
<file path=[Content_Types].xml><?xml version="1.0" encoding="utf-8"?>
<Types xmlns="http://schemas.openxmlformats.org/package/2006/content-types">
  <Default Extension="png" ContentType="image/png"/>
  <Default Extension="bin" ContentType="application/vnd.openxmlformats-officedocument.oleObject"/>
  <Default Extension="mp3" ContentType="audio/mpeg"/>
  <Default Extension="jpeg" ContentType="image/jpeg"/>
  <Default Extension="emf" ContentType="image/x-emf"/>
  <Default Extension="rels" ContentType="application/vnd.openxmlformats-package.relationships+xml"/>
  <Default Extension="xml" ContentType="application/xml"/>
  <Default Extension="wav" ContentType="audio/wav"/>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8" r:id="rId1"/>
  </p:sldMasterIdLst>
  <p:notesMasterIdLst>
    <p:notesMasterId r:id="rId89"/>
  </p:notesMasterIdLst>
  <p:handoutMasterIdLst>
    <p:handoutMasterId r:id="rId90"/>
  </p:handoutMasterIdLst>
  <p:sldIdLst>
    <p:sldId id="256" r:id="rId2"/>
    <p:sldId id="257" r:id="rId3"/>
    <p:sldId id="339" r:id="rId4"/>
    <p:sldId id="352" r:id="rId5"/>
    <p:sldId id="307" r:id="rId6"/>
    <p:sldId id="333" r:id="rId7"/>
    <p:sldId id="258" r:id="rId8"/>
    <p:sldId id="379" r:id="rId9"/>
    <p:sldId id="380" r:id="rId10"/>
    <p:sldId id="287" r:id="rId11"/>
    <p:sldId id="277" r:id="rId12"/>
    <p:sldId id="314" r:id="rId13"/>
    <p:sldId id="279" r:id="rId14"/>
    <p:sldId id="306" r:id="rId15"/>
    <p:sldId id="353" r:id="rId16"/>
    <p:sldId id="268" r:id="rId17"/>
    <p:sldId id="259" r:id="rId18"/>
    <p:sldId id="265" r:id="rId19"/>
    <p:sldId id="266" r:id="rId20"/>
    <p:sldId id="378" r:id="rId21"/>
    <p:sldId id="260" r:id="rId22"/>
    <p:sldId id="372" r:id="rId23"/>
    <p:sldId id="282" r:id="rId24"/>
    <p:sldId id="294" r:id="rId25"/>
    <p:sldId id="354" r:id="rId26"/>
    <p:sldId id="281" r:id="rId27"/>
    <p:sldId id="344" r:id="rId28"/>
    <p:sldId id="345" r:id="rId29"/>
    <p:sldId id="371" r:id="rId30"/>
    <p:sldId id="355" r:id="rId31"/>
    <p:sldId id="337" r:id="rId32"/>
    <p:sldId id="283" r:id="rId33"/>
    <p:sldId id="373" r:id="rId34"/>
    <p:sldId id="374" r:id="rId35"/>
    <p:sldId id="285" r:id="rId36"/>
    <p:sldId id="335" r:id="rId37"/>
    <p:sldId id="304" r:id="rId38"/>
    <p:sldId id="305" r:id="rId39"/>
    <p:sldId id="356" r:id="rId40"/>
    <p:sldId id="286" r:id="rId41"/>
    <p:sldId id="289" r:id="rId42"/>
    <p:sldId id="312" r:id="rId43"/>
    <p:sldId id="288" r:id="rId44"/>
    <p:sldId id="377" r:id="rId45"/>
    <p:sldId id="290" r:id="rId46"/>
    <p:sldId id="291" r:id="rId47"/>
    <p:sldId id="330" r:id="rId48"/>
    <p:sldId id="359" r:id="rId49"/>
    <p:sldId id="358" r:id="rId50"/>
    <p:sldId id="363" r:id="rId51"/>
    <p:sldId id="368" r:id="rId52"/>
    <p:sldId id="367" r:id="rId53"/>
    <p:sldId id="360" r:id="rId54"/>
    <p:sldId id="349" r:id="rId55"/>
    <p:sldId id="348" r:id="rId56"/>
    <p:sldId id="370" r:id="rId57"/>
    <p:sldId id="308" r:id="rId58"/>
    <p:sldId id="309" r:id="rId59"/>
    <p:sldId id="310" r:id="rId60"/>
    <p:sldId id="342" r:id="rId61"/>
    <p:sldId id="343" r:id="rId62"/>
    <p:sldId id="350" r:id="rId63"/>
    <p:sldId id="351" r:id="rId64"/>
    <p:sldId id="346" r:id="rId65"/>
    <p:sldId id="347" r:id="rId66"/>
    <p:sldId id="292" r:id="rId67"/>
    <p:sldId id="362" r:id="rId68"/>
    <p:sldId id="361" r:id="rId69"/>
    <p:sldId id="264" r:id="rId70"/>
    <p:sldId id="316" r:id="rId71"/>
    <p:sldId id="325" r:id="rId72"/>
    <p:sldId id="329" r:id="rId73"/>
    <p:sldId id="317" r:id="rId74"/>
    <p:sldId id="318" r:id="rId75"/>
    <p:sldId id="319" r:id="rId76"/>
    <p:sldId id="320" r:id="rId77"/>
    <p:sldId id="321" r:id="rId78"/>
    <p:sldId id="322" r:id="rId79"/>
    <p:sldId id="323" r:id="rId80"/>
    <p:sldId id="324" r:id="rId81"/>
    <p:sldId id="326" r:id="rId82"/>
    <p:sldId id="327" r:id="rId83"/>
    <p:sldId id="328" r:id="rId84"/>
    <p:sldId id="338" r:id="rId85"/>
    <p:sldId id="376" r:id="rId86"/>
    <p:sldId id="375" r:id="rId87"/>
    <p:sldId id="263" r:id="rId88"/>
  </p:sldIdLst>
  <p:sldSz cx="9144000" cy="6858000" type="screen4x3"/>
  <p:notesSz cx="7010400" cy="9236075"/>
  <p:defaultTextStyle>
    <a:defPPr>
      <a:defRPr lang="en-US"/>
    </a:defPPr>
    <a:lvl1pPr algn="l" rtl="0" fontAlgn="base">
      <a:spcBef>
        <a:spcPct val="0"/>
      </a:spcBef>
      <a:spcAft>
        <a:spcPct val="0"/>
      </a:spcAft>
      <a:defRPr sz="1200" kern="1200">
        <a:solidFill>
          <a:schemeClr val="tx1"/>
        </a:solidFill>
        <a:latin typeface="Times New Roman" pitchFamily="18" charset="0"/>
        <a:ea typeface="+mn-ea"/>
        <a:cs typeface="+mn-cs"/>
      </a:defRPr>
    </a:lvl1pPr>
    <a:lvl2pPr marL="457200" algn="l" rtl="0" fontAlgn="base">
      <a:spcBef>
        <a:spcPct val="0"/>
      </a:spcBef>
      <a:spcAft>
        <a:spcPct val="0"/>
      </a:spcAft>
      <a:defRPr sz="1200" kern="1200">
        <a:solidFill>
          <a:schemeClr val="tx1"/>
        </a:solidFill>
        <a:latin typeface="Times New Roman" pitchFamily="18" charset="0"/>
        <a:ea typeface="+mn-ea"/>
        <a:cs typeface="+mn-cs"/>
      </a:defRPr>
    </a:lvl2pPr>
    <a:lvl3pPr marL="914400" algn="l" rtl="0" fontAlgn="base">
      <a:spcBef>
        <a:spcPct val="0"/>
      </a:spcBef>
      <a:spcAft>
        <a:spcPct val="0"/>
      </a:spcAft>
      <a:defRPr sz="1200" kern="1200">
        <a:solidFill>
          <a:schemeClr val="tx1"/>
        </a:solidFill>
        <a:latin typeface="Times New Roman" pitchFamily="18" charset="0"/>
        <a:ea typeface="+mn-ea"/>
        <a:cs typeface="+mn-cs"/>
      </a:defRPr>
    </a:lvl3pPr>
    <a:lvl4pPr marL="1371600" algn="l" rtl="0" fontAlgn="base">
      <a:spcBef>
        <a:spcPct val="0"/>
      </a:spcBef>
      <a:spcAft>
        <a:spcPct val="0"/>
      </a:spcAft>
      <a:defRPr sz="1200" kern="1200">
        <a:solidFill>
          <a:schemeClr val="tx1"/>
        </a:solidFill>
        <a:latin typeface="Times New Roman" pitchFamily="18" charset="0"/>
        <a:ea typeface="+mn-ea"/>
        <a:cs typeface="+mn-cs"/>
      </a:defRPr>
    </a:lvl4pPr>
    <a:lvl5pPr marL="1828800" algn="l" rtl="0" fontAlgn="base">
      <a:spcBef>
        <a:spcPct val="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Times New Roman" pitchFamily="18" charset="0"/>
        <a:ea typeface="+mn-ea"/>
        <a:cs typeface="+mn-cs"/>
      </a:defRPr>
    </a:lvl6pPr>
    <a:lvl7pPr marL="2743200" algn="l" defTabSz="914400" rtl="0" eaLnBrk="1" latinLnBrk="0" hangingPunct="1">
      <a:defRPr sz="1200" kern="1200">
        <a:solidFill>
          <a:schemeClr val="tx1"/>
        </a:solidFill>
        <a:latin typeface="Times New Roman" pitchFamily="18" charset="0"/>
        <a:ea typeface="+mn-ea"/>
        <a:cs typeface="+mn-cs"/>
      </a:defRPr>
    </a:lvl7pPr>
    <a:lvl8pPr marL="3200400" algn="l" defTabSz="914400" rtl="0" eaLnBrk="1" latinLnBrk="0" hangingPunct="1">
      <a:defRPr sz="1200" kern="1200">
        <a:solidFill>
          <a:schemeClr val="tx1"/>
        </a:solidFill>
        <a:latin typeface="Times New Roman" pitchFamily="18" charset="0"/>
        <a:ea typeface="+mn-ea"/>
        <a:cs typeface="+mn-cs"/>
      </a:defRPr>
    </a:lvl8pPr>
    <a:lvl9pPr marL="3657600" algn="l" defTabSz="914400" rtl="0" eaLnBrk="1" latinLnBrk="0" hangingPunct="1">
      <a:defRPr sz="12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9">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336699"/>
    <a:srgbClr val="008080"/>
    <a:srgbClr val="009999"/>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78" autoAdjust="0"/>
    <p:restoredTop sz="90747" autoAdjust="0"/>
  </p:normalViewPr>
  <p:slideViewPr>
    <p:cSldViewPr>
      <p:cViewPr varScale="1">
        <p:scale>
          <a:sx n="66" d="100"/>
          <a:sy n="66" d="100"/>
        </p:scale>
        <p:origin x="180" y="54"/>
      </p:cViewPr>
      <p:guideLst>
        <p:guide orient="horz" pos="2160"/>
        <p:guide pos="2880"/>
      </p:guideLst>
    </p:cSldViewPr>
  </p:slideViewPr>
  <p:outlineViewPr>
    <p:cViewPr>
      <p:scale>
        <a:sx n="33" d="100"/>
        <a:sy n="33" d="100"/>
      </p:scale>
      <p:origin x="0" y="7308"/>
    </p:cViewPr>
  </p:outlineViewPr>
  <p:notesTextViewPr>
    <p:cViewPr>
      <p:scale>
        <a:sx n="100" d="100"/>
        <a:sy n="100" d="100"/>
      </p:scale>
      <p:origin x="0" y="0"/>
    </p:cViewPr>
  </p:notesTextViewPr>
  <p:sorterViewPr>
    <p:cViewPr>
      <p:scale>
        <a:sx n="66" d="100"/>
        <a:sy n="66" d="100"/>
      </p:scale>
      <p:origin x="0" y="3234"/>
    </p:cViewPr>
  </p:sorterViewPr>
  <p:notesViewPr>
    <p:cSldViewPr>
      <p:cViewPr varScale="1">
        <p:scale>
          <a:sx n="61" d="100"/>
          <a:sy n="61" d="100"/>
        </p:scale>
        <p:origin x="-1698" y="-54"/>
      </p:cViewPr>
      <p:guideLst>
        <p:guide orient="horz" pos="2909"/>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handoutMaster" Target="handoutMasters/handoutMaster1.xml"/><Relationship Id="rId95"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eaLnBrk="0" hangingPunct="0">
              <a:defRPr>
                <a:latin typeface="Times New Roman" charset="0"/>
              </a:defRPr>
            </a:lvl1pPr>
          </a:lstStyle>
          <a:p>
            <a:pPr>
              <a:defRPr/>
            </a:pPr>
            <a:endParaRPr lang="en-US"/>
          </a:p>
        </p:txBody>
      </p:sp>
      <p:sp>
        <p:nvSpPr>
          <p:cNvPr id="17411" name="Rectangle 3"/>
          <p:cNvSpPr>
            <a:spLocks noGrp="1" noChangeArrowheads="1"/>
          </p:cNvSpPr>
          <p:nvPr>
            <p:ph type="dt" sz="quarter"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a:latin typeface="Times New Roman" charset="0"/>
              </a:defRPr>
            </a:lvl1pPr>
          </a:lstStyle>
          <a:p>
            <a:pPr>
              <a:defRPr/>
            </a:pPr>
            <a:endParaRPr lang="en-US"/>
          </a:p>
        </p:txBody>
      </p:sp>
      <p:sp>
        <p:nvSpPr>
          <p:cNvPr id="17412" name="Rectangle 4"/>
          <p:cNvSpPr>
            <a:spLocks noGrp="1" noChangeArrowheads="1"/>
          </p:cNvSpPr>
          <p:nvPr>
            <p:ph type="ftr" sz="quarter" idx="2"/>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eaLnBrk="0" hangingPunct="0">
              <a:defRPr>
                <a:latin typeface="Times New Roman" charset="0"/>
              </a:defRPr>
            </a:lvl1pPr>
          </a:lstStyle>
          <a:p>
            <a:pPr>
              <a:defRPr/>
            </a:pPr>
            <a:r>
              <a:rPr lang="en-US"/>
              <a:t>Professionalism</a:t>
            </a:r>
          </a:p>
        </p:txBody>
      </p:sp>
      <p:sp>
        <p:nvSpPr>
          <p:cNvPr id="17413" name="Rectangle 5"/>
          <p:cNvSpPr>
            <a:spLocks noGrp="1" noChangeArrowheads="1"/>
          </p:cNvSpPr>
          <p:nvPr>
            <p:ph type="sldNum" sz="quarter" idx="3"/>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a:latin typeface="Times New Roman" charset="0"/>
              </a:defRPr>
            </a:lvl1pPr>
          </a:lstStyle>
          <a:p>
            <a:pPr>
              <a:defRPr/>
            </a:pPr>
            <a:fld id="{28504FBF-99B9-4257-B332-B42FE94F3127}" type="slidenum">
              <a:rPr lang="en-US"/>
              <a:pPr>
                <a:defRPr/>
              </a:pPr>
              <a:t>‹#›</a:t>
            </a:fld>
            <a:endParaRPr lang="en-US"/>
          </a:p>
        </p:txBody>
      </p:sp>
    </p:spTree>
    <p:extLst>
      <p:ext uri="{BB962C8B-B14F-4D97-AF65-F5344CB8AC3E}">
        <p14:creationId xmlns:p14="http://schemas.microsoft.com/office/powerpoint/2010/main" val="20202932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eaLnBrk="0" hangingPunct="0">
              <a:defRPr>
                <a:latin typeface="Times New Roman" charset="0"/>
              </a:defRPr>
            </a:lvl1pPr>
          </a:lstStyle>
          <a:p>
            <a:pPr>
              <a:defRPr/>
            </a:pPr>
            <a:endParaRPr lang="en-US"/>
          </a:p>
        </p:txBody>
      </p:sp>
      <p:sp>
        <p:nvSpPr>
          <p:cNvPr id="15363"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a:latin typeface="Times New Roman" charset="0"/>
              </a:defRPr>
            </a:lvl1pPr>
          </a:lstStyle>
          <a:p>
            <a:pPr>
              <a:defRPr/>
            </a:pPr>
            <a:endParaRPr lang="en-US"/>
          </a:p>
        </p:txBody>
      </p:sp>
      <p:sp>
        <p:nvSpPr>
          <p:cNvPr id="63492"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15365"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366"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eaLnBrk="0" hangingPunct="0">
              <a:defRPr>
                <a:latin typeface="Times New Roman" charset="0"/>
              </a:defRPr>
            </a:lvl1pPr>
          </a:lstStyle>
          <a:p>
            <a:pPr>
              <a:defRPr/>
            </a:pPr>
            <a:endParaRPr lang="en-US"/>
          </a:p>
        </p:txBody>
      </p:sp>
      <p:sp>
        <p:nvSpPr>
          <p:cNvPr id="15367"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a:latin typeface="Times New Roman" charset="0"/>
              </a:defRPr>
            </a:lvl1pPr>
          </a:lstStyle>
          <a:p>
            <a:pPr>
              <a:defRPr/>
            </a:pPr>
            <a:fld id="{A0D7C19D-1AAD-4523-B577-0AAB9991D129}" type="slidenum">
              <a:rPr lang="en-US"/>
              <a:pPr>
                <a:defRPr/>
              </a:pPr>
              <a:t>‹#›</a:t>
            </a:fld>
            <a:endParaRPr lang="en-US"/>
          </a:p>
        </p:txBody>
      </p:sp>
    </p:spTree>
    <p:extLst>
      <p:ext uri="{BB962C8B-B14F-4D97-AF65-F5344CB8AC3E}">
        <p14:creationId xmlns:p14="http://schemas.microsoft.com/office/powerpoint/2010/main" val="12083462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31D63632-91AD-4054-A1EF-4AFB653E9AC4}" type="slidenum">
              <a:rPr lang="en-US" smtClean="0">
                <a:latin typeface="Times New Roman" pitchFamily="18" charset="0"/>
              </a:rPr>
              <a:pPr/>
              <a:t>1</a:t>
            </a:fld>
            <a:endParaRPr lang="en-US">
              <a:latin typeface="Times New Roman"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r>
              <a:rPr lang="en-US" dirty="0">
                <a:latin typeface="Arial" pitchFamily="34" charset="0"/>
              </a:rPr>
              <a:t>Change format for teaching professionalism to new classes.</a:t>
            </a:r>
          </a:p>
          <a:p>
            <a:r>
              <a:rPr lang="en-US" dirty="0">
                <a:latin typeface="Arial" pitchFamily="34" charset="0"/>
              </a:rPr>
              <a:t>Make it more interactive and give hypos and vignettes based on situations they will confront with the office, court and cases.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CDA2E4D3-BC5A-46A7-9F8E-D5EAE3BEA2E2}" type="slidenum">
              <a:rPr lang="en-US" smtClean="0">
                <a:latin typeface="Times New Roman" pitchFamily="18" charset="0"/>
              </a:rPr>
              <a:pPr/>
              <a:t>2</a:t>
            </a:fld>
            <a:endParaRPr lang="en-US">
              <a:latin typeface="Times New Roman" pitchFamily="18"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a:latin typeface="Arial" pitchFamily="34" charset="0"/>
              </a:rPr>
              <a:t>Strong Armed Robbery Trial</a:t>
            </a:r>
          </a:p>
          <a:p>
            <a:r>
              <a:rPr lang="en-US">
                <a:latin typeface="Arial" pitchFamily="34" charset="0"/>
              </a:rPr>
              <a:t>Robert Rosier and the Yahwehs</a:t>
            </a:r>
          </a:p>
          <a:p>
            <a:endParaRPr lang="en-US">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8DC9B2CB-4875-4DDE-B133-E892C0467FEF}" type="slidenum">
              <a:rPr lang="en-US" smtClean="0">
                <a:latin typeface="Times New Roman" pitchFamily="18" charset="0"/>
              </a:rPr>
              <a:pPr/>
              <a:t>7</a:t>
            </a:fld>
            <a:endParaRPr lang="en-US">
              <a:latin typeface="Times New Roman" pitchFamily="18"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F0BB34A-F237-4583-BE4F-E2CCE97CD93E}" type="slidenum">
              <a:rPr lang="en-US" smtClean="0">
                <a:latin typeface="Times New Roman" pitchFamily="18" charset="0"/>
              </a:rPr>
              <a:pPr/>
              <a:t>69</a:t>
            </a:fld>
            <a:endParaRPr lang="en-US">
              <a:latin typeface="Times New Roman" pitchFamily="18"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a:defRPr/>
            </a:pPr>
            <a:fld id="{F9BF302A-3514-435D-AB11-58838B64845E}"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13DDA0C-DBC2-453E-A682-CBF5DE171EF7}"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051EFD5-6289-4F2E-90A2-72D8DE0FFC1E}"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8EE1544-7396-4BAD-962F-A48BCE8FCA85}" type="slidenum">
              <a:rPr lang="en-US" smtClean="0"/>
              <a:pPr>
                <a:defRPr/>
              </a:pPr>
              <a:t>‹#›</a:t>
            </a:fld>
            <a:endParaRPr lang="en-US"/>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A6454C13-0062-435D-9EFD-99B6FE3EA6B1}" type="slidenum">
              <a:rPr lang="en-US" smtClean="0"/>
              <a:pPr>
                <a:defRPr/>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70DA1716-2AF9-4D47-9159-E4603AC2C79E}" type="slidenum">
              <a:rPr lang="en-US" smtClean="0"/>
              <a:pPr>
                <a:defRPr/>
              </a:pPr>
              <a:t>‹#›</a:t>
            </a:fld>
            <a:endParaRPr lang="en-US"/>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EF713274-FA44-4211-A2CE-F5775F779B8E}"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FA759BEA-A312-413F-ACBA-D4349F2B5804}" type="slidenum">
              <a:rPr lang="en-US" smtClean="0"/>
              <a:pPr>
                <a:defRPr/>
              </a:pPr>
              <a:t>‹#›</a:t>
            </a:fld>
            <a:endParaRPr lang="en-US"/>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AE6BE5E4-037E-4D97-9687-EEFD5B33123B}"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68BD53B-1D2F-4639-9B08-B29D4E948924}"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a:defRPr/>
            </a:pPr>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a:defRPr/>
            </a:pPr>
            <a:fld id="{8CF207B6-0B0C-445A-B906-E0F2C7ECB09A}" type="slidenum">
              <a:rPr lang="en-US" smtClean="0"/>
              <a:pPr>
                <a:defRPr/>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4271F18C-B1FF-447C-A44A-53C8B5C23704}"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hf hdr="0" ftr="0" dt="0"/>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topics.nytimes.com/top/reference/timestopics/subjects/f/false_arrests_convictions_and_imprisonments/index.html?inline=nyt-classifier" TargetMode="External"/><Relationship Id="rId2" Type="http://schemas.openxmlformats.org/officeDocument/2006/relationships/hyperlink" Target="http://www.nytimes.com/2012/06/27/nyregion/indictments-dismissed-in-brooklyn-sex-crime-case.html" TargetMode="External"/><Relationship Id="rId1" Type="http://schemas.openxmlformats.org/officeDocument/2006/relationships/slideLayout" Target="../slideLayouts/slideLayout2.xml"/><Relationship Id="rId5" Type="http://schemas.openxmlformats.org/officeDocument/2006/relationships/hyperlink" Target="http://topics.nytimes.com/top/reference/timestopics/people/f/alan_feuer/index.html" TargetMode="External"/><Relationship Id="rId4" Type="http://schemas.openxmlformats.org/officeDocument/2006/relationships/hyperlink" Target="http://topics.nytimes.com/top/reference/timestopics/people/h/charles_j_hynes/index.html?inline=nyt-per" TargetMode="External"/></Relationships>
</file>

<file path=ppt/slides/_rels/slide28.xml.rels><?xml version="1.0" encoding="UTF-8" standalone="yes"?>
<Relationships xmlns="http://schemas.openxmlformats.org/package/2006/relationships"><Relationship Id="rId2" Type="http://schemas.openxmlformats.org/officeDocument/2006/relationships/hyperlink" Target="http://topics.nytimes.com/top/reference/timestopics/people/f/alan_feuer/index.html"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4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mailto:m1tanker@hotmail.com"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5.wav"/><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hyperlink" Target="https://www.facebook.com/" TargetMode="External"/><Relationship Id="rId2" Type="http://schemas.openxmlformats.org/officeDocument/2006/relationships/image" Target="../media/image35.jpeg"/><Relationship Id="rId1" Type="http://schemas.openxmlformats.org/officeDocument/2006/relationships/slideLayout" Target="../slideLayouts/slideLayout9.xml"/><Relationship Id="rId5" Type="http://schemas.openxmlformats.org/officeDocument/2006/relationships/image" Target="../media/image37.png"/><Relationship Id="rId4" Type="http://schemas.openxmlformats.org/officeDocument/2006/relationships/image" Target="../media/image36.png"/></Relationships>
</file>

<file path=ppt/slides/_rels/slide61.xml.rels><?xml version="1.0" encoding="UTF-8" standalone="yes"?>
<Relationships xmlns="http://schemas.openxmlformats.org/package/2006/relationships"><Relationship Id="rId3" Type="http://schemas.openxmlformats.org/officeDocument/2006/relationships/hyperlink" Target="http://www.nbcmiami.com/news/local/KISS-AND-TELL--89937197.html" TargetMode="External"/><Relationship Id="rId2" Type="http://schemas.openxmlformats.org/officeDocument/2006/relationships/hyperlink" Target="http://www.miamiherald.com/2012/09/12/2999630/lawyers-facebook-photo-causes.html"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4.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hyperlink" Target="Picnic%202003!!!" TargetMode="External"/><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7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 Id="rId5" Type="http://schemas.openxmlformats.org/officeDocument/2006/relationships/image" Target="../media/image56.jpeg"/><Relationship Id="rId4" Type="http://schemas.openxmlformats.org/officeDocument/2006/relationships/image" Target="../media/image55.jpeg"/></Relationships>
</file>

<file path=ppt/slides/_rels/slide7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appy%20Holidays!!!" TargetMode="Externa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67.jp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local10.com/news/local/miami/miami-police-officer-caught-on-camera-kicking-teenage-girl-in-head" TargetMode="External"/><Relationship Id="rId2" Type="http://schemas.openxmlformats.org/officeDocument/2006/relationships/hyperlink" Target="https://www.google.com/url?sa=t&amp;rct=j&amp;q=&amp;esrc=s&amp;source=web&amp;cd=2&amp;cad=rja&amp;uact=8&amp;ved=2ahUKEwiE95D7zsndAhUQd6wKHfvvCNYQwqsBMAF6BAgAEAc&amp;url=https://www.youtube.com/watch?v%3Dnwsu8QmkAX8&amp;usg=AOvVaw0T6pBdFwrmXoLSyB5sz5aV"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9"/>
          <p:cNvSpPr>
            <a:spLocks noGrp="1" noChangeArrowheads="1"/>
          </p:cNvSpPr>
          <p:nvPr>
            <p:ph type="ctrTitle"/>
          </p:nvPr>
        </p:nvSpPr>
        <p:spPr>
          <a:xfrm>
            <a:off x="1334294" y="-304800"/>
            <a:ext cx="6475413" cy="6096000"/>
          </a:xfrm>
        </p:spPr>
        <p:txBody>
          <a:bodyPr>
            <a:normAutofit fontScale="90000"/>
          </a:bodyPr>
          <a:lstStyle/>
          <a:p>
            <a:pPr eaLnBrk="1" fontAlgn="auto" hangingPunct="1">
              <a:spcAft>
                <a:spcPts val="0"/>
              </a:spcAft>
              <a:defRPr/>
            </a:pP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br>
              <a:rPr lang="en-US" sz="5300" dirty="0">
                <a:solidFill>
                  <a:schemeClr val="tx2">
                    <a:satMod val="130000"/>
                  </a:schemeClr>
                </a:solidFill>
              </a:rPr>
            </a:br>
            <a:r>
              <a:rPr lang="en-US" sz="6000" dirty="0">
                <a:solidFill>
                  <a:schemeClr val="tx2">
                    <a:satMod val="130000"/>
                  </a:schemeClr>
                </a:solidFill>
              </a:rPr>
              <a:t>Ethics, Professionalism and </a:t>
            </a:r>
            <a:br>
              <a:rPr lang="en-US" sz="6000" dirty="0">
                <a:solidFill>
                  <a:schemeClr val="tx2">
                    <a:satMod val="130000"/>
                  </a:schemeClr>
                </a:solidFill>
              </a:rPr>
            </a:br>
            <a:r>
              <a:rPr lang="en-US" sz="6000" dirty="0">
                <a:solidFill>
                  <a:schemeClr val="tx2">
                    <a:satMod val="130000"/>
                  </a:schemeClr>
                </a:solidFill>
              </a:rPr>
              <a:t>Office Policies</a:t>
            </a:r>
            <a:br>
              <a:rPr lang="en-US" dirty="0">
                <a:solidFill>
                  <a:schemeClr val="tx2">
                    <a:satMod val="130000"/>
                  </a:schemeClr>
                </a:solidFill>
              </a:rPr>
            </a:br>
            <a:r>
              <a:rPr lang="en-US" dirty="0">
                <a:solidFill>
                  <a:schemeClr val="tx2">
                    <a:satMod val="130000"/>
                  </a:schemeClr>
                </a:solidFill>
              </a:rPr>
              <a:t>		</a:t>
            </a:r>
            <a:r>
              <a:rPr lang="en-US" sz="3100" dirty="0"/>
              <a:t>Don L. Horn</a:t>
            </a:r>
            <a:br>
              <a:rPr lang="en-US" sz="3100" dirty="0"/>
            </a:br>
            <a:r>
              <a:rPr lang="en-US" sz="3100" dirty="0"/>
              <a:t>		Chief Assistant State Attorney for Administration</a:t>
            </a:r>
            <a:br>
              <a:rPr lang="en-US" sz="4400" dirty="0"/>
            </a:br>
            <a:endParaRPr lang="en-US" dirty="0">
              <a:solidFill>
                <a:schemeClr val="tx2">
                  <a:satMod val="130000"/>
                </a:schemeClr>
              </a:solidFill>
            </a:endParaRPr>
          </a:p>
        </p:txBody>
      </p:sp>
      <p:sp>
        <p:nvSpPr>
          <p:cNvPr id="3" name="Rectangle 8"/>
          <p:cNvSpPr>
            <a:spLocks noGrp="1" noChangeArrowheads="1"/>
          </p:cNvSpPr>
          <p:nvPr>
            <p:ph type="sldNum" sz="quarter" idx="12"/>
          </p:nvPr>
        </p:nvSpPr>
        <p:spPr/>
        <p:txBody>
          <a:bodyPr/>
          <a:lstStyle/>
          <a:p>
            <a:pPr>
              <a:defRPr/>
            </a:pPr>
            <a:fld id="{281DF762-643F-47C9-AE09-BF0D92C5423F}" type="slidenum">
              <a:rPr lang="en-US"/>
              <a:pPr>
                <a:defRPr/>
              </a:pPr>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Slide Number Placeholder 4"/>
          <p:cNvSpPr>
            <a:spLocks noGrp="1"/>
          </p:cNvSpPr>
          <p:nvPr>
            <p:ph type="sldNum" sz="quarter" idx="12"/>
          </p:nvPr>
        </p:nvSpPr>
        <p:spPr/>
        <p:txBody>
          <a:bodyPr/>
          <a:lstStyle/>
          <a:p>
            <a:pPr>
              <a:defRPr/>
            </a:pPr>
            <a:fld id="{698690B2-355C-4E7A-9798-9EE5D76DA0BD}" type="slidenum">
              <a:rPr lang="en-US"/>
              <a:pPr>
                <a:defRPr/>
              </a:pPr>
              <a:t>10</a:t>
            </a:fld>
            <a:endParaRPr lang="en-US"/>
          </a:p>
        </p:txBody>
      </p:sp>
      <p:sp>
        <p:nvSpPr>
          <p:cNvPr id="51202" name="Rectangle 2"/>
          <p:cNvSpPr>
            <a:spLocks noGrp="1" noChangeArrowheads="1"/>
          </p:cNvSpPr>
          <p:nvPr>
            <p:ph type="title"/>
          </p:nvPr>
        </p:nvSpPr>
        <p:spPr>
          <a:xfrm>
            <a:off x="533400" y="2057400"/>
            <a:ext cx="8077200" cy="1066800"/>
          </a:xfrm>
        </p:spPr>
        <p:txBody>
          <a:bodyPr/>
          <a:lstStyle/>
          <a:p>
            <a:pPr algn="ctr" eaLnBrk="1" fontAlgn="auto" hangingPunct="1">
              <a:spcAft>
                <a:spcPts val="0"/>
              </a:spcAft>
              <a:defRPr/>
            </a:pPr>
            <a:r>
              <a:rPr lang="en-US" dirty="0">
                <a:solidFill>
                  <a:schemeClr val="accent2">
                    <a:lumMod val="60000"/>
                    <a:lumOff val="40000"/>
                  </a:schemeClr>
                </a:solidFill>
              </a:rPr>
              <a:t>I. RULES GOVERNING CLIs</a:t>
            </a:r>
          </a:p>
        </p:txBody>
      </p:sp>
      <p:pic>
        <p:nvPicPr>
          <p:cNvPr id="4" name="Picture 3"/>
          <p:cNvPicPr/>
          <p:nvPr/>
        </p:nvPicPr>
        <p:blipFill>
          <a:blip r:embed="rId2"/>
          <a:stretch>
            <a:fillRect/>
          </a:stretch>
        </p:blipFill>
        <p:spPr>
          <a:xfrm>
            <a:off x="1981200" y="3352800"/>
            <a:ext cx="4943475" cy="27527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fade">
                                      <p:cBhvr>
                                        <p:cTn id="7" dur="2000"/>
                                        <p:tgtEl>
                                          <p:spTgt spid="51202"/>
                                        </p:tgtEl>
                                      </p:cBhvr>
                                    </p:animEffect>
                                    <p:anim calcmode="lin" valueType="num">
                                      <p:cBhvr>
                                        <p:cTn id="8" dur="2000" fill="hold"/>
                                        <p:tgtEl>
                                          <p:spTgt spid="51202"/>
                                        </p:tgtEl>
                                        <p:attrNameLst>
                                          <p:attrName>ppt_w</p:attrName>
                                        </p:attrNameLst>
                                      </p:cBhvr>
                                      <p:tavLst>
                                        <p:tav tm="0" fmla="#ppt_w*sin(2.5*pi*$)">
                                          <p:val>
                                            <p:fltVal val="0"/>
                                          </p:val>
                                        </p:tav>
                                        <p:tav tm="100000">
                                          <p:val>
                                            <p:fltVal val="1"/>
                                          </p:val>
                                        </p:tav>
                                      </p:tavLst>
                                    </p:anim>
                                    <p:anim calcmode="lin" valueType="num">
                                      <p:cBhvr>
                                        <p:cTn id="9" dur="2000" fill="hold"/>
                                        <p:tgtEl>
                                          <p:spTgt spid="5120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a:xfrm>
            <a:off x="0" y="1676400"/>
            <a:ext cx="8915400" cy="4419600"/>
          </a:xfrm>
        </p:spPr>
        <p:txBody>
          <a:bodyPr>
            <a:normAutofit lnSpcReduction="10000"/>
          </a:bodyPr>
          <a:lstStyle/>
          <a:p>
            <a:pPr eaLnBrk="1" hangingPunct="1"/>
            <a:endParaRPr lang="en-US" sz="2000" dirty="0">
              <a:cs typeface="Times New Roman" pitchFamily="18" charset="0"/>
            </a:endParaRPr>
          </a:p>
          <a:p>
            <a:pPr algn="just" eaLnBrk="1" hangingPunct="1"/>
            <a:r>
              <a:rPr lang="en-US" sz="2000" dirty="0">
                <a:cs typeface="Times New Roman" pitchFamily="18" charset="0"/>
              </a:rPr>
              <a:t>(a) Certification. </a:t>
            </a:r>
            <a:r>
              <a:rPr lang="en-US" sz="2000" dirty="0">
                <a:solidFill>
                  <a:srgbClr val="FF0000"/>
                </a:solidFill>
                <a:cs typeface="Times New Roman" pitchFamily="18" charset="0"/>
              </a:rPr>
              <a:t>A law student </a:t>
            </a:r>
            <a:r>
              <a:rPr lang="en-US" sz="2000" dirty="0">
                <a:cs typeface="Times New Roman" pitchFamily="18" charset="0"/>
              </a:rPr>
              <a:t>at an American Bar Association approved Florida law school </a:t>
            </a:r>
            <a:r>
              <a:rPr lang="en-US" sz="2000" dirty="0">
                <a:solidFill>
                  <a:srgbClr val="FF0000"/>
                </a:solidFill>
                <a:cs typeface="Times New Roman" pitchFamily="18" charset="0"/>
              </a:rPr>
              <a:t>who has </a:t>
            </a:r>
            <a:r>
              <a:rPr lang="en-US" sz="2000" dirty="0">
                <a:cs typeface="Times New Roman" pitchFamily="18" charset="0"/>
              </a:rPr>
              <a:t>filed an application for admission to The Florida Bar, has received an initial clearance letter as to character and fitness from the Florida Board of Bar Examiners, has </a:t>
            </a:r>
            <a:r>
              <a:rPr lang="en-US" sz="2000" dirty="0">
                <a:solidFill>
                  <a:srgbClr val="FF0000"/>
                </a:solidFill>
                <a:cs typeface="Times New Roman" pitchFamily="18" charset="0"/>
              </a:rPr>
              <a:t>completed a law school practice program </a:t>
            </a:r>
            <a:r>
              <a:rPr lang="en-US" sz="2000" dirty="0">
                <a:cs typeface="Times New Roman" pitchFamily="18" charset="0"/>
              </a:rPr>
              <a:t>awarding a minimum of 3 semester credit hours or the equivalent or requiring at least 200 hours of actual participation in the program, </a:t>
            </a:r>
            <a:r>
              <a:rPr lang="en-US" sz="2000" dirty="0">
                <a:solidFill>
                  <a:srgbClr val="FF0000"/>
                </a:solidFill>
                <a:cs typeface="Times New Roman" pitchFamily="18" charset="0"/>
              </a:rPr>
              <a:t>and has </a:t>
            </a:r>
            <a:r>
              <a:rPr lang="en-US" sz="2000" dirty="0">
                <a:cs typeface="Times New Roman" pitchFamily="18" charset="0"/>
              </a:rPr>
              <a:t>had certification withdrawn by the law school dean by reason of successful completion of the program or has </a:t>
            </a:r>
            <a:r>
              <a:rPr lang="en-US" sz="2000" dirty="0">
                <a:solidFill>
                  <a:srgbClr val="FF0000"/>
                </a:solidFill>
                <a:cs typeface="Times New Roman" pitchFamily="18" charset="0"/>
              </a:rPr>
              <a:t>graduated from law school</a:t>
            </a:r>
            <a:r>
              <a:rPr lang="en-US" sz="2000" dirty="0">
                <a:cs typeface="Times New Roman" pitchFamily="18" charset="0"/>
              </a:rPr>
              <a:t> following successful completion of the program </a:t>
            </a:r>
            <a:r>
              <a:rPr lang="en-US" sz="2000" dirty="0">
                <a:solidFill>
                  <a:srgbClr val="FF0000"/>
                </a:solidFill>
                <a:cs typeface="Times New Roman" pitchFamily="18" charset="0"/>
              </a:rPr>
              <a:t>may make appearances for any of the same supervisory authorities under the same circumstances and restrictions that were applicable to students in law school programs </a:t>
            </a:r>
            <a:r>
              <a:rPr lang="en-US" sz="2000" dirty="0">
                <a:cs typeface="Times New Roman" pitchFamily="18" charset="0"/>
              </a:rPr>
              <a:t>pursuant to this chapter if the supervising attorney:</a:t>
            </a:r>
            <a:r>
              <a:rPr lang="en-US" sz="2400" b="1" dirty="0">
                <a:cs typeface="Times New Roman" pitchFamily="18" charset="0"/>
              </a:rPr>
              <a:t> </a:t>
            </a:r>
          </a:p>
          <a:p>
            <a:pPr eaLnBrk="1" hangingPunct="1">
              <a:buFont typeface="Wingdings" pitchFamily="2" charset="2"/>
              <a:buNone/>
            </a:pPr>
            <a:endParaRPr lang="en-US" sz="2400" dirty="0"/>
          </a:p>
        </p:txBody>
      </p:sp>
      <p:sp>
        <p:nvSpPr>
          <p:cNvPr id="4" name="Slide Number Placeholder 5"/>
          <p:cNvSpPr>
            <a:spLocks noGrp="1"/>
          </p:cNvSpPr>
          <p:nvPr>
            <p:ph type="sldNum" sz="quarter" idx="12"/>
          </p:nvPr>
        </p:nvSpPr>
        <p:spPr/>
        <p:txBody>
          <a:bodyPr/>
          <a:lstStyle/>
          <a:p>
            <a:pPr>
              <a:defRPr/>
            </a:pPr>
            <a:fld id="{61059676-DB48-4C42-A682-73BFB8C4845C}" type="slidenum">
              <a:rPr lang="en-US"/>
              <a:pPr>
                <a:defRPr/>
              </a:pPr>
              <a:t>11</a:t>
            </a:fld>
            <a:endParaRPr lang="en-US"/>
          </a:p>
        </p:txBody>
      </p:sp>
      <p:sp>
        <p:nvSpPr>
          <p:cNvPr id="9219" name="Rectangle 2"/>
          <p:cNvSpPr>
            <a:spLocks noGrp="1" noChangeArrowheads="1"/>
          </p:cNvSpPr>
          <p:nvPr>
            <p:ph type="title"/>
          </p:nvPr>
        </p:nvSpPr>
        <p:spPr>
          <a:xfrm>
            <a:off x="1752600" y="152400"/>
            <a:ext cx="7162800" cy="1752600"/>
          </a:xfrm>
        </p:spPr>
        <p:txBody>
          <a:bodyPr>
            <a:normAutofit fontScale="90000"/>
          </a:bodyPr>
          <a:lstStyle/>
          <a:p>
            <a:pPr eaLnBrk="1" fontAlgn="auto" hangingPunct="1">
              <a:spcAft>
                <a:spcPts val="0"/>
              </a:spcAft>
              <a:defRPr/>
            </a:pPr>
            <a:br>
              <a:rPr lang="en-US" sz="2400" i="1" dirty="0">
                <a:solidFill>
                  <a:srgbClr val="000080"/>
                </a:solidFill>
                <a:latin typeface="Verdana" pitchFamily="34" charset="0"/>
                <a:cs typeface="Times New Roman" charset="0"/>
              </a:rPr>
            </a:br>
            <a:br>
              <a:rPr lang="en-US" sz="2400" i="1" dirty="0">
                <a:solidFill>
                  <a:srgbClr val="000080"/>
                </a:solidFill>
                <a:latin typeface="Verdana" pitchFamily="34" charset="0"/>
                <a:cs typeface="Times New Roman" charset="0"/>
              </a:rPr>
            </a:br>
            <a:r>
              <a:rPr lang="en-US" sz="2700" i="1" dirty="0">
                <a:solidFill>
                  <a:schemeClr val="accent2">
                    <a:lumMod val="60000"/>
                    <a:lumOff val="40000"/>
                  </a:schemeClr>
                </a:solidFill>
                <a:latin typeface="Verdana" pitchFamily="34" charset="0"/>
                <a:cs typeface="Times New Roman" charset="0"/>
              </a:rPr>
              <a:t>RULE 11-1.9 CONTINUATION OF PRACTICE PROGRAM AFTER COMPLETION</a:t>
            </a:r>
            <a:br>
              <a:rPr lang="en-US" sz="2700" i="1" dirty="0">
                <a:solidFill>
                  <a:schemeClr val="accent2">
                    <a:lumMod val="60000"/>
                    <a:lumOff val="40000"/>
                  </a:schemeClr>
                </a:solidFill>
                <a:latin typeface="Verdana" pitchFamily="34" charset="0"/>
                <a:cs typeface="Times New Roman" charset="0"/>
              </a:rPr>
            </a:br>
            <a:r>
              <a:rPr lang="en-US" sz="2700" i="1" dirty="0">
                <a:solidFill>
                  <a:schemeClr val="accent2">
                    <a:lumMod val="60000"/>
                    <a:lumOff val="40000"/>
                  </a:schemeClr>
                </a:solidFill>
                <a:latin typeface="Verdana" pitchFamily="34" charset="0"/>
                <a:cs typeface="Times New Roman" charset="0"/>
              </a:rPr>
              <a:t>OF LAW SCHOOL PROGRAM OR GRADUATION</a:t>
            </a:r>
            <a:br>
              <a:rPr lang="en-US" sz="2000" dirty="0">
                <a:solidFill>
                  <a:schemeClr val="tx2">
                    <a:satMod val="130000"/>
                  </a:schemeClr>
                </a:solidFill>
                <a:cs typeface="Times New Roman" charset="0"/>
              </a:rPr>
            </a:br>
            <a:br>
              <a:rPr lang="en-US" sz="2400" dirty="0">
                <a:solidFill>
                  <a:schemeClr val="tx2">
                    <a:satMod val="130000"/>
                  </a:schemeClr>
                </a:solidFill>
                <a:cs typeface="Times New Roman" charset="0"/>
              </a:rPr>
            </a:br>
            <a:endParaRPr lang="en-US" sz="2400" dirty="0">
              <a:solidFill>
                <a:schemeClr val="tx2">
                  <a:satMod val="130000"/>
                </a:schemeClr>
              </a:solidFill>
              <a:cs typeface="Times New Roman"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1026"/>
          <p:cNvSpPr>
            <a:spLocks noGrp="1" noChangeArrowheads="1"/>
          </p:cNvSpPr>
          <p:nvPr>
            <p:ph type="ctrTitle"/>
          </p:nvPr>
        </p:nvSpPr>
        <p:spPr>
          <a:xfrm>
            <a:off x="1981200" y="304800"/>
            <a:ext cx="6399213" cy="868363"/>
          </a:xfrm>
        </p:spPr>
        <p:txBody>
          <a:bodyPr/>
          <a:lstStyle/>
          <a:p>
            <a:pPr algn="l" eaLnBrk="1" fontAlgn="auto" hangingPunct="1">
              <a:spcAft>
                <a:spcPts val="0"/>
              </a:spcAft>
              <a:defRPr/>
            </a:pPr>
            <a:r>
              <a:rPr kumimoji="1" lang="en-US" sz="3600" dirty="0">
                <a:solidFill>
                  <a:schemeClr val="accent2">
                    <a:lumMod val="60000"/>
                    <a:lumOff val="40000"/>
                  </a:schemeClr>
                </a:solidFill>
                <a:latin typeface="Times New Roman" charset="0"/>
                <a:cs typeface="Times New Roman" charset="0"/>
              </a:rPr>
              <a:t>Termination of Certification</a:t>
            </a:r>
          </a:p>
        </p:txBody>
      </p:sp>
      <p:sp>
        <p:nvSpPr>
          <p:cNvPr id="11268" name="Rectangle 1027"/>
          <p:cNvSpPr>
            <a:spLocks noGrp="1" noChangeArrowheads="1"/>
          </p:cNvSpPr>
          <p:nvPr>
            <p:ph type="subTitle" idx="1"/>
          </p:nvPr>
        </p:nvSpPr>
        <p:spPr>
          <a:xfrm>
            <a:off x="1981200" y="1524000"/>
            <a:ext cx="5334000" cy="4114800"/>
          </a:xfrm>
        </p:spPr>
        <p:txBody>
          <a:bodyPr>
            <a:normAutofit/>
          </a:bodyPr>
          <a:lstStyle/>
          <a:p>
            <a:pPr eaLnBrk="1" fontAlgn="auto" hangingPunct="1">
              <a:spcBef>
                <a:spcPct val="0"/>
              </a:spcBef>
              <a:spcAft>
                <a:spcPts val="0"/>
              </a:spcAft>
              <a:buClrTx/>
              <a:buSzTx/>
              <a:buFontTx/>
              <a:buNone/>
              <a:defRPr/>
            </a:pPr>
            <a:endParaRPr kumimoji="1" lang="en-US" sz="1800" b="1" dirty="0">
              <a:latin typeface="Times New Roman" charset="0"/>
              <a:cs typeface="Times New Roman" charset="0"/>
            </a:endParaRPr>
          </a:p>
          <a:p>
            <a:pPr algn="just" eaLnBrk="1" fontAlgn="auto" hangingPunct="1">
              <a:spcBef>
                <a:spcPct val="0"/>
              </a:spcBef>
              <a:spcAft>
                <a:spcPts val="0"/>
              </a:spcAft>
              <a:buClrTx/>
              <a:buSzTx/>
              <a:buFontTx/>
              <a:buNone/>
              <a:defRPr/>
            </a:pPr>
            <a:r>
              <a:rPr kumimoji="1" lang="en-US" sz="1800" b="1" dirty="0">
                <a:latin typeface="Times New Roman" charset="0"/>
                <a:cs typeface="Times New Roman" charset="0"/>
              </a:rPr>
              <a:t>(c) Failure of a post-graduate certified legal intern to do any of the following shall result in the automatic termination of certification: (1) failure to take the next available Florida bar examination; (2) failure to take the second available Florida bar examination, if unsuccessful on the first administration; (3) </a:t>
            </a:r>
            <a:r>
              <a:rPr kumimoji="1" lang="en-US" sz="1800" b="1" dirty="0">
                <a:solidFill>
                  <a:srgbClr val="FF0000"/>
                </a:solidFill>
                <a:latin typeface="Times New Roman" charset="0"/>
                <a:cs typeface="Times New Roman" charset="0"/>
              </a:rPr>
              <a:t>failure to pass every portion of the Florida bar examination by at least the second administration</a:t>
            </a:r>
            <a:r>
              <a:rPr kumimoji="1" lang="en-US" sz="1800" b="1" dirty="0">
                <a:latin typeface="Times New Roman" charset="0"/>
                <a:cs typeface="Times New Roman" charset="0"/>
              </a:rPr>
              <a:t>, if unsuccessful on the first administration; or (4) denial of admission to The Florida Bar shall terminate certification hereunder. </a:t>
            </a:r>
            <a:r>
              <a:rPr kumimoji="1" lang="en-US" sz="1100" dirty="0">
                <a:latin typeface="Times New Roman" charset="0"/>
              </a:rPr>
              <a:t> </a:t>
            </a:r>
          </a:p>
          <a:p>
            <a:pPr eaLnBrk="1" fontAlgn="auto" hangingPunct="1">
              <a:spcBef>
                <a:spcPct val="0"/>
              </a:spcBef>
              <a:spcAft>
                <a:spcPts val="0"/>
              </a:spcAft>
              <a:buClrTx/>
              <a:buSzTx/>
              <a:buFontTx/>
              <a:buNone/>
              <a:defRPr/>
            </a:pPr>
            <a:endParaRPr kumimoji="1" lang="en-US" sz="1100" dirty="0">
              <a:latin typeface="Times New Roman" charset="0"/>
            </a:endParaRPr>
          </a:p>
          <a:p>
            <a:pPr eaLnBrk="1" fontAlgn="auto" hangingPunct="1">
              <a:spcBef>
                <a:spcPct val="0"/>
              </a:spcBef>
              <a:spcAft>
                <a:spcPts val="0"/>
              </a:spcAft>
              <a:buClrTx/>
              <a:buSzTx/>
              <a:buFontTx/>
              <a:buNone/>
              <a:defRPr/>
            </a:pPr>
            <a:endParaRPr kumimoji="1" lang="en-US" sz="1100" dirty="0">
              <a:latin typeface="Times New Roman" charset="0"/>
            </a:endParaRPr>
          </a:p>
          <a:p>
            <a:pPr eaLnBrk="1" fontAlgn="auto" hangingPunct="1">
              <a:spcAft>
                <a:spcPts val="0"/>
              </a:spcAft>
              <a:buFont typeface="Wingdings 2"/>
              <a:buNone/>
              <a:defRPr/>
            </a:pPr>
            <a:endParaRPr lang="en-US" dirty="0"/>
          </a:p>
        </p:txBody>
      </p:sp>
      <p:sp>
        <p:nvSpPr>
          <p:cNvPr id="4" name="Rectangle 8"/>
          <p:cNvSpPr>
            <a:spLocks noGrp="1" noChangeArrowheads="1"/>
          </p:cNvSpPr>
          <p:nvPr>
            <p:ph type="sldNum" sz="quarter" idx="12"/>
          </p:nvPr>
        </p:nvSpPr>
        <p:spPr/>
        <p:txBody>
          <a:bodyPr/>
          <a:lstStyle/>
          <a:p>
            <a:pPr>
              <a:defRPr/>
            </a:pPr>
            <a:fld id="{4E19AA77-4F52-46D7-B832-B6D218D5E94F}" type="slidenum">
              <a:rPr lang="en-US"/>
              <a:pPr>
                <a:defRPr/>
              </a:pPr>
              <a:t>12</a:t>
            </a:fld>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24DA2DDE-3BB2-410B-9582-CCAE65516AB7}" type="slidenum">
              <a:rPr lang="en-US"/>
              <a:pPr>
                <a:defRPr/>
              </a:pPr>
              <a:t>13</a:t>
            </a:fld>
            <a:endParaRPr lang="en-US"/>
          </a:p>
        </p:txBody>
      </p:sp>
      <p:sp>
        <p:nvSpPr>
          <p:cNvPr id="12292" name="Rectangle 3"/>
          <p:cNvSpPr>
            <a:spLocks noGrp="1" noChangeArrowheads="1"/>
          </p:cNvSpPr>
          <p:nvPr>
            <p:ph type="title"/>
          </p:nvPr>
        </p:nvSpPr>
        <p:spPr>
          <a:xfrm>
            <a:off x="838200" y="152400"/>
            <a:ext cx="6781800" cy="914400"/>
          </a:xfrm>
        </p:spPr>
        <p:txBody>
          <a:bodyPr>
            <a:normAutofit fontScale="90000"/>
          </a:bodyPr>
          <a:lstStyle/>
          <a:p>
            <a:pPr eaLnBrk="1" fontAlgn="auto" hangingPunct="1">
              <a:spcAft>
                <a:spcPts val="0"/>
              </a:spcAft>
              <a:defRPr/>
            </a:pPr>
            <a:br>
              <a:rPr kumimoji="1" lang="en-US" sz="2800" i="1" dirty="0">
                <a:solidFill>
                  <a:srgbClr val="000080"/>
                </a:solidFill>
                <a:latin typeface="Verdana" pitchFamily="34" charset="0"/>
                <a:cs typeface="Times New Roman" charset="0"/>
              </a:rPr>
            </a:br>
            <a:r>
              <a:rPr kumimoji="1" lang="en-US" sz="3100" i="1" dirty="0">
                <a:solidFill>
                  <a:schemeClr val="accent2">
                    <a:lumMod val="60000"/>
                    <a:lumOff val="40000"/>
                  </a:schemeClr>
                </a:solidFill>
                <a:latin typeface="Verdana" pitchFamily="34" charset="0"/>
                <a:cs typeface="Times New Roman" charset="0"/>
              </a:rPr>
              <a:t>RULE 11-1.6 OTHER ACTIVITIES</a:t>
            </a:r>
            <a:br>
              <a:rPr kumimoji="1" lang="en-US" sz="2800" dirty="0">
                <a:solidFill>
                  <a:schemeClr val="tx1"/>
                </a:solidFill>
                <a:latin typeface="Times New Roman" charset="0"/>
                <a:cs typeface="Times New Roman" charset="0"/>
              </a:rPr>
            </a:br>
            <a:endParaRPr kumimoji="1" lang="en-US" sz="2800" dirty="0">
              <a:solidFill>
                <a:schemeClr val="tx1"/>
              </a:solidFill>
              <a:latin typeface="Times New Roman" charset="0"/>
              <a:cs typeface="Times New Roman" charset="0"/>
            </a:endParaRPr>
          </a:p>
        </p:txBody>
      </p:sp>
      <p:sp>
        <p:nvSpPr>
          <p:cNvPr id="18436" name="Rectangle 2"/>
          <p:cNvSpPr>
            <a:spLocks noChangeArrowheads="1"/>
          </p:cNvSpPr>
          <p:nvPr/>
        </p:nvSpPr>
        <p:spPr bwMode="auto">
          <a:xfrm>
            <a:off x="0" y="838200"/>
            <a:ext cx="9144000" cy="4770537"/>
          </a:xfrm>
          <a:prstGeom prst="rect">
            <a:avLst/>
          </a:prstGeom>
          <a:noFill/>
          <a:ln w="9525">
            <a:noFill/>
            <a:miter lim="800000"/>
            <a:headEnd/>
            <a:tailEnd/>
          </a:ln>
        </p:spPr>
        <p:txBody>
          <a:bodyPr>
            <a:spAutoFit/>
          </a:bodyPr>
          <a:lstStyle/>
          <a:p>
            <a:pPr algn="just" eaLnBrk="0" hangingPunct="0"/>
            <a:br>
              <a:rPr kumimoji="1" lang="en-US" sz="1000" dirty="0">
                <a:cs typeface="Times New Roman" pitchFamily="18" charset="0"/>
              </a:rPr>
            </a:br>
            <a:r>
              <a:rPr kumimoji="1" lang="en-US" sz="1800" b="1" dirty="0">
                <a:cs typeface="Times New Roman" pitchFamily="18" charset="0"/>
              </a:rPr>
              <a:t>(a) </a:t>
            </a:r>
            <a:r>
              <a:rPr kumimoji="1" lang="en-US" sz="2400" b="1" dirty="0">
                <a:solidFill>
                  <a:schemeClr val="accent2"/>
                </a:solidFill>
                <a:cs typeface="Times New Roman" pitchFamily="18" charset="0"/>
              </a:rPr>
              <a:t>Preparation of Documents</a:t>
            </a:r>
            <a:r>
              <a:rPr kumimoji="1" lang="en-US" sz="2000" b="1" dirty="0">
                <a:cs typeface="Times New Roman" pitchFamily="18" charset="0"/>
              </a:rPr>
              <a:t>;</a:t>
            </a:r>
            <a:r>
              <a:rPr kumimoji="1" lang="en-US" sz="1800" b="1" dirty="0">
                <a:cs typeface="Times New Roman" pitchFamily="18" charset="0"/>
              </a:rPr>
              <a:t> Assistance of Indigents.</a:t>
            </a:r>
            <a:r>
              <a:rPr kumimoji="1" lang="en-US" sz="1800" dirty="0">
                <a:cs typeface="Times New Roman" pitchFamily="18" charset="0"/>
              </a:rPr>
              <a:t> In addition, an eligible law student may engage in other activities, under the general supervision of a member of the bar of this court, but outside the personal presence of that lawyer, including:</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(1) preparation of pleadings and other documents to be filed in any matter in which the student is eligible to appear, but such pleadings or documents </a:t>
            </a:r>
            <a:r>
              <a:rPr kumimoji="1" lang="en-US" sz="1800" b="1" dirty="0">
                <a:solidFill>
                  <a:srgbClr val="FF0000"/>
                </a:solidFill>
                <a:cs typeface="Times New Roman" pitchFamily="18" charset="0"/>
              </a:rPr>
              <a:t>must be signed by the supervising lawyer</a:t>
            </a:r>
            <a:r>
              <a:rPr kumimoji="1" lang="en-US" sz="1800" dirty="0">
                <a:cs typeface="Times New Roman" pitchFamily="18" charset="0"/>
              </a:rPr>
              <a:t>;</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(2) preparation of briefs, abstracts, and other documents to be filed in appellate courts of this state, but such documents </a:t>
            </a:r>
            <a:r>
              <a:rPr kumimoji="1" lang="en-US" sz="1800" b="1" dirty="0">
                <a:solidFill>
                  <a:srgbClr val="FF0000"/>
                </a:solidFill>
                <a:cs typeface="Times New Roman" pitchFamily="18" charset="0"/>
              </a:rPr>
              <a:t>must be signed by the supervising lawyer</a:t>
            </a:r>
            <a:r>
              <a:rPr kumimoji="1" lang="en-US" sz="1800" dirty="0">
                <a:cs typeface="Times New Roman" pitchFamily="18" charset="0"/>
              </a:rPr>
              <a:t>;</a:t>
            </a:r>
            <a:br>
              <a:rPr kumimoji="1" lang="en-US" sz="1800" dirty="0">
                <a:cs typeface="Times New Roman" pitchFamily="18" charset="0"/>
              </a:rPr>
            </a:br>
            <a:br>
              <a:rPr kumimoji="1" lang="en-US" sz="1800" dirty="0">
                <a:cs typeface="Times New Roman" pitchFamily="18" charset="0"/>
              </a:rPr>
            </a:br>
            <a:r>
              <a:rPr kumimoji="1" lang="en-US" sz="1800" dirty="0">
                <a:cs typeface="Times New Roman" pitchFamily="18" charset="0"/>
              </a:rPr>
              <a:t>(3) except when the assignment of counsel in the matter is required by any constitutional provision, statute, or rule of this court, assistance to indigent inmates or correctional institutions or other persons who request such assistance in preparing applications for and supporting documents for post-conviction relief. If there is an attorney of record in the matter, all such assistance must be supervised by the attorney of record, and all documents submitted to the court      on behalf of such a client </a:t>
            </a:r>
            <a:r>
              <a:rPr kumimoji="1" lang="en-US" sz="1800" b="1" dirty="0">
                <a:solidFill>
                  <a:srgbClr val="FF0000"/>
                </a:solidFill>
                <a:cs typeface="Times New Roman" pitchFamily="18" charset="0"/>
              </a:rPr>
              <a:t>must be signed by the attorney of  record</a:t>
            </a:r>
            <a:r>
              <a:rPr kumimoji="1" lang="en-US" sz="1800" dirty="0">
                <a:solidFill>
                  <a:srgbClr val="FF0000"/>
                </a:solidFill>
                <a:cs typeface="Times New Roman" pitchFamily="18" charset="0"/>
              </a:rPr>
              <a:t>.</a:t>
            </a:r>
            <a:r>
              <a:rPr kumimoji="1" lang="en-US" sz="1600" dirty="0">
                <a:solidFill>
                  <a:srgbClr val="FF0000"/>
                </a:solidFill>
              </a:rPr>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4"/>
          <p:cNvSpPr>
            <a:spLocks noGrp="1"/>
          </p:cNvSpPr>
          <p:nvPr>
            <p:ph type="sldNum" sz="quarter" idx="12"/>
          </p:nvPr>
        </p:nvSpPr>
        <p:spPr/>
        <p:txBody>
          <a:bodyPr/>
          <a:lstStyle/>
          <a:p>
            <a:pPr>
              <a:defRPr/>
            </a:pPr>
            <a:fld id="{C009EE9A-FAC6-409D-B6BC-A8274F8E8855}" type="slidenum">
              <a:rPr lang="en-US"/>
              <a:pPr>
                <a:defRPr/>
              </a:pPr>
              <a:t>14</a:t>
            </a:fld>
            <a:endParaRPr lang="en-US"/>
          </a:p>
        </p:txBody>
      </p:sp>
      <p:sp>
        <p:nvSpPr>
          <p:cNvPr id="13315" name="Rectangle 2"/>
          <p:cNvSpPr>
            <a:spLocks noGrp="1" noChangeArrowheads="1"/>
          </p:cNvSpPr>
          <p:nvPr>
            <p:ph type="title"/>
          </p:nvPr>
        </p:nvSpPr>
        <p:spPr>
          <a:xfrm>
            <a:off x="609600" y="838200"/>
            <a:ext cx="7696200" cy="2819400"/>
          </a:xfrm>
        </p:spPr>
        <p:txBody>
          <a:bodyPr/>
          <a:lstStyle/>
          <a:p>
            <a:pPr algn="ctr" eaLnBrk="1" fontAlgn="auto" hangingPunct="1">
              <a:spcAft>
                <a:spcPts val="0"/>
              </a:spcAft>
              <a:defRPr/>
            </a:pPr>
            <a:r>
              <a:rPr kumimoji="1" lang="en-US" sz="2800" i="1" dirty="0">
                <a:solidFill>
                  <a:schemeClr val="tx1"/>
                </a:solidFill>
                <a:latin typeface="Verdana" pitchFamily="34" charset="0"/>
                <a:cs typeface="Times New Roman" charset="0"/>
              </a:rPr>
              <a:t>	</a:t>
            </a:r>
            <a:r>
              <a:rPr kumimoji="1" lang="en-US" i="1" dirty="0">
                <a:solidFill>
                  <a:schemeClr val="accent2">
                    <a:lumMod val="60000"/>
                    <a:lumOff val="40000"/>
                  </a:schemeClr>
                </a:solidFill>
                <a:latin typeface="Verdana" pitchFamily="34" charset="0"/>
                <a:cs typeface="Times New Roman" charset="0"/>
              </a:rPr>
              <a:t>II. Ethics and Professionalism</a:t>
            </a:r>
          </a:p>
        </p:txBody>
      </p:sp>
      <p:pic>
        <p:nvPicPr>
          <p:cNvPr id="4" name="Picture 3" descr="OfficeWorkersGroup"/>
          <p:cNvPicPr/>
          <p:nvPr/>
        </p:nvPicPr>
        <p:blipFill>
          <a:blip r:embed="rId2">
            <a:extLst>
              <a:ext uri="{28A0092B-C50C-407E-A947-70E740481C1C}">
                <a14:useLocalDpi xmlns:a14="http://schemas.microsoft.com/office/drawing/2010/main" val="0"/>
              </a:ext>
            </a:extLst>
          </a:blip>
          <a:srcRect/>
          <a:stretch>
            <a:fillRect/>
          </a:stretch>
        </p:blipFill>
        <p:spPr bwMode="auto">
          <a:xfrm>
            <a:off x="2743200" y="3352800"/>
            <a:ext cx="3974465" cy="230378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15</a:t>
            </a:fld>
            <a:endParaRPr lang="en-US"/>
          </a:p>
        </p:txBody>
      </p:sp>
      <p:sp>
        <p:nvSpPr>
          <p:cNvPr id="2" name="Title 1"/>
          <p:cNvSpPr>
            <a:spLocks noGrp="1"/>
          </p:cNvSpPr>
          <p:nvPr>
            <p:ph type="title"/>
          </p:nvPr>
        </p:nvSpPr>
        <p:spPr>
          <a:xfrm>
            <a:off x="457200" y="274638"/>
            <a:ext cx="8229600" cy="2239962"/>
          </a:xfrm>
        </p:spPr>
        <p:txBody>
          <a:bodyPr/>
          <a:lstStyle/>
          <a:p>
            <a:r>
              <a:rPr lang="en-US" dirty="0"/>
              <a:t>                            </a:t>
            </a:r>
            <a:r>
              <a:rPr lang="en-US" dirty="0">
                <a:solidFill>
                  <a:schemeClr val="accent2">
                    <a:lumMod val="60000"/>
                    <a:lumOff val="40000"/>
                  </a:schemeClr>
                </a:solidFill>
              </a:rPr>
              <a:t>MARCH                             						2019</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457200"/>
            <a:ext cx="4181475" cy="2603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https://encrypted-tbn3.gstatic.com/images?q=tbn:ANd9GcRluJcIioS3eVUPrZDg9worw0pxgpDgwh7D-vsoBcFMz2kU9vrf"/>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657600"/>
            <a:ext cx="4013835" cy="2707640"/>
          </a:xfrm>
          <a:prstGeom prst="rect">
            <a:avLst/>
          </a:prstGeom>
          <a:noFill/>
          <a:ln>
            <a:noFill/>
          </a:ln>
        </p:spPr>
      </p:pic>
    </p:spTree>
    <p:extLst>
      <p:ext uri="{BB962C8B-B14F-4D97-AF65-F5344CB8AC3E}">
        <p14:creationId xmlns:p14="http://schemas.microsoft.com/office/powerpoint/2010/main" val="10038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2000"/>
                                        <p:tgtEl>
                                          <p:spTgt spid="3074"/>
                                        </p:tgtEl>
                                      </p:cBhvr>
                                    </p:animEffect>
                                    <p:anim calcmode="lin" valueType="num">
                                      <p:cBhvr>
                                        <p:cTn id="8" dur="2000" fill="hold"/>
                                        <p:tgtEl>
                                          <p:spTgt spid="3074"/>
                                        </p:tgtEl>
                                        <p:attrNameLst>
                                          <p:attrName>ppt_w</p:attrName>
                                        </p:attrNameLst>
                                      </p:cBhvr>
                                      <p:tavLst>
                                        <p:tav tm="0" fmla="#ppt_w*sin(2.5*pi*$)">
                                          <p:val>
                                            <p:fltVal val="0"/>
                                          </p:val>
                                        </p:tav>
                                        <p:tav tm="100000">
                                          <p:val>
                                            <p:fltVal val="1"/>
                                          </p:val>
                                        </p:tav>
                                      </p:tavLst>
                                    </p:anim>
                                    <p:anim calcmode="lin" valueType="num">
                                      <p:cBhvr>
                                        <p:cTn id="9" dur="2000" fill="hold"/>
                                        <p:tgtEl>
                                          <p:spTgt spid="3074"/>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901AE414-6F76-4C55-A71D-57AE9569DA41}" type="slidenum">
              <a:rPr lang="en-US"/>
              <a:pPr>
                <a:defRPr/>
              </a:pPr>
              <a:t>16</a:t>
            </a:fld>
            <a:endParaRPr lang="en-US"/>
          </a:p>
        </p:txBody>
      </p:sp>
      <p:sp>
        <p:nvSpPr>
          <p:cNvPr id="17412" name="Rectangle 7"/>
          <p:cNvSpPr>
            <a:spLocks noGrp="1" noChangeArrowheads="1"/>
          </p:cNvSpPr>
          <p:nvPr>
            <p:ph type="title"/>
          </p:nvPr>
        </p:nvSpPr>
        <p:spPr>
          <a:xfrm>
            <a:off x="1828800" y="152400"/>
            <a:ext cx="4267200" cy="533400"/>
          </a:xfrm>
        </p:spPr>
        <p:txBody>
          <a:bodyPr>
            <a:normAutofit fontScale="90000"/>
          </a:bodyPr>
          <a:lstStyle/>
          <a:p>
            <a:pPr eaLnBrk="1" fontAlgn="auto" hangingPunct="1">
              <a:spcAft>
                <a:spcPts val="0"/>
              </a:spcAft>
              <a:defRPr/>
            </a:pPr>
            <a:r>
              <a:rPr lang="en-US" sz="4400">
                <a:solidFill>
                  <a:schemeClr val="tx2">
                    <a:satMod val="130000"/>
                  </a:schemeClr>
                </a:solidFill>
                <a:latin typeface="Bookman Old Style" pitchFamily="18" charset="0"/>
              </a:rPr>
              <a:t>Oath of Office</a:t>
            </a:r>
            <a:r>
              <a:rPr lang="en-US">
                <a:solidFill>
                  <a:schemeClr val="tx2">
                    <a:satMod val="130000"/>
                  </a:schemeClr>
                </a:solidFill>
              </a:rPr>
              <a:t>    </a:t>
            </a:r>
          </a:p>
        </p:txBody>
      </p:sp>
      <p:sp>
        <p:nvSpPr>
          <p:cNvPr id="23556" name="Rectangle 5"/>
          <p:cNvSpPr>
            <a:spLocks noChangeArrowheads="1"/>
          </p:cNvSpPr>
          <p:nvPr/>
        </p:nvSpPr>
        <p:spPr bwMode="auto">
          <a:xfrm>
            <a:off x="152400" y="685800"/>
            <a:ext cx="8991600" cy="5816600"/>
          </a:xfrm>
          <a:prstGeom prst="rect">
            <a:avLst/>
          </a:prstGeom>
          <a:noFill/>
          <a:ln w="9525">
            <a:noFill/>
            <a:miter lim="800000"/>
            <a:headEnd/>
            <a:tailEnd/>
          </a:ln>
        </p:spPr>
        <p:txBody>
          <a:bodyPr>
            <a:spAutoFit/>
          </a:bodyPr>
          <a:lstStyle/>
          <a:p>
            <a:pPr algn="ctr" eaLnBrk="0" hangingPunct="0">
              <a:tabLst>
                <a:tab pos="2286000" algn="l"/>
                <a:tab pos="4972050" algn="r"/>
                <a:tab pos="5143500" algn="r"/>
              </a:tabLst>
            </a:pPr>
            <a:r>
              <a:rPr kumimoji="1" lang="en-US" sz="1600" dirty="0">
                <a:latin typeface="Bookman Old Style" pitchFamily="18" charset="0"/>
                <a:cs typeface="Times New Roman" pitchFamily="18" charset="0"/>
              </a:rPr>
              <a:t>I do solemnly swear that I will support, protect, and defend the Constitution and Government of the United States and of the State of Florida; that I am duly qualified to hold office under the Constitution of the State; and that </a:t>
            </a:r>
            <a:r>
              <a:rPr kumimoji="1" lang="en-US" sz="1800" b="1" dirty="0">
                <a:solidFill>
                  <a:schemeClr val="accent2"/>
                </a:solidFill>
                <a:latin typeface="Bookman Old Style" pitchFamily="18" charset="0"/>
                <a:cs typeface="Times New Roman" pitchFamily="18" charset="0"/>
              </a:rPr>
              <a:t>I will well and faithfully perform the duties of Assistant State Attorney</a:t>
            </a:r>
            <a:r>
              <a:rPr kumimoji="1" lang="en-US" sz="1600" dirty="0">
                <a:latin typeface="Bookman Old Style" pitchFamily="18" charset="0"/>
                <a:cs typeface="Times New Roman" pitchFamily="18" charset="0"/>
              </a:rPr>
              <a:t>, on which I am now about to enter.</a:t>
            </a:r>
          </a:p>
          <a:p>
            <a:pPr algn="just" eaLnBrk="0" hangingPunct="0">
              <a:tabLst>
                <a:tab pos="2286000" algn="l"/>
                <a:tab pos="4972050" algn="r"/>
                <a:tab pos="5143500" algn="r"/>
              </a:tabLst>
            </a:pPr>
            <a:r>
              <a:rPr kumimoji="1" lang="en-US" sz="1600" dirty="0">
                <a:latin typeface="Bookman Old Style" pitchFamily="18" charset="0"/>
                <a:cs typeface="Times New Roman" pitchFamily="18" charset="0"/>
              </a:rPr>
              <a:t>	So help me God.</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r>
              <a:rPr kumimoji="1" lang="en-US" sz="1600" u="sng"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Signature</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Assistant State Attorney</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Eleventh Judicial Circuit of Florida</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___________________________</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Printed Name &amp; Florida Bar Number</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endParaRPr kumimoji="1" lang="en-US" sz="1600" dirty="0">
              <a:cs typeface="Times New Roman" pitchFamily="18" charset="0"/>
            </a:endParaRPr>
          </a:p>
          <a:p>
            <a:pPr algn="just" eaLnBrk="0" hangingPunct="0">
              <a:tabLst>
                <a:tab pos="2286000" algn="l"/>
                <a:tab pos="4972050" algn="r"/>
                <a:tab pos="5143500" algn="r"/>
              </a:tabLst>
            </a:pPr>
            <a:r>
              <a:rPr kumimoji="1" lang="en-US" sz="1600" dirty="0">
                <a:latin typeface="Bookman Old Style" pitchFamily="18" charset="0"/>
                <a:cs typeface="Times New Roman" pitchFamily="18" charset="0"/>
              </a:rPr>
              <a:t>Sworn to and subscribed before me this ________ day of _________________, A.D., 2019.</a:t>
            </a:r>
            <a:endParaRPr kumimoji="1" lang="en-US" sz="1600" dirty="0">
              <a:cs typeface="Times New Roman" pitchFamily="18" charset="0"/>
            </a:endParaRPr>
          </a:p>
          <a:p>
            <a:pPr eaLnBrk="0" hangingPunct="0">
              <a:tabLst>
                <a:tab pos="2286000" algn="l"/>
                <a:tab pos="4972050" algn="r"/>
                <a:tab pos="5143500" algn="r"/>
              </a:tabLst>
            </a:pP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a:t>
            </a:r>
            <a:r>
              <a:rPr kumimoji="1" lang="en-US" sz="1600" u="sng" dirty="0">
                <a:latin typeface="Bookman Old Style" pitchFamily="18" charset="0"/>
                <a:cs typeface="Times New Roman" pitchFamily="18" charset="0"/>
              </a:rPr>
              <a:t>	</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Circuit/County Court Judge</a:t>
            </a:r>
            <a:endParaRPr kumimoji="1" lang="en-US" sz="1600" dirty="0">
              <a:cs typeface="Times New Roman" pitchFamily="18" charset="0"/>
            </a:endParaRPr>
          </a:p>
          <a:p>
            <a:pPr eaLnBrk="0" hangingPunct="0">
              <a:tabLst>
                <a:tab pos="2286000" algn="l"/>
                <a:tab pos="4972050" algn="r"/>
                <a:tab pos="5143500" algn="r"/>
              </a:tabLst>
            </a:pPr>
            <a:r>
              <a:rPr kumimoji="1" lang="en-US" sz="1600" dirty="0">
                <a:latin typeface="Bookman Old Style" pitchFamily="18" charset="0"/>
                <a:cs typeface="Times New Roman" pitchFamily="18" charset="0"/>
              </a:rPr>
              <a:t>	Eleventh Judicial Circuit of Florida</a:t>
            </a:r>
          </a:p>
          <a:p>
            <a:pPr eaLnBrk="0" hangingPunct="0">
              <a:tabLst>
                <a:tab pos="2286000" algn="l"/>
                <a:tab pos="4972050" algn="r"/>
                <a:tab pos="5143500" algn="r"/>
              </a:tabLst>
            </a:pPr>
            <a:endParaRPr kumimoji="1" lang="en-US" sz="1600" dirty="0">
              <a:latin typeface="Bookman Old Style" pitchFamily="18" charset="0"/>
              <a:cs typeface="Times New Roman" pitchFamily="18" charset="0"/>
            </a:endParaRPr>
          </a:p>
          <a:p>
            <a:pPr eaLnBrk="0" hangingPunct="0">
              <a:tabLst>
                <a:tab pos="2286000" algn="l"/>
                <a:tab pos="4972050" algn="r"/>
                <a:tab pos="5143500" algn="r"/>
              </a:tabLst>
            </a:pPr>
            <a:endParaRPr kumimoji="1" lang="en-US"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5" name="Rectangle 7"/>
          <p:cNvSpPr>
            <a:spLocks noGrp="1" noChangeArrowheads="1"/>
          </p:cNvSpPr>
          <p:nvPr>
            <p:ph idx="1"/>
          </p:nvPr>
        </p:nvSpPr>
        <p:spPr>
          <a:xfrm>
            <a:off x="1295400" y="2057400"/>
            <a:ext cx="7620000" cy="4038600"/>
          </a:xfrm>
        </p:spPr>
        <p:txBody>
          <a:bodyPr>
            <a:normAutofit/>
          </a:bodyPr>
          <a:lstStyle/>
          <a:p>
            <a:pPr marL="365760" indent="-283464" eaLnBrk="1" fontAlgn="auto" hangingPunct="1">
              <a:spcAft>
                <a:spcPts val="0"/>
              </a:spcAft>
              <a:buFont typeface="Wingdings" pitchFamily="2" charset="2"/>
              <a:buNone/>
              <a:defRPr/>
            </a:pPr>
            <a:endParaRPr lang="en-US" dirty="0"/>
          </a:p>
          <a:p>
            <a:pPr marL="365760" indent="-283464" eaLnBrk="1" fontAlgn="auto" hangingPunct="1">
              <a:spcAft>
                <a:spcPts val="0"/>
              </a:spcAft>
              <a:buFont typeface="Wingdings" pitchFamily="2" charset="2"/>
              <a:buNone/>
              <a:defRPr/>
            </a:pPr>
            <a:r>
              <a:rPr lang="en-US" sz="4400" b="1" dirty="0">
                <a:effectLst>
                  <a:outerShdw blurRad="38100" dist="38100" dir="2700000" algn="tl">
                    <a:srgbClr val="800000"/>
                  </a:outerShdw>
                </a:effectLst>
              </a:rPr>
              <a:t>We are not just lawyers;</a:t>
            </a:r>
          </a:p>
          <a:p>
            <a:pPr marL="365760" indent="-283464" eaLnBrk="1" fontAlgn="auto" hangingPunct="1">
              <a:spcAft>
                <a:spcPts val="0"/>
              </a:spcAft>
              <a:buFont typeface="Wingdings" pitchFamily="2" charset="2"/>
              <a:buNone/>
              <a:defRPr/>
            </a:pPr>
            <a:r>
              <a:rPr lang="en-US" sz="4400" b="1" dirty="0">
                <a:effectLst>
                  <a:outerShdw blurRad="38100" dist="38100" dir="2700000" algn="tl">
                    <a:srgbClr val="800000"/>
                  </a:outerShdw>
                </a:effectLst>
              </a:rPr>
              <a:t>			 we are prosecutors!</a:t>
            </a:r>
          </a:p>
          <a:p>
            <a:pPr marL="365760" indent="-283464" eaLnBrk="1" fontAlgn="auto" hangingPunct="1">
              <a:spcAft>
                <a:spcPts val="0"/>
              </a:spcAft>
              <a:buFont typeface="Wingdings" pitchFamily="2" charset="2"/>
              <a:buNone/>
              <a:defRPr/>
            </a:pPr>
            <a:endParaRPr lang="en-US" sz="4400" b="1" dirty="0">
              <a:effectLst>
                <a:outerShdw blurRad="38100" dist="38100" dir="2700000" algn="tl">
                  <a:srgbClr val="800000"/>
                </a:outerShdw>
              </a:effectLst>
            </a:endParaRPr>
          </a:p>
          <a:p>
            <a:pPr marL="365760" indent="-283464" eaLnBrk="1" fontAlgn="auto" hangingPunct="1">
              <a:spcAft>
                <a:spcPts val="0"/>
              </a:spcAft>
              <a:buFont typeface="Wingdings" pitchFamily="2" charset="2"/>
              <a:buNone/>
              <a:defRPr/>
            </a:pPr>
            <a:r>
              <a:rPr lang="en-US" dirty="0">
                <a:solidFill>
                  <a:srgbClr val="009999"/>
                </a:solidFill>
              </a:rPr>
              <a:t>Special Section of the Code of Professional Responsibility that deals directly with our duties and responsibilities.</a:t>
            </a:r>
            <a:endParaRPr kumimoji="1" lang="en-US" dirty="0">
              <a:solidFill>
                <a:srgbClr val="009999"/>
              </a:solidFill>
              <a:cs typeface="Times New Roman" charset="0"/>
            </a:endParaRPr>
          </a:p>
          <a:p>
            <a:pPr marL="365760" indent="-283464" eaLnBrk="1" fontAlgn="auto" hangingPunct="1">
              <a:spcAft>
                <a:spcPts val="0"/>
              </a:spcAft>
              <a:buFont typeface="Wingdings" pitchFamily="2" charset="2"/>
              <a:buNone/>
              <a:defRPr/>
            </a:pPr>
            <a:endParaRPr lang="en-US" sz="4400" b="1" dirty="0">
              <a:effectLst>
                <a:outerShdw blurRad="38100" dist="38100" dir="2700000" algn="tl">
                  <a:srgbClr val="800000"/>
                </a:outerShdw>
              </a:effectLst>
            </a:endParaRPr>
          </a:p>
          <a:p>
            <a:pPr marL="365760" indent="-283464" eaLnBrk="1" fontAlgn="auto" hangingPunct="1">
              <a:spcAft>
                <a:spcPts val="0"/>
              </a:spcAft>
              <a:buFont typeface="Wingdings" pitchFamily="2" charset="2"/>
              <a:buNone/>
              <a:defRPr/>
            </a:pPr>
            <a:endParaRPr lang="en-US" dirty="0"/>
          </a:p>
          <a:p>
            <a:pPr marL="365760" indent="-283464" eaLnBrk="1" fontAlgn="auto" hangingPunct="1">
              <a:spcAft>
                <a:spcPts val="0"/>
              </a:spcAft>
              <a:buFont typeface="Wingdings" pitchFamily="2" charset="2"/>
              <a:buNone/>
              <a:defRPr/>
            </a:pPr>
            <a:endParaRPr lang="en-US" dirty="0"/>
          </a:p>
        </p:txBody>
      </p:sp>
      <p:sp>
        <p:nvSpPr>
          <p:cNvPr id="4" name="Slide Number Placeholder 5"/>
          <p:cNvSpPr>
            <a:spLocks noGrp="1"/>
          </p:cNvSpPr>
          <p:nvPr>
            <p:ph type="sldNum" sz="quarter" idx="12"/>
          </p:nvPr>
        </p:nvSpPr>
        <p:spPr/>
        <p:txBody>
          <a:bodyPr/>
          <a:lstStyle/>
          <a:p>
            <a:pPr>
              <a:defRPr/>
            </a:pPr>
            <a:fld id="{B2CB6A07-0CB1-4261-A9F4-54063067FDD9}" type="slidenum">
              <a:rPr lang="en-US"/>
              <a:pPr>
                <a:defRPr/>
              </a:pPr>
              <a:t>17</a:t>
            </a:fld>
            <a:endParaRPr lang="en-US"/>
          </a:p>
        </p:txBody>
      </p:sp>
      <p:sp>
        <p:nvSpPr>
          <p:cNvPr id="7174" name="Rectangle 6"/>
          <p:cNvSpPr>
            <a:spLocks noGrp="1" noChangeArrowheads="1"/>
          </p:cNvSpPr>
          <p:nvPr>
            <p:ph type="title"/>
          </p:nvPr>
        </p:nvSpPr>
        <p:spPr>
          <a:xfrm>
            <a:off x="381000" y="152400"/>
            <a:ext cx="8534400" cy="2057400"/>
          </a:xfrm>
        </p:spPr>
        <p:txBody>
          <a:bodyPr>
            <a:normAutofit fontScale="90000"/>
          </a:bodyPr>
          <a:lstStyle/>
          <a:p>
            <a:pPr algn="ctr" eaLnBrk="1" fontAlgn="auto" hangingPunct="1">
              <a:spcAft>
                <a:spcPts val="0"/>
              </a:spcAft>
              <a:defRPr/>
            </a:pPr>
            <a:r>
              <a:rPr lang="en-US" sz="5300" dirty="0">
                <a:solidFill>
                  <a:schemeClr val="accent2">
                    <a:lumMod val="60000"/>
                    <a:lumOff val="40000"/>
                  </a:schemeClr>
                </a:solidFill>
              </a:rPr>
              <a:t>Code of Professional Responsibility </a:t>
            </a:r>
            <a:br>
              <a:rPr lang="en-US" dirty="0">
                <a:solidFill>
                  <a:schemeClr val="tx2">
                    <a:satMod val="130000"/>
                  </a:schemeClr>
                </a:solidFill>
              </a:rPr>
            </a:br>
            <a:endParaRPr lang="en-US" dirty="0">
              <a:solidFill>
                <a:schemeClr val="tx2">
                  <a:satMod val="130000"/>
                </a:schemeClr>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174"/>
                                        </p:tgtEl>
                                        <p:attrNameLst>
                                          <p:attrName>style.visibility</p:attrName>
                                        </p:attrNameLst>
                                      </p:cBhvr>
                                      <p:to>
                                        <p:strVal val="visible"/>
                                      </p:to>
                                    </p:set>
                                    <p:animEffect transition="in" filter="wipe(down)">
                                      <p:cBhvr>
                                        <p:cTn id="7" dur="500"/>
                                        <p:tgtEl>
                                          <p:spTgt spid="717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175">
                                            <p:txEl>
                                              <p:pRg st="1" end="1"/>
                                            </p:txEl>
                                          </p:spTgt>
                                        </p:tgtEl>
                                        <p:attrNameLst>
                                          <p:attrName>style.visibility</p:attrName>
                                        </p:attrNameLst>
                                      </p:cBhvr>
                                      <p:to>
                                        <p:strVal val="visible"/>
                                      </p:to>
                                    </p:set>
                                    <p:anim calcmode="lin" valueType="num">
                                      <p:cBhvr additive="base">
                                        <p:cTn id="11" dur="2000" fill="hold"/>
                                        <p:tgtEl>
                                          <p:spTgt spid="7175">
                                            <p:txEl>
                                              <p:pRg st="1" end="1"/>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7175">
                                            <p:txEl>
                                              <p:pRg st="1" end="1"/>
                                            </p:txEl>
                                          </p:spTgt>
                                        </p:tgtEl>
                                        <p:attrNameLst>
                                          <p:attrName>ppt_y</p:attrName>
                                        </p:attrNameLst>
                                      </p:cBhvr>
                                      <p:tavLst>
                                        <p:tav tm="0">
                                          <p:val>
                                            <p:strVal val="1+#ppt_h/2"/>
                                          </p:val>
                                        </p:tav>
                                        <p:tav tm="100000">
                                          <p:val>
                                            <p:strVal val="#ppt_y"/>
                                          </p:val>
                                        </p:tav>
                                      </p:tavLst>
                                    </p:anim>
                                  </p:childTnLst>
                                </p:cTn>
                              </p:par>
                            </p:childTnLst>
                          </p:cTn>
                        </p:par>
                        <p:par>
                          <p:cTn id="13" fill="hold">
                            <p:stCondLst>
                              <p:cond delay="2500"/>
                            </p:stCondLst>
                            <p:childTnLst>
                              <p:par>
                                <p:cTn id="14" presetID="2" presetClass="entr" presetSubtype="4" fill="hold" grpId="0" nodeType="afterEffect">
                                  <p:stCondLst>
                                    <p:cond delay="1000"/>
                                  </p:stCondLst>
                                  <p:childTnLst>
                                    <p:set>
                                      <p:cBhvr>
                                        <p:cTn id="15" dur="1" fill="hold">
                                          <p:stCondLst>
                                            <p:cond delay="0"/>
                                          </p:stCondLst>
                                        </p:cTn>
                                        <p:tgtEl>
                                          <p:spTgt spid="7175">
                                            <p:txEl>
                                              <p:pRg st="2" end="2"/>
                                            </p:txEl>
                                          </p:spTgt>
                                        </p:tgtEl>
                                        <p:attrNameLst>
                                          <p:attrName>style.visibility</p:attrName>
                                        </p:attrNameLst>
                                      </p:cBhvr>
                                      <p:to>
                                        <p:strVal val="visible"/>
                                      </p:to>
                                    </p:set>
                                    <p:anim calcmode="lin" valueType="num">
                                      <p:cBhvr additive="base">
                                        <p:cTn id="16" dur="250" fill="hold"/>
                                        <p:tgtEl>
                                          <p:spTgt spid="7175">
                                            <p:txEl>
                                              <p:pRg st="2" end="2"/>
                                            </p:txEl>
                                          </p:spTgt>
                                        </p:tgtEl>
                                        <p:attrNameLst>
                                          <p:attrName>ppt_x</p:attrName>
                                        </p:attrNameLst>
                                      </p:cBhvr>
                                      <p:tavLst>
                                        <p:tav tm="0">
                                          <p:val>
                                            <p:strVal val="#ppt_x"/>
                                          </p:val>
                                        </p:tav>
                                        <p:tav tm="100000">
                                          <p:val>
                                            <p:strVal val="#ppt_x"/>
                                          </p:val>
                                        </p:tav>
                                      </p:tavLst>
                                    </p:anim>
                                    <p:anim calcmode="lin" valueType="num">
                                      <p:cBhvr additive="base">
                                        <p:cTn id="17" dur="250" fill="hold"/>
                                        <p:tgtEl>
                                          <p:spTgt spid="7175">
                                            <p:txEl>
                                              <p:pRg st="2" end="2"/>
                                            </p:txEl>
                                          </p:spTgt>
                                        </p:tgtEl>
                                        <p:attrNameLst>
                                          <p:attrName>ppt_y</p:attrName>
                                        </p:attrNameLst>
                                      </p:cBhvr>
                                      <p:tavLst>
                                        <p:tav tm="0">
                                          <p:val>
                                            <p:strVal val="1+#ppt_h/2"/>
                                          </p:val>
                                        </p:tav>
                                        <p:tav tm="100000">
                                          <p:val>
                                            <p:strVal val="#ppt_y"/>
                                          </p:val>
                                        </p:tav>
                                      </p:tavLst>
                                    </p:anim>
                                  </p:childTnLst>
                                </p:cTn>
                              </p:par>
                            </p:childTnLst>
                          </p:cTn>
                        </p:par>
                        <p:par>
                          <p:cTn id="18" fill="hold">
                            <p:stCondLst>
                              <p:cond delay="3750"/>
                            </p:stCondLst>
                            <p:childTnLst>
                              <p:par>
                                <p:cTn id="19" presetID="2" presetClass="entr" presetSubtype="4" fill="hold" grpId="0" nodeType="afterEffect">
                                  <p:stCondLst>
                                    <p:cond delay="2500"/>
                                  </p:stCondLst>
                                  <p:childTnLst>
                                    <p:set>
                                      <p:cBhvr>
                                        <p:cTn id="20" dur="1" fill="hold">
                                          <p:stCondLst>
                                            <p:cond delay="0"/>
                                          </p:stCondLst>
                                        </p:cTn>
                                        <p:tgtEl>
                                          <p:spTgt spid="7175">
                                            <p:txEl>
                                              <p:pRg st="4" end="4"/>
                                            </p:txEl>
                                          </p:spTgt>
                                        </p:tgtEl>
                                        <p:attrNameLst>
                                          <p:attrName>style.visibility</p:attrName>
                                        </p:attrNameLst>
                                      </p:cBhvr>
                                      <p:to>
                                        <p:strVal val="visible"/>
                                      </p:to>
                                    </p:set>
                                    <p:anim calcmode="lin" valueType="num">
                                      <p:cBhvr additive="base">
                                        <p:cTn id="21" dur="250" fill="hold"/>
                                        <p:tgtEl>
                                          <p:spTgt spid="7175">
                                            <p:txEl>
                                              <p:pRg st="4" end="4"/>
                                            </p:txEl>
                                          </p:spTgt>
                                        </p:tgtEl>
                                        <p:attrNameLst>
                                          <p:attrName>ppt_x</p:attrName>
                                        </p:attrNameLst>
                                      </p:cBhvr>
                                      <p:tavLst>
                                        <p:tav tm="0">
                                          <p:val>
                                            <p:strVal val="#ppt_x"/>
                                          </p:val>
                                        </p:tav>
                                        <p:tav tm="100000">
                                          <p:val>
                                            <p:strVal val="#ppt_x"/>
                                          </p:val>
                                        </p:tav>
                                      </p:tavLst>
                                    </p:anim>
                                    <p:anim calcmode="lin" valueType="num">
                                      <p:cBhvr additive="base">
                                        <p:cTn id="22" dur="250" fill="hold"/>
                                        <p:tgtEl>
                                          <p:spTgt spid="717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uiExpand="1" build="p"/>
      <p:bldP spid="717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EC7A7C94-4171-4899-8D8D-4A717ED2D9AB}" type="slidenum">
              <a:rPr lang="en-US"/>
              <a:pPr>
                <a:defRPr/>
              </a:pPr>
              <a:t>18</a:t>
            </a:fld>
            <a:endParaRPr lang="en-US"/>
          </a:p>
        </p:txBody>
      </p:sp>
      <p:sp>
        <p:nvSpPr>
          <p:cNvPr id="19460" name="Rectangle 4"/>
          <p:cNvSpPr>
            <a:spLocks noGrp="1" noChangeArrowheads="1"/>
          </p:cNvSpPr>
          <p:nvPr>
            <p:ph type="title"/>
          </p:nvPr>
        </p:nvSpPr>
        <p:spPr>
          <a:xfrm>
            <a:off x="990600" y="0"/>
            <a:ext cx="6096000" cy="1676400"/>
          </a:xfrm>
        </p:spPr>
        <p:txBody>
          <a:bodyPr/>
          <a:lstStyle/>
          <a:p>
            <a:pPr eaLnBrk="1" fontAlgn="auto" hangingPunct="1">
              <a:spcAft>
                <a:spcPts val="0"/>
              </a:spcAft>
              <a:defRPr/>
            </a:pPr>
            <a:r>
              <a:rPr kumimoji="1" lang="en-US" sz="1800" b="1" dirty="0">
                <a:solidFill>
                  <a:schemeClr val="accent2">
                    <a:lumMod val="60000"/>
                    <a:lumOff val="40000"/>
                  </a:schemeClr>
                </a:solidFill>
                <a:latin typeface="Verdana" pitchFamily="34" charset="0"/>
              </a:rPr>
              <a:t>4 RULES OF PROFESSIONAL CONDUCT</a:t>
            </a:r>
            <a:br>
              <a:rPr kumimoji="1" lang="en-US" sz="1800" b="1" dirty="0">
                <a:solidFill>
                  <a:schemeClr val="accent2">
                    <a:lumMod val="60000"/>
                    <a:lumOff val="40000"/>
                  </a:schemeClr>
                </a:solidFill>
                <a:latin typeface="Arial Unicode MS" pitchFamily="34" charset="-128"/>
              </a:rPr>
            </a:br>
            <a:r>
              <a:rPr kumimoji="1" lang="en-US" sz="1800" b="1" dirty="0">
                <a:solidFill>
                  <a:schemeClr val="accent2">
                    <a:lumMod val="60000"/>
                    <a:lumOff val="40000"/>
                  </a:schemeClr>
                </a:solidFill>
                <a:latin typeface="Verdana" pitchFamily="34" charset="0"/>
              </a:rPr>
              <a:t>4-3 ADVOCATE</a:t>
            </a:r>
            <a:r>
              <a:rPr kumimoji="1" lang="en-US" sz="1800" b="1" dirty="0">
                <a:solidFill>
                  <a:schemeClr val="accent2">
                    <a:lumMod val="60000"/>
                    <a:lumOff val="40000"/>
                  </a:schemeClr>
                </a:solidFill>
                <a:latin typeface="Arial Unicode MS" pitchFamily="34" charset="-128"/>
              </a:rPr>
              <a:t> </a:t>
            </a:r>
            <a:br>
              <a:rPr kumimoji="1" lang="en-US" sz="1800" b="1" dirty="0">
                <a:solidFill>
                  <a:schemeClr val="accent2">
                    <a:lumMod val="60000"/>
                    <a:lumOff val="40000"/>
                  </a:schemeClr>
                </a:solidFill>
                <a:latin typeface="Arial Unicode MS" pitchFamily="34" charset="-128"/>
              </a:rPr>
            </a:br>
            <a:r>
              <a:rPr kumimoji="1" lang="en-US" sz="1800" b="1" i="1" dirty="0">
                <a:solidFill>
                  <a:schemeClr val="accent2">
                    <a:lumMod val="60000"/>
                    <a:lumOff val="40000"/>
                  </a:schemeClr>
                </a:solidFill>
                <a:latin typeface="Verdana" pitchFamily="34" charset="0"/>
                <a:cs typeface="Times New Roman" charset="0"/>
              </a:rPr>
              <a:t>RULE 4-3.8 SPECIAL RESPONSIBILITIES OF A PROSECUTOR</a:t>
            </a:r>
          </a:p>
        </p:txBody>
      </p:sp>
      <p:sp>
        <p:nvSpPr>
          <p:cNvPr id="19459" name="Rectangle 3"/>
          <p:cNvSpPr>
            <a:spLocks noChangeArrowheads="1"/>
          </p:cNvSpPr>
          <p:nvPr/>
        </p:nvSpPr>
        <p:spPr bwMode="auto">
          <a:xfrm>
            <a:off x="152400" y="1524000"/>
            <a:ext cx="8991600" cy="4816475"/>
          </a:xfrm>
          <a:prstGeom prst="rect">
            <a:avLst/>
          </a:prstGeom>
          <a:noFill/>
          <a:ln w="9525">
            <a:noFill/>
            <a:miter lim="800000"/>
            <a:headEnd/>
            <a:tailEnd/>
          </a:ln>
        </p:spPr>
        <p:txBody>
          <a:bodyPr>
            <a:spAutoFit/>
          </a:bodyPr>
          <a:lstStyle/>
          <a:p>
            <a:pPr eaLnBrk="0" hangingPunct="0"/>
            <a:br>
              <a:rPr kumimoji="1" lang="en-US" sz="1600" dirty="0">
                <a:cs typeface="Times New Roman" pitchFamily="18" charset="0"/>
              </a:rPr>
            </a:br>
            <a:endParaRPr kumimoji="1" lang="en-US" sz="1000" dirty="0">
              <a:cs typeface="Times New Roman" pitchFamily="18" charset="0"/>
            </a:endParaRPr>
          </a:p>
          <a:p>
            <a:pPr eaLnBrk="0" hangingPunct="0"/>
            <a:r>
              <a:rPr kumimoji="1" lang="en-US" sz="2000" dirty="0">
                <a:cs typeface="Times New Roman" pitchFamily="18" charset="0"/>
              </a:rPr>
              <a:t>The prosecutor in a criminal case shall: </a:t>
            </a:r>
          </a:p>
          <a:p>
            <a:pPr eaLnBrk="0" hangingPunct="0"/>
            <a:endParaRPr kumimoji="1" lang="en-US" sz="2000" dirty="0">
              <a:cs typeface="Times New Roman" pitchFamily="18" charset="0"/>
            </a:endParaRPr>
          </a:p>
          <a:p>
            <a:pPr eaLnBrk="0" hangingPunct="0">
              <a:buFontTx/>
              <a:buChar char="•"/>
            </a:pPr>
            <a:r>
              <a:rPr kumimoji="1" lang="en-US" sz="2000" b="1" dirty="0">
                <a:cs typeface="Times New Roman" pitchFamily="18" charset="0"/>
              </a:rPr>
              <a:t>(a)</a:t>
            </a:r>
            <a:r>
              <a:rPr kumimoji="1" lang="en-US" sz="2000" dirty="0">
                <a:cs typeface="Times New Roman" pitchFamily="18" charset="0"/>
              </a:rPr>
              <a:t> refrain from prosecuting a charge that the prosecutor knows is not supported by probable cause;</a:t>
            </a:r>
          </a:p>
          <a:p>
            <a:pPr eaLnBrk="0" hangingPunct="0">
              <a:buFontTx/>
              <a:buChar char="•"/>
            </a:pPr>
            <a:endParaRPr kumimoji="1" lang="en-US" sz="2000" dirty="0">
              <a:cs typeface="Times New Roman" pitchFamily="18" charset="0"/>
            </a:endParaRPr>
          </a:p>
          <a:p>
            <a:pPr eaLnBrk="0" hangingPunct="0">
              <a:buFontTx/>
              <a:buChar char="•"/>
            </a:pPr>
            <a:r>
              <a:rPr kumimoji="1" lang="en-US" sz="2000" dirty="0">
                <a:cs typeface="Times New Roman" pitchFamily="18" charset="0"/>
              </a:rPr>
              <a:t> </a:t>
            </a:r>
            <a:r>
              <a:rPr kumimoji="1" lang="en-US" sz="2000" b="1" dirty="0">
                <a:cs typeface="Times New Roman" pitchFamily="18" charset="0"/>
              </a:rPr>
              <a:t>(b)</a:t>
            </a:r>
            <a:r>
              <a:rPr kumimoji="1" lang="en-US" sz="2000" dirty="0">
                <a:cs typeface="Times New Roman" pitchFamily="18" charset="0"/>
              </a:rPr>
              <a:t> not seek to obtain from an unrepresented accused a waiver of important pre-trial rights such as a right to a preliminary hearing; </a:t>
            </a:r>
          </a:p>
          <a:p>
            <a:pPr eaLnBrk="0" hangingPunct="0">
              <a:buFontTx/>
              <a:buChar char="•"/>
            </a:pPr>
            <a:endParaRPr kumimoji="1" lang="en-US" sz="2000" dirty="0">
              <a:cs typeface="Times New Roman" pitchFamily="18" charset="0"/>
            </a:endParaRPr>
          </a:p>
          <a:p>
            <a:pPr eaLnBrk="0" hangingPunct="0">
              <a:buFontTx/>
              <a:buChar char="•"/>
            </a:pPr>
            <a:r>
              <a:rPr kumimoji="1" lang="en-US" sz="2000" dirty="0">
                <a:cs typeface="Times New Roman" pitchFamily="18" charset="0"/>
              </a:rPr>
              <a:t>(</a:t>
            </a:r>
            <a:r>
              <a:rPr kumimoji="1" lang="en-US" sz="2000" b="1" dirty="0">
                <a:cs typeface="Times New Roman" pitchFamily="18" charset="0"/>
              </a:rPr>
              <a:t>c)</a:t>
            </a:r>
            <a:r>
              <a:rPr kumimoji="1" lang="en-US" sz="2000" dirty="0">
                <a:cs typeface="Times New Roman" pitchFamily="18" charset="0"/>
              </a:rPr>
              <a:t> make timely disclosure to the defense of all evidence or information known to the prosecutor that tends to negate the guilt of the accused or mitigates the offense, and, in connection with sentencing, disclose to the defense and to the tribunal all unprivileged mitigating information known to the prosecutor, except when the prosecutor is relieved of this responsibility by a protective order of the tribunal.</a:t>
            </a:r>
            <a:br>
              <a:rPr kumimoji="1" lang="en-US" sz="2000" dirty="0">
                <a:cs typeface="Times New Roman" pitchFamily="18" charset="0"/>
              </a:rPr>
            </a:br>
            <a:endParaRPr kumimoji="1"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460"/>
                                        </p:tgtEl>
                                        <p:attrNameLst>
                                          <p:attrName>style.visibility</p:attrName>
                                        </p:attrNameLst>
                                      </p:cBhvr>
                                      <p:to>
                                        <p:strVal val="visible"/>
                                      </p:to>
                                    </p:set>
                                    <p:anim calcmode="lin" valueType="num">
                                      <p:cBhvr additive="base">
                                        <p:cTn id="7" dur="500" fill="hold"/>
                                        <p:tgtEl>
                                          <p:spTgt spid="19460"/>
                                        </p:tgtEl>
                                        <p:attrNameLst>
                                          <p:attrName>ppt_x</p:attrName>
                                        </p:attrNameLst>
                                      </p:cBhvr>
                                      <p:tavLst>
                                        <p:tav tm="0">
                                          <p:val>
                                            <p:strVal val="0-#ppt_w/2"/>
                                          </p:val>
                                        </p:tav>
                                        <p:tav tm="100000">
                                          <p:val>
                                            <p:strVal val="#ppt_x"/>
                                          </p:val>
                                        </p:tav>
                                      </p:tavLst>
                                    </p:anim>
                                    <p:anim calcmode="lin" valueType="num">
                                      <p:cBhvr additive="base">
                                        <p:cTn id="8" dur="500" fill="hold"/>
                                        <p:tgtEl>
                                          <p:spTgt spid="194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1500"/>
                                  </p:stCondLst>
                                  <p:childTnLst>
                                    <p:set>
                                      <p:cBhvr>
                                        <p:cTn id="11" dur="1" fill="hold">
                                          <p:stCondLst>
                                            <p:cond delay="0"/>
                                          </p:stCondLst>
                                        </p:cTn>
                                        <p:tgtEl>
                                          <p:spTgt spid="19459">
                                            <p:txEl>
                                              <p:pRg st="1" end="1"/>
                                            </p:txEl>
                                          </p:spTgt>
                                        </p:tgtEl>
                                        <p:attrNameLst>
                                          <p:attrName>style.visibility</p:attrName>
                                        </p:attrNameLst>
                                      </p:cBhvr>
                                      <p:to>
                                        <p:strVal val="visible"/>
                                      </p:to>
                                    </p:set>
                                    <p:anim calcmode="lin" valueType="num">
                                      <p:cBhvr additive="base">
                                        <p:cTn id="12" dur="500" fill="hold"/>
                                        <p:tgtEl>
                                          <p:spTgt spid="19459">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945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9459">
                                            <p:txEl>
                                              <p:pRg st="3" end="3"/>
                                            </p:txEl>
                                          </p:spTgt>
                                        </p:tgtEl>
                                        <p:attrNameLst>
                                          <p:attrName>style.visibility</p:attrName>
                                        </p:attrNameLst>
                                      </p:cBhvr>
                                      <p:to>
                                        <p:strVal val="visible"/>
                                      </p:to>
                                    </p:set>
                                    <p:anim calcmode="lin" valueType="num">
                                      <p:cBhvr additive="base">
                                        <p:cTn id="18" dur="500" fill="hold"/>
                                        <p:tgtEl>
                                          <p:spTgt spid="19459">
                                            <p:txEl>
                                              <p:pRg st="3" end="3"/>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94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9459">
                                            <p:txEl>
                                              <p:pRg st="5" end="5"/>
                                            </p:txEl>
                                          </p:spTgt>
                                        </p:tgtEl>
                                        <p:attrNameLst>
                                          <p:attrName>style.visibility</p:attrName>
                                        </p:attrNameLst>
                                      </p:cBhvr>
                                      <p:to>
                                        <p:strVal val="visible"/>
                                      </p:to>
                                    </p:set>
                                    <p:anim calcmode="lin" valueType="num">
                                      <p:cBhvr additive="base">
                                        <p:cTn id="24" dur="500" fill="hold"/>
                                        <p:tgtEl>
                                          <p:spTgt spid="19459">
                                            <p:txEl>
                                              <p:pRg st="5" end="5"/>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945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9459">
                                            <p:txEl>
                                              <p:pRg st="7" end="7"/>
                                            </p:txEl>
                                          </p:spTgt>
                                        </p:tgtEl>
                                        <p:attrNameLst>
                                          <p:attrName>style.visibility</p:attrName>
                                        </p:attrNameLst>
                                      </p:cBhvr>
                                      <p:to>
                                        <p:strVal val="visible"/>
                                      </p:to>
                                    </p:set>
                                    <p:anim calcmode="lin" valueType="num">
                                      <p:cBhvr additive="base">
                                        <p:cTn id="30" dur="500" fill="hold"/>
                                        <p:tgtEl>
                                          <p:spTgt spid="19459">
                                            <p:txEl>
                                              <p:pRg st="7" end="7"/>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9459">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P spid="19459" grpId="0" uiExpand="1"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pPr>
              <a:defRPr/>
            </a:pPr>
            <a:fld id="{5D975400-DA85-4213-B5A9-8D2A68324413}" type="slidenum">
              <a:rPr lang="en-US"/>
              <a:pPr>
                <a:defRPr/>
              </a:pPr>
              <a:t>19</a:t>
            </a:fld>
            <a:endParaRPr lang="en-US"/>
          </a:p>
        </p:txBody>
      </p:sp>
      <p:sp>
        <p:nvSpPr>
          <p:cNvPr id="16388" name="Rectangle 5"/>
          <p:cNvSpPr>
            <a:spLocks noGrp="1" noChangeArrowheads="1"/>
          </p:cNvSpPr>
          <p:nvPr>
            <p:ph type="title"/>
          </p:nvPr>
        </p:nvSpPr>
        <p:spPr>
          <a:xfrm>
            <a:off x="1676400" y="152400"/>
            <a:ext cx="6096000" cy="1143000"/>
          </a:xfrm>
        </p:spPr>
        <p:txBody>
          <a:bodyPr/>
          <a:lstStyle/>
          <a:p>
            <a:pPr eaLnBrk="1" fontAlgn="auto" hangingPunct="1">
              <a:spcAft>
                <a:spcPts val="0"/>
              </a:spcAft>
              <a:defRPr/>
            </a:pPr>
            <a:r>
              <a:rPr lang="en-US" dirty="0">
                <a:solidFill>
                  <a:schemeClr val="accent2">
                    <a:lumMod val="60000"/>
                    <a:lumOff val="40000"/>
                  </a:schemeClr>
                </a:solidFill>
              </a:rPr>
              <a:t>Comment to Rule 4</a:t>
            </a:r>
          </a:p>
        </p:txBody>
      </p:sp>
      <p:sp>
        <p:nvSpPr>
          <p:cNvPr id="22532" name="Rectangle 4"/>
          <p:cNvSpPr>
            <a:spLocks noChangeArrowheads="1"/>
          </p:cNvSpPr>
          <p:nvPr/>
        </p:nvSpPr>
        <p:spPr bwMode="auto">
          <a:xfrm>
            <a:off x="304800" y="1066800"/>
            <a:ext cx="8839200" cy="5970865"/>
          </a:xfrm>
          <a:prstGeom prst="rect">
            <a:avLst/>
          </a:prstGeom>
          <a:noFill/>
          <a:ln w="9525">
            <a:noFill/>
            <a:miter lim="800000"/>
            <a:headEnd/>
            <a:tailEnd/>
          </a:ln>
        </p:spPr>
        <p:txBody>
          <a:bodyPr>
            <a:spAutoFit/>
          </a:bodyPr>
          <a:lstStyle/>
          <a:p>
            <a:pPr eaLnBrk="0" hangingPunct="0"/>
            <a:r>
              <a:rPr kumimoji="1" lang="en-US" sz="3600" dirty="0">
                <a:solidFill>
                  <a:srgbClr val="FF0000"/>
                </a:solidFill>
                <a:cs typeface="Times New Roman" pitchFamily="18" charset="0"/>
              </a:rPr>
              <a:t>A prosecutor has the responsibility of </a:t>
            </a:r>
            <a:r>
              <a:rPr kumimoji="1" lang="en-US" sz="3600" b="1" dirty="0">
                <a:solidFill>
                  <a:srgbClr val="FF0000"/>
                </a:solidFill>
                <a:cs typeface="Times New Roman" pitchFamily="18" charset="0"/>
              </a:rPr>
              <a:t>a minister of justice</a:t>
            </a:r>
            <a:r>
              <a:rPr kumimoji="1" lang="en-US" sz="3600" dirty="0">
                <a:solidFill>
                  <a:srgbClr val="FF0000"/>
                </a:solidFill>
                <a:cs typeface="Times New Roman" pitchFamily="18" charset="0"/>
              </a:rPr>
              <a:t> and not simply that of an advocate. </a:t>
            </a:r>
            <a:r>
              <a:rPr kumimoji="1" lang="en-US" sz="2000" dirty="0">
                <a:cs typeface="Times New Roman" pitchFamily="18" charset="0"/>
              </a:rPr>
              <a:t>This responsibility carries with it specific obligations such as making a reasonable effort to assure that the accused has been advised of the right to and the procedure for obtaining counsel and has been given a reasonable opportunity to obtain counsel so that guilt is decided upon the basis of sufficient evidence. Precisely how far the prosecutor is required to go in this direction is a matter of debate. Florida has adopted the American Bar Association Standards of Criminal Justice Relating to Prosecution Function. This is the product of prolonged and careful deliberation by lawyers experienced in criminal prosecution and defense and should be consulted for further guidance. See also rule 4-3.3(d) governing ex parte proceedings, among which grand jury proceedings are included. Applicable law may require other measures by the prosecutor and knowing disregard of these obligations or systematic abuse of prosecutorial discretion could constitute a violation of rule 4-8.4.</a:t>
            </a:r>
            <a:br>
              <a:rPr kumimoji="1" lang="en-US" sz="2000" dirty="0">
                <a:cs typeface="Times New Roman" pitchFamily="18" charset="0"/>
              </a:rPr>
            </a:br>
            <a:br>
              <a:rPr kumimoji="1" lang="en-US" sz="1000" dirty="0">
                <a:cs typeface="Times New Roman" pitchFamily="18" charset="0"/>
              </a:rPr>
            </a:br>
            <a:endParaRPr kumimoji="1"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6388"/>
                                        </p:tgtEl>
                                        <p:attrNameLst>
                                          <p:attrName>style.visibility</p:attrName>
                                        </p:attrNameLst>
                                      </p:cBhvr>
                                      <p:to>
                                        <p:strVal val="visible"/>
                                      </p:to>
                                    </p:set>
                                    <p:anim calcmode="lin" valueType="num">
                                      <p:cBhvr>
                                        <p:cTn id="7" dur="1000" fill="hold"/>
                                        <p:tgtEl>
                                          <p:spTgt spid="16388"/>
                                        </p:tgtEl>
                                        <p:attrNameLst>
                                          <p:attrName>ppt_w</p:attrName>
                                        </p:attrNameLst>
                                      </p:cBhvr>
                                      <p:tavLst>
                                        <p:tav tm="0">
                                          <p:val>
                                            <p:fltVal val="0"/>
                                          </p:val>
                                        </p:tav>
                                        <p:tav tm="100000">
                                          <p:val>
                                            <p:strVal val="#ppt_w"/>
                                          </p:val>
                                        </p:tav>
                                      </p:tavLst>
                                    </p:anim>
                                    <p:anim calcmode="lin" valueType="num">
                                      <p:cBhvr>
                                        <p:cTn id="8" dur="1000" fill="hold"/>
                                        <p:tgtEl>
                                          <p:spTgt spid="16388"/>
                                        </p:tgtEl>
                                        <p:attrNameLst>
                                          <p:attrName>ppt_h</p:attrName>
                                        </p:attrNameLst>
                                      </p:cBhvr>
                                      <p:tavLst>
                                        <p:tav tm="0">
                                          <p:val>
                                            <p:fltVal val="0"/>
                                          </p:val>
                                        </p:tav>
                                        <p:tav tm="100000">
                                          <p:val>
                                            <p:strVal val="#ppt_h"/>
                                          </p:val>
                                        </p:tav>
                                      </p:tavLst>
                                    </p:anim>
                                    <p:anim calcmode="lin" valueType="num">
                                      <p:cBhvr>
                                        <p:cTn id="9" dur="1000" fill="hold"/>
                                        <p:tgtEl>
                                          <p:spTgt spid="16388"/>
                                        </p:tgtEl>
                                        <p:attrNameLst>
                                          <p:attrName>style.rotation</p:attrName>
                                        </p:attrNameLst>
                                      </p:cBhvr>
                                      <p:tavLst>
                                        <p:tav tm="0">
                                          <p:val>
                                            <p:fltVal val="90"/>
                                          </p:val>
                                        </p:tav>
                                        <p:tav tm="100000">
                                          <p:val>
                                            <p:fltVal val="0"/>
                                          </p:val>
                                        </p:tav>
                                      </p:tavLst>
                                    </p:anim>
                                    <p:animEffect transition="in" filter="fade">
                                      <p:cBhvr>
                                        <p:cTn id="10" dur="1000"/>
                                        <p:tgtEl>
                                          <p:spTgt spid="16388"/>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1500"/>
                                  </p:stCondLst>
                                  <p:childTnLst>
                                    <p:set>
                                      <p:cBhvr>
                                        <p:cTn id="14" dur="1" fill="hold">
                                          <p:stCondLst>
                                            <p:cond delay="0"/>
                                          </p:stCondLst>
                                        </p:cTn>
                                        <p:tgtEl>
                                          <p:spTgt spid="22532"/>
                                        </p:tgtEl>
                                        <p:attrNameLst>
                                          <p:attrName>style.visibility</p:attrName>
                                        </p:attrNameLst>
                                      </p:cBhvr>
                                      <p:to>
                                        <p:strVal val="visible"/>
                                      </p:to>
                                    </p:set>
                                    <p:animEffect transition="in" filter="circle(in)">
                                      <p:cBhvr>
                                        <p:cTn id="15" dur="2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p:bldP spid="22532"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7" name="Rectangle 7"/>
          <p:cNvSpPr>
            <a:spLocks noGrp="1" noChangeArrowheads="1"/>
          </p:cNvSpPr>
          <p:nvPr>
            <p:ph idx="1"/>
          </p:nvPr>
        </p:nvSpPr>
        <p:spPr>
          <a:xfrm>
            <a:off x="304800" y="990600"/>
            <a:ext cx="8763000" cy="5867400"/>
          </a:xfrm>
        </p:spPr>
        <p:txBody>
          <a:bodyPr>
            <a:normAutofit lnSpcReduction="10000"/>
          </a:bodyPr>
          <a:lstStyle/>
          <a:p>
            <a:pPr eaLnBrk="1" hangingPunct="1"/>
            <a:r>
              <a:rPr lang="en-US" sz="2400" b="1" u="sng" dirty="0">
                <a:cs typeface="Arial" pitchFamily="34" charset="0"/>
              </a:rPr>
              <a:t>Welcome</a:t>
            </a:r>
            <a:endParaRPr lang="en-US" sz="2400" b="1" u="sng"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	</a:t>
            </a:r>
            <a:r>
              <a:rPr lang="en-US" sz="2800" dirty="0">
                <a:cs typeface="Arial" pitchFamily="34" charset="0"/>
              </a:rPr>
              <a:t>Exciting time for you</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Official Start of your legal career (for most of you)</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Interns, summer clerkships in law firms, some have even practiced</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Zealously represent your client within the bounds of the law - Even if your client was a scumbag - -a terrorist, a serial killer or the executives who were at the banks that contributed to the financial crises.  You are different. Why?</a:t>
            </a:r>
            <a:endParaRPr lang="en-US" sz="2800" dirty="0">
              <a:latin typeface="Arial Unicode MS" pitchFamily="34" charset="-128"/>
              <a:ea typeface="Arial Unicode MS" pitchFamily="34" charset="-128"/>
              <a:cs typeface="Arial Unicode MS" pitchFamily="34" charset="-128"/>
            </a:endParaRPr>
          </a:p>
          <a:p>
            <a:pPr eaLnBrk="1" hangingPunct="1"/>
            <a:r>
              <a:rPr lang="en-US" sz="2800" dirty="0">
                <a:cs typeface="Arial" pitchFamily="34" charset="0"/>
              </a:rPr>
              <a:t>	As prosecutors you get to do </a:t>
            </a:r>
            <a:r>
              <a:rPr lang="en-US" sz="2800" b="1" dirty="0">
                <a:solidFill>
                  <a:srgbClr val="FF0000"/>
                </a:solidFill>
                <a:cs typeface="Arial" pitchFamily="34" charset="0"/>
              </a:rPr>
              <a:t>JUSTICE</a:t>
            </a:r>
            <a:r>
              <a:rPr lang="en-US" sz="2800" dirty="0">
                <a:cs typeface="Arial" pitchFamily="34" charset="0"/>
              </a:rPr>
              <a:t> every day</a:t>
            </a:r>
            <a:endParaRPr lang="en-US" sz="2800" dirty="0">
              <a:latin typeface="Arial Unicode MS" pitchFamily="34" charset="-128"/>
              <a:ea typeface="Arial Unicode MS" pitchFamily="34" charset="-128"/>
              <a:cs typeface="Arial Unicode MS" pitchFamily="34" charset="-128"/>
            </a:endParaRPr>
          </a:p>
        </p:txBody>
      </p:sp>
      <p:sp>
        <p:nvSpPr>
          <p:cNvPr id="4" name="Slide Number Placeholder 5"/>
          <p:cNvSpPr>
            <a:spLocks noGrp="1"/>
          </p:cNvSpPr>
          <p:nvPr>
            <p:ph type="sldNum" sz="quarter" idx="12"/>
          </p:nvPr>
        </p:nvSpPr>
        <p:spPr/>
        <p:txBody>
          <a:bodyPr/>
          <a:lstStyle/>
          <a:p>
            <a:pPr>
              <a:defRPr/>
            </a:pPr>
            <a:fld id="{4CA42C63-D589-4238-AFAF-C36F83B0947F}" type="slidenum">
              <a:rPr lang="en-US"/>
              <a:pPr>
                <a:defRPr/>
              </a:pPr>
              <a:t>2</a:t>
            </a:fld>
            <a:endParaRPr lang="en-US" dirty="0"/>
          </a:p>
        </p:txBody>
      </p:sp>
      <p:sp>
        <p:nvSpPr>
          <p:cNvPr id="5123" name="Rectangle 6"/>
          <p:cNvSpPr>
            <a:spLocks noGrp="1" noChangeArrowheads="1"/>
          </p:cNvSpPr>
          <p:nvPr>
            <p:ph type="title"/>
          </p:nvPr>
        </p:nvSpPr>
        <p:spPr>
          <a:xfrm>
            <a:off x="1524000" y="0"/>
            <a:ext cx="6096000" cy="1143000"/>
          </a:xfrm>
        </p:spPr>
        <p:txBody>
          <a:bodyPr>
            <a:normAutofit fontScale="90000"/>
          </a:bodyPr>
          <a:lstStyle/>
          <a:p>
            <a:pPr eaLnBrk="1" fontAlgn="auto" hangingPunct="1">
              <a:spcAft>
                <a:spcPts val="0"/>
              </a:spcAft>
              <a:defRPr/>
            </a:pPr>
            <a:r>
              <a:rPr lang="en-US" dirty="0">
                <a:solidFill>
                  <a:schemeClr val="tx2">
                    <a:satMod val="130000"/>
                  </a:schemeClr>
                </a:solidFill>
              </a:rPr>
              <a:t>Introduction &amp; Welcome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127">
                                            <p:txEl>
                                              <p:pRg st="0" end="0"/>
                                            </p:txEl>
                                          </p:spTgt>
                                        </p:tgtEl>
                                        <p:attrNameLst>
                                          <p:attrName>style.visibility</p:attrName>
                                        </p:attrNameLst>
                                      </p:cBhvr>
                                      <p:to>
                                        <p:strVal val="visible"/>
                                      </p:to>
                                    </p:set>
                                    <p:anim calcmode="lin" valueType="num">
                                      <p:cBhvr additive="base">
                                        <p:cTn id="7" dur="500" fill="hold"/>
                                        <p:tgtEl>
                                          <p:spTgt spid="5127">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127">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127">
                                            <p:txEl>
                                              <p:pRg st="1" end="1"/>
                                            </p:txEl>
                                          </p:spTgt>
                                        </p:tgtEl>
                                        <p:attrNameLst>
                                          <p:attrName>style.visibility</p:attrName>
                                        </p:attrNameLst>
                                      </p:cBhvr>
                                      <p:to>
                                        <p:strVal val="visible"/>
                                      </p:to>
                                    </p:set>
                                    <p:anim calcmode="lin" valueType="num">
                                      <p:cBhvr additive="base">
                                        <p:cTn id="12" dur="500" fill="hold"/>
                                        <p:tgtEl>
                                          <p:spTgt spid="5127">
                                            <p:txEl>
                                              <p:pRg st="1" end="1"/>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127">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127">
                                            <p:txEl>
                                              <p:pRg st="2" end="2"/>
                                            </p:txEl>
                                          </p:spTgt>
                                        </p:tgtEl>
                                        <p:attrNameLst>
                                          <p:attrName>style.visibility</p:attrName>
                                        </p:attrNameLst>
                                      </p:cBhvr>
                                      <p:to>
                                        <p:strVal val="visible"/>
                                      </p:to>
                                    </p:set>
                                    <p:anim calcmode="lin" valueType="num">
                                      <p:cBhvr additive="base">
                                        <p:cTn id="17" dur="500" fill="hold"/>
                                        <p:tgtEl>
                                          <p:spTgt spid="5127">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5127">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5127">
                                            <p:txEl>
                                              <p:pRg st="3" end="3"/>
                                            </p:txEl>
                                          </p:spTgt>
                                        </p:tgtEl>
                                        <p:attrNameLst>
                                          <p:attrName>style.visibility</p:attrName>
                                        </p:attrNameLst>
                                      </p:cBhvr>
                                      <p:to>
                                        <p:strVal val="visible"/>
                                      </p:to>
                                    </p:set>
                                    <p:anim calcmode="lin" valueType="num">
                                      <p:cBhvr additive="base">
                                        <p:cTn id="22" dur="500" fill="hold"/>
                                        <p:tgtEl>
                                          <p:spTgt spid="5127">
                                            <p:txEl>
                                              <p:pRg st="3" end="3"/>
                                            </p:txEl>
                                          </p:spTgt>
                                        </p:tgtEl>
                                        <p:attrNameLst>
                                          <p:attrName>ppt_x</p:attrName>
                                        </p:attrNameLst>
                                      </p:cBhvr>
                                      <p:tavLst>
                                        <p:tav tm="0">
                                          <p:val>
                                            <p:strVal val="1+#ppt_w/2"/>
                                          </p:val>
                                        </p:tav>
                                        <p:tav tm="100000">
                                          <p:val>
                                            <p:strVal val="#ppt_x"/>
                                          </p:val>
                                        </p:tav>
                                      </p:tavLst>
                                    </p:anim>
                                    <p:anim calcmode="lin" valueType="num">
                                      <p:cBhvr additive="base">
                                        <p:cTn id="23" dur="500" fill="hold"/>
                                        <p:tgtEl>
                                          <p:spTgt spid="5127">
                                            <p:txEl>
                                              <p:pRg st="3" end="3"/>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5127">
                                            <p:txEl>
                                              <p:pRg st="4" end="4"/>
                                            </p:txEl>
                                          </p:spTgt>
                                        </p:tgtEl>
                                        <p:attrNameLst>
                                          <p:attrName>style.visibility</p:attrName>
                                        </p:attrNameLst>
                                      </p:cBhvr>
                                      <p:to>
                                        <p:strVal val="visible"/>
                                      </p:to>
                                    </p:set>
                                    <p:anim calcmode="lin" valueType="num">
                                      <p:cBhvr additive="base">
                                        <p:cTn id="27" dur="500" fill="hold"/>
                                        <p:tgtEl>
                                          <p:spTgt spid="5127">
                                            <p:txEl>
                                              <p:pRg st="4" end="4"/>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127">
                                            <p:txEl>
                                              <p:pRg st="4" end="4"/>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127">
                                            <p:txEl>
                                              <p:pRg st="5" end="5"/>
                                            </p:txEl>
                                          </p:spTgt>
                                        </p:tgtEl>
                                        <p:attrNameLst>
                                          <p:attrName>style.visibility</p:attrName>
                                        </p:attrNameLst>
                                      </p:cBhvr>
                                      <p:to>
                                        <p:strVal val="visible"/>
                                      </p:to>
                                    </p:set>
                                    <p:anim calcmode="lin" valueType="num">
                                      <p:cBhvr additive="base">
                                        <p:cTn id="32" dur="500" fill="hold"/>
                                        <p:tgtEl>
                                          <p:spTgt spid="5127">
                                            <p:txEl>
                                              <p:pRg st="5" end="5"/>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512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uiExpand="1"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2416139-D8DD-491D-B12F-F18030AF0CC1}"/>
              </a:ext>
            </a:extLst>
          </p:cNvPr>
          <p:cNvSpPr>
            <a:spLocks noGrp="1"/>
          </p:cNvSpPr>
          <p:nvPr>
            <p:ph type="sldNum" sz="quarter" idx="12"/>
          </p:nvPr>
        </p:nvSpPr>
        <p:spPr/>
        <p:txBody>
          <a:bodyPr/>
          <a:lstStyle/>
          <a:p>
            <a:pPr>
              <a:defRPr/>
            </a:pPr>
            <a:fld id="{AE6BE5E4-037E-4D97-9687-EEFD5B33123B}" type="slidenum">
              <a:rPr lang="en-US" smtClean="0"/>
              <a:pPr>
                <a:defRPr/>
              </a:pPr>
              <a:t>20</a:t>
            </a:fld>
            <a:endParaRPr lang="en-US"/>
          </a:p>
        </p:txBody>
      </p:sp>
      <p:sp>
        <p:nvSpPr>
          <p:cNvPr id="3" name="Rectangle 2">
            <a:extLst>
              <a:ext uri="{FF2B5EF4-FFF2-40B4-BE49-F238E27FC236}">
                <a16:creationId xmlns:a16="http://schemas.microsoft.com/office/drawing/2014/main" id="{48784EDC-CFAA-4F3A-8CA0-9293915B66CA}"/>
              </a:ext>
            </a:extLst>
          </p:cNvPr>
          <p:cNvSpPr/>
          <p:nvPr/>
        </p:nvSpPr>
        <p:spPr>
          <a:xfrm>
            <a:off x="685800" y="228600"/>
            <a:ext cx="7543800" cy="6447919"/>
          </a:xfrm>
          <a:prstGeom prst="rect">
            <a:avLst/>
          </a:prstGeom>
        </p:spPr>
        <p:txBody>
          <a:bodyPr wrap="square">
            <a:spAutoFit/>
          </a:bodyPr>
          <a:lstStyle/>
          <a:p>
            <a:pPr marL="0" marR="0">
              <a:spcBef>
                <a:spcPts val="0"/>
              </a:spcBef>
              <a:spcAft>
                <a:spcPts val="0"/>
              </a:spcAft>
            </a:pPr>
            <a:r>
              <a:rPr lang="en-US" sz="1800" b="1" dirty="0">
                <a:solidFill>
                  <a:srgbClr val="1F497D"/>
                </a:solidFill>
                <a:latin typeface="Calibri" panose="020F0502020204030204" pitchFamily="34" charset="0"/>
                <a:ea typeface="Calibri" panose="020F0502020204030204" pitchFamily="34" charset="0"/>
              </a:rPr>
              <a:t>Brooklyn DA Faults Prosecutor for Wrongful Conviction</a:t>
            </a:r>
            <a:endParaRPr lang="en-US" sz="1800" dirty="0">
              <a:latin typeface="Calibri" panose="020F0502020204030204" pitchFamily="34" charset="0"/>
              <a:ea typeface="Calibri" panose="020F0502020204030204" pitchFamily="34" charset="0"/>
            </a:endParaRPr>
          </a:p>
          <a:p>
            <a:pPr marL="0" marR="0">
              <a:spcBef>
                <a:spcPts val="0"/>
              </a:spcBef>
              <a:spcAft>
                <a:spcPts val="0"/>
              </a:spcAft>
            </a:pPr>
            <a:r>
              <a:rPr lang="en-US" sz="1100" dirty="0">
                <a:solidFill>
                  <a:srgbClr val="1F497D"/>
                </a:solidFill>
                <a:latin typeface="Calibri" panose="020F0502020204030204" pitchFamily="34" charset="0"/>
                <a:ea typeface="Calibri" panose="020F0502020204030204" pitchFamily="34" charset="0"/>
              </a:rPr>
              <a:t> </a:t>
            </a:r>
            <a:endParaRPr lang="en-US" sz="105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By Crime and Justice News</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August 9, 2017</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 </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When the Brooklyn district attorney’s office asked a judge to dismiss the guilty verdict of a man who had been wrongfully convicted of murder, prosecutors did something they rarely do: hold someone responsible for bungling the case, reports the New York Times. Mark Hale, chief of the Conviction Review Unit (CRU), announced in court that the wronged defendant, </a:t>
            </a:r>
            <a:r>
              <a:rPr lang="en-US" sz="1600" dirty="0" err="1">
                <a:solidFill>
                  <a:srgbClr val="1F497D"/>
                </a:solidFill>
                <a:latin typeface="Calibri" panose="020F0502020204030204" pitchFamily="34" charset="0"/>
                <a:ea typeface="Calibri" panose="020F0502020204030204" pitchFamily="34" charset="0"/>
              </a:rPr>
              <a:t>Jabbar</a:t>
            </a:r>
            <a:r>
              <a:rPr lang="en-US" sz="1600" dirty="0">
                <a:solidFill>
                  <a:srgbClr val="1F497D"/>
                </a:solidFill>
                <a:latin typeface="Calibri" panose="020F0502020204030204" pitchFamily="34" charset="0"/>
                <a:ea typeface="Calibri" panose="020F0502020204030204" pitchFamily="34" charset="0"/>
              </a:rPr>
              <a:t> Washington, had spent 20 years in prison because of grievous errors at his trial. Hale said the prosecutor who had overseen the trial intentionally withheld evidence and coaxed a witness into giving testimony that was purposefully misleading.</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 </a:t>
            </a:r>
            <a:endParaRPr lang="en-US" sz="1600" dirty="0">
              <a:latin typeface="Calibri" panose="020F0502020204030204" pitchFamily="34" charset="0"/>
              <a:ea typeface="Calibri" panose="020F0502020204030204" pitchFamily="34" charset="0"/>
            </a:endParaRPr>
          </a:p>
          <a:p>
            <a:pPr marL="0" marR="0">
              <a:spcBef>
                <a:spcPts val="0"/>
              </a:spcBef>
              <a:spcAft>
                <a:spcPts val="0"/>
              </a:spcAft>
            </a:pPr>
            <a:r>
              <a:rPr lang="en-US" sz="1600" dirty="0">
                <a:solidFill>
                  <a:srgbClr val="1F497D"/>
                </a:solidFill>
                <a:latin typeface="Calibri" panose="020F0502020204030204" pitchFamily="34" charset="0"/>
                <a:ea typeface="Calibri" panose="020F0502020204030204" pitchFamily="34" charset="0"/>
              </a:rPr>
              <a:t>Assigning blame in public doesn’t happen often. In the last three years, the CRU in Brooklyn has asked judges 23 times to free defendants who should not be in prison, making it the busiest and most effective unit of its kind in New York State. Only in a handful of the cases have lawyers in the unit held anyone accountable. With a decisive Democratic primary election for Brooklyn district attorney set for September, the question of who, if anyone, in the criminal justice system has paid a price for the numerous wrongful convictions in the borough has become a political issue. </a:t>
            </a:r>
            <a:r>
              <a:rPr lang="en-US" sz="1600" dirty="0" err="1">
                <a:solidFill>
                  <a:srgbClr val="1F497D"/>
                </a:solidFill>
                <a:latin typeface="Calibri" panose="020F0502020204030204" pitchFamily="34" charset="0"/>
                <a:ea typeface="Calibri" panose="020F0502020204030204" pitchFamily="34" charset="0"/>
              </a:rPr>
              <a:t>Ama</a:t>
            </a:r>
            <a:r>
              <a:rPr lang="en-US" sz="1600" dirty="0">
                <a:solidFill>
                  <a:srgbClr val="1F497D"/>
                </a:solidFill>
                <a:latin typeface="Calibri" panose="020F0502020204030204" pitchFamily="34" charset="0"/>
                <a:ea typeface="Calibri" panose="020F0502020204030204" pitchFamily="34" charset="0"/>
              </a:rPr>
              <a:t> </a:t>
            </a:r>
            <a:r>
              <a:rPr lang="en-US" sz="1600" dirty="0" err="1">
                <a:solidFill>
                  <a:srgbClr val="1F497D"/>
                </a:solidFill>
                <a:latin typeface="Calibri" panose="020F0502020204030204" pitchFamily="34" charset="0"/>
                <a:ea typeface="Calibri" panose="020F0502020204030204" pitchFamily="34" charset="0"/>
              </a:rPr>
              <a:t>Dwimoh</a:t>
            </a:r>
            <a:r>
              <a:rPr lang="en-US" sz="1600" dirty="0">
                <a:solidFill>
                  <a:srgbClr val="1F497D"/>
                </a:solidFill>
                <a:latin typeface="Calibri" panose="020F0502020204030204" pitchFamily="34" charset="0"/>
                <a:ea typeface="Calibri" panose="020F0502020204030204" pitchFamily="34" charset="0"/>
              </a:rPr>
              <a:t>, one of six challengers seeking to defeat Eric Gonzalez, the acting district attorney, has called for a sweeping review of how Gonzalez has handled bungled cases. </a:t>
            </a:r>
            <a:r>
              <a:rPr lang="en-US" sz="1600" dirty="0" err="1">
                <a:solidFill>
                  <a:srgbClr val="1F497D"/>
                </a:solidFill>
                <a:latin typeface="Calibri" panose="020F0502020204030204" pitchFamily="34" charset="0"/>
                <a:ea typeface="Calibri" panose="020F0502020204030204" pitchFamily="34" charset="0"/>
              </a:rPr>
              <a:t>Dwimoh</a:t>
            </a:r>
            <a:r>
              <a:rPr lang="en-US" sz="1600" dirty="0">
                <a:solidFill>
                  <a:srgbClr val="1F497D"/>
                </a:solidFill>
                <a:latin typeface="Calibri" panose="020F0502020204030204" pitchFamily="34" charset="0"/>
                <a:ea typeface="Calibri" panose="020F0502020204030204" pitchFamily="34" charset="0"/>
              </a:rPr>
              <a:t>, who once worked in the district attorney’s office, accused her former employer of never holding anyone accountable for the many botched convictions it has helped overturn.</a:t>
            </a:r>
            <a:endParaRPr lang="en-US"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6366577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Rectangle 7"/>
          <p:cNvSpPr>
            <a:spLocks noGrp="1" noChangeArrowheads="1"/>
          </p:cNvSpPr>
          <p:nvPr>
            <p:ph idx="1"/>
          </p:nvPr>
        </p:nvSpPr>
        <p:spPr>
          <a:xfrm>
            <a:off x="2286000" y="1905000"/>
            <a:ext cx="6629400" cy="4191000"/>
          </a:xfrm>
        </p:spPr>
        <p:txBody>
          <a:bodyPr/>
          <a:lstStyle/>
          <a:p>
            <a:pPr eaLnBrk="1" hangingPunct="1">
              <a:buFont typeface="Wingdings" pitchFamily="2" charset="2"/>
              <a:buNone/>
            </a:pPr>
            <a:endParaRPr lang="en-US" dirty="0"/>
          </a:p>
          <a:p>
            <a:pPr eaLnBrk="1" hangingPunct="1">
              <a:buFont typeface="Wingdings" pitchFamily="2" charset="2"/>
              <a:buNone/>
            </a:pPr>
            <a:endParaRPr lang="en-US" dirty="0"/>
          </a:p>
          <a:p>
            <a:pPr eaLnBrk="1" hangingPunct="1"/>
            <a:endParaRPr lang="en-US" dirty="0"/>
          </a:p>
        </p:txBody>
      </p:sp>
      <p:sp>
        <p:nvSpPr>
          <p:cNvPr id="4" name="Slide Number Placeholder 5"/>
          <p:cNvSpPr>
            <a:spLocks noGrp="1"/>
          </p:cNvSpPr>
          <p:nvPr>
            <p:ph type="sldNum" sz="quarter" idx="12"/>
          </p:nvPr>
        </p:nvSpPr>
        <p:spPr/>
        <p:txBody>
          <a:bodyPr/>
          <a:lstStyle/>
          <a:p>
            <a:pPr>
              <a:defRPr/>
            </a:pPr>
            <a:fld id="{ACFF4A59-ECDC-45DF-B77F-968040767CCB}" type="slidenum">
              <a:rPr lang="en-US"/>
              <a:pPr>
                <a:defRPr/>
              </a:pPr>
              <a:t>21</a:t>
            </a:fld>
            <a:endParaRPr lang="en-US"/>
          </a:p>
        </p:txBody>
      </p:sp>
      <p:sp>
        <p:nvSpPr>
          <p:cNvPr id="8198" name="Rectangle 6"/>
          <p:cNvSpPr>
            <a:spLocks noGrp="1" noChangeArrowheads="1"/>
          </p:cNvSpPr>
          <p:nvPr>
            <p:ph type="title"/>
          </p:nvPr>
        </p:nvSpPr>
        <p:spPr>
          <a:xfrm>
            <a:off x="2209800" y="609600"/>
            <a:ext cx="6096000" cy="2438400"/>
          </a:xfrm>
        </p:spPr>
        <p:txBody>
          <a:bodyPr>
            <a:noAutofit/>
          </a:bodyPr>
          <a:lstStyle/>
          <a:p>
            <a:pPr eaLnBrk="1" fontAlgn="auto" hangingPunct="1">
              <a:spcAft>
                <a:spcPts val="0"/>
              </a:spcAft>
              <a:defRPr/>
            </a:pPr>
            <a:r>
              <a:rPr lang="en-US" sz="6600" dirty="0">
                <a:solidFill>
                  <a:schemeClr val="accent2">
                    <a:lumMod val="60000"/>
                    <a:lumOff val="40000"/>
                  </a:schemeClr>
                </a:solidFill>
              </a:rPr>
              <a:t>III. Office Expectations</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 fill="hold"/>
                                        <p:tgtEl>
                                          <p:spTgt spid="8198"/>
                                        </p:tgtEl>
                                        <p:attrNameLst>
                                          <p:attrName>ppt_x</p:attrName>
                                        </p:attrNameLst>
                                      </p:cBhvr>
                                      <p:tavLst>
                                        <p:tav tm="0">
                                          <p:val>
                                            <p:strVal val="0-#ppt_w/2"/>
                                          </p:val>
                                        </p:tav>
                                        <p:tav tm="100000">
                                          <p:val>
                                            <p:strVal val="#ppt_x"/>
                                          </p:val>
                                        </p:tav>
                                      </p:tavLst>
                                    </p:anim>
                                    <p:anim calcmode="lin" valueType="num">
                                      <p:cBhvr additive="base">
                                        <p:cTn id="8" dur="500" fill="hold"/>
                                        <p:tgtEl>
                                          <p:spTgt spid="81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76200"/>
            <a:ext cx="7342830" cy="1371600"/>
          </a:xfrm>
        </p:spPr>
        <p:txBody>
          <a:bodyPr>
            <a:normAutofit fontScale="90000"/>
          </a:bodyPr>
          <a:lstStyle/>
          <a:p>
            <a:br>
              <a:rPr lang="en-US" sz="6000" dirty="0"/>
            </a:br>
            <a:br>
              <a:rPr lang="en-US" sz="6000" dirty="0"/>
            </a:br>
            <a:br>
              <a:rPr lang="en-US" sz="6000" dirty="0"/>
            </a:br>
            <a:br>
              <a:rPr lang="en-US" sz="6000" dirty="0"/>
            </a:br>
            <a:br>
              <a:rPr lang="en-US" sz="6000" dirty="0"/>
            </a:br>
            <a:r>
              <a:rPr lang="en-US" sz="6000" b="1" dirty="0">
                <a:solidFill>
                  <a:schemeClr val="accent2">
                    <a:lumMod val="60000"/>
                    <a:lumOff val="40000"/>
                  </a:schemeClr>
                </a:solidFill>
              </a:rPr>
              <a:t>Conduct In the Office</a:t>
            </a:r>
            <a:endParaRPr lang="en-US" b="1" dirty="0">
              <a:solidFill>
                <a:schemeClr val="accent2">
                  <a:lumMod val="60000"/>
                  <a:lumOff val="40000"/>
                </a:schemeClr>
              </a:solidFill>
            </a:endParaRPr>
          </a:p>
        </p:txBody>
      </p:sp>
      <p:sp>
        <p:nvSpPr>
          <p:cNvPr id="3" name="Subtitle 2"/>
          <p:cNvSpPr>
            <a:spLocks noGrp="1"/>
          </p:cNvSpPr>
          <p:nvPr>
            <p:ph type="subTitle" idx="1"/>
          </p:nvPr>
        </p:nvSpPr>
        <p:spPr>
          <a:xfrm>
            <a:off x="1295400" y="1905000"/>
            <a:ext cx="7406640" cy="3733800"/>
          </a:xfrm>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22</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3231" y="1600200"/>
            <a:ext cx="7988159" cy="4830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6942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5" presetClass="entr" presetSubtype="0" fill="hold" nodeType="afterEffect">
                                  <p:stCondLst>
                                    <p:cond delay="50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2000"/>
                                        <p:tgtEl>
                                          <p:spTgt spid="12290"/>
                                        </p:tgtEl>
                                      </p:cBhvr>
                                    </p:animEffect>
                                    <p:anim calcmode="lin" valueType="num">
                                      <p:cBhvr>
                                        <p:cTn id="13" dur="2000" fill="hold"/>
                                        <p:tgtEl>
                                          <p:spTgt spid="12290"/>
                                        </p:tgtEl>
                                        <p:attrNameLst>
                                          <p:attrName>ppt_w</p:attrName>
                                        </p:attrNameLst>
                                      </p:cBhvr>
                                      <p:tavLst>
                                        <p:tav tm="0" fmla="#ppt_w*sin(2.5*pi*$)">
                                          <p:val>
                                            <p:fltVal val="0"/>
                                          </p:val>
                                        </p:tav>
                                        <p:tav tm="100000">
                                          <p:val>
                                            <p:fltVal val="1"/>
                                          </p:val>
                                        </p:tav>
                                      </p:tavLst>
                                    </p:anim>
                                    <p:anim calcmode="lin" valueType="num">
                                      <p:cBhvr>
                                        <p:cTn id="14" dur="2000" fill="hold"/>
                                        <p:tgtEl>
                                          <p:spTgt spid="1229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a:xfrm>
            <a:off x="0" y="457200"/>
            <a:ext cx="9144000" cy="6019800"/>
          </a:xfrm>
        </p:spPr>
        <p:txBody>
          <a:bodyPr>
            <a:normAutofit/>
          </a:bodyPr>
          <a:lstStyle/>
          <a:p>
            <a:pPr marL="365760" indent="-283464" eaLnBrk="1" fontAlgn="auto" hangingPunct="1">
              <a:lnSpc>
                <a:spcPct val="90000"/>
              </a:lnSpc>
              <a:spcAft>
                <a:spcPts val="0"/>
              </a:spcAft>
              <a:buFont typeface="Wingdings 2"/>
              <a:buChar char=""/>
              <a:defRPr/>
            </a:pPr>
            <a:r>
              <a:rPr lang="en-US" dirty="0">
                <a:cs typeface="Arial" charset="0"/>
              </a:rPr>
              <a:t>Answering the phone appropriately</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Returning phone calls – timely</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Remain polite regardless of circumstances</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dirty="0">
                <a:cs typeface="Arial" charset="0"/>
              </a:rPr>
              <a:t>Treating support staff professionally</a:t>
            </a:r>
          </a:p>
          <a:p>
            <a:pPr marL="365760" indent="-283464" eaLnBrk="1" fontAlgn="auto" hangingPunct="1">
              <a:lnSpc>
                <a:spcPct val="90000"/>
              </a:lnSpc>
              <a:spcAft>
                <a:spcPts val="0"/>
              </a:spcAft>
              <a:buFont typeface="Wingdings 2"/>
              <a:buChar char=""/>
              <a:defRPr/>
            </a:pPr>
            <a:r>
              <a:rPr lang="en-US" dirty="0">
                <a:cs typeface="Arial" charset="0"/>
              </a:rPr>
              <a:t>Treating your colleagues professionally</a:t>
            </a:r>
          </a:p>
          <a:p>
            <a:pPr marL="365760" indent="-283464" eaLnBrk="1" fontAlgn="auto" hangingPunct="1">
              <a:lnSpc>
                <a:spcPct val="90000"/>
              </a:lnSpc>
              <a:spcAft>
                <a:spcPts val="0"/>
              </a:spcAft>
              <a:buFont typeface="Wingdings 2"/>
              <a:buChar char=""/>
              <a:defRPr/>
            </a:pPr>
            <a:r>
              <a:rPr lang="en-US" b="1" dirty="0">
                <a:cs typeface="Arial" charset="0"/>
              </a:rPr>
              <a:t>Never</a:t>
            </a:r>
            <a:r>
              <a:rPr lang="en-US" dirty="0">
                <a:cs typeface="Arial" charset="0"/>
              </a:rPr>
              <a:t> a reason for screaming or cursing at another employee in this office</a:t>
            </a:r>
          </a:p>
          <a:p>
            <a:pPr marL="365760" indent="-283464" eaLnBrk="1" fontAlgn="auto" hangingPunct="1">
              <a:lnSpc>
                <a:spcPct val="90000"/>
              </a:lnSpc>
              <a:spcAft>
                <a:spcPts val="0"/>
              </a:spcAft>
              <a:buFont typeface="Wingdings" pitchFamily="2" charset="2"/>
              <a:buNone/>
              <a:defRPr/>
            </a:pPr>
            <a:endParaRPr lang="en-US" dirty="0">
              <a:latin typeface="Arial Unicode MS" pitchFamily="34" charset="-128"/>
              <a:ea typeface="Arial Unicode MS" pitchFamily="34" charset="-128"/>
              <a:cs typeface="Arial Unicode MS" pitchFamily="34" charset="-128"/>
            </a:endParaRPr>
          </a:p>
          <a:p>
            <a:pPr marL="886968" lvl="2">
              <a:lnSpc>
                <a:spcPct val="90000"/>
              </a:lnSpc>
              <a:buClr>
                <a:srgbClr val="DA1F28"/>
              </a:buClr>
              <a:defRPr/>
            </a:pPr>
            <a:r>
              <a:rPr lang="en-US" dirty="0">
                <a:cs typeface="Arial" charset="0"/>
              </a:rPr>
              <a:t> </a:t>
            </a:r>
            <a:r>
              <a:rPr lang="en-US" sz="3000" dirty="0">
                <a:solidFill>
                  <a:prstClr val="black"/>
                </a:solidFill>
                <a:cs typeface="Arial" charset="0"/>
              </a:rPr>
              <a:t>You are not responsible for other people’s behavior</a:t>
            </a:r>
          </a:p>
          <a:p>
            <a:pPr marL="886968" lvl="2">
              <a:lnSpc>
                <a:spcPct val="90000"/>
              </a:lnSpc>
              <a:buClr>
                <a:srgbClr val="DA1F28"/>
              </a:buClr>
              <a:defRPr/>
            </a:pPr>
            <a:r>
              <a:rPr lang="en-US" sz="3000" dirty="0">
                <a:solidFill>
                  <a:prstClr val="black"/>
                </a:solidFill>
                <a:cs typeface="Arial" charset="0"/>
              </a:rPr>
              <a:t>I will hold you responsible for yours</a:t>
            </a:r>
          </a:p>
          <a:p>
            <a:pPr marL="365760" indent="-283464" eaLnBrk="1" fontAlgn="auto" hangingPunct="1">
              <a:lnSpc>
                <a:spcPct val="90000"/>
              </a:lnSpc>
              <a:spcAft>
                <a:spcPts val="0"/>
              </a:spcAft>
              <a:buFont typeface="Wingdings" pitchFamily="2" charset="2"/>
              <a:buNone/>
              <a:defRPr/>
            </a:pPr>
            <a:endParaRPr lang="en-US" dirty="0"/>
          </a:p>
        </p:txBody>
      </p:sp>
      <p:sp>
        <p:nvSpPr>
          <p:cNvPr id="4" name="Slide Number Placeholder 5"/>
          <p:cNvSpPr>
            <a:spLocks noGrp="1"/>
          </p:cNvSpPr>
          <p:nvPr>
            <p:ph type="sldNum" sz="quarter" idx="12"/>
          </p:nvPr>
        </p:nvSpPr>
        <p:spPr/>
        <p:txBody>
          <a:bodyPr/>
          <a:lstStyle/>
          <a:p>
            <a:pPr>
              <a:defRPr/>
            </a:pPr>
            <a:fld id="{99B6E419-101E-44BF-8E85-1C21E99C750E}" type="slidenum">
              <a:rPr lang="en-US"/>
              <a:pPr>
                <a:defRPr/>
              </a:pPr>
              <a:t>23</a:t>
            </a:fld>
            <a:endParaRPr lang="en-US"/>
          </a:p>
        </p:txBody>
      </p:sp>
      <p:sp>
        <p:nvSpPr>
          <p:cNvPr id="23555" name="Rectangle 2"/>
          <p:cNvSpPr>
            <a:spLocks noGrp="1" noChangeArrowheads="1"/>
          </p:cNvSpPr>
          <p:nvPr>
            <p:ph type="title"/>
          </p:nvPr>
        </p:nvSpPr>
        <p:spPr>
          <a:xfrm>
            <a:off x="1066800" y="228600"/>
            <a:ext cx="7086600" cy="990600"/>
          </a:xfrm>
        </p:spPr>
        <p:txBody>
          <a:bodyPr>
            <a:normAutofit fontScale="90000"/>
          </a:bodyPr>
          <a:lstStyle/>
          <a:p>
            <a:pPr eaLnBrk="1" fontAlgn="auto" hangingPunct="1">
              <a:spcAft>
                <a:spcPts val="0"/>
              </a:spcAft>
              <a:defRPr/>
            </a:pPr>
            <a:br>
              <a:rPr lang="en-US" u="sng" dirty="0">
                <a:solidFill>
                  <a:schemeClr val="tx2">
                    <a:satMod val="130000"/>
                  </a:schemeClr>
                </a:solidFill>
                <a:cs typeface="Arial" charset="0"/>
              </a:rPr>
            </a:br>
            <a:br>
              <a:rPr lang="en-US" dirty="0">
                <a:solidFill>
                  <a:schemeClr val="tx2">
                    <a:satMod val="130000"/>
                  </a:schemeClr>
                </a:solidFill>
                <a:latin typeface="Arial Unicode MS" pitchFamily="34" charset="-128"/>
                <a:ea typeface="Arial Unicode MS" pitchFamily="34" charset="-128"/>
                <a:cs typeface="Arial Unicode MS" pitchFamily="34" charset="-128"/>
              </a:rPr>
            </a:br>
            <a:endParaRPr lang="en-US" dirty="0">
              <a:solidFill>
                <a:schemeClr val="tx2">
                  <a:satMod val="130000"/>
                </a:schemeClr>
              </a:solidFill>
              <a:latin typeface="Arial Unicode MS" pitchFamily="34" charset="-128"/>
              <a:ea typeface="Arial Unicode MS" pitchFamily="34" charset="-128"/>
              <a:cs typeface="Arial Unicode MS" pitchFamily="34"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3556">
                                            <p:txEl>
                                              <p:pRg st="0" end="0"/>
                                            </p:txEl>
                                          </p:spTgt>
                                        </p:tgtEl>
                                        <p:attrNameLst>
                                          <p:attrName>style.visibility</p:attrName>
                                        </p:attrNameLst>
                                      </p:cBhvr>
                                      <p:to>
                                        <p:strVal val="visible"/>
                                      </p:to>
                                    </p:set>
                                    <p:animEffect transition="in" filter="wheel(1)">
                                      <p:cBhvr>
                                        <p:cTn id="7" dur="2000"/>
                                        <p:tgtEl>
                                          <p:spTgt spid="23556">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23556">
                                            <p:txEl>
                                              <p:pRg st="1" end="1"/>
                                            </p:txEl>
                                          </p:spTgt>
                                        </p:tgtEl>
                                        <p:attrNameLst>
                                          <p:attrName>style.visibility</p:attrName>
                                        </p:attrNameLst>
                                      </p:cBhvr>
                                      <p:to>
                                        <p:strVal val="visible"/>
                                      </p:to>
                                    </p:set>
                                    <p:animEffect transition="in" filter="wheel(1)">
                                      <p:cBhvr>
                                        <p:cTn id="10" dur="2000"/>
                                        <p:tgtEl>
                                          <p:spTgt spid="23556">
                                            <p:txEl>
                                              <p:pRg st="1" end="1"/>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23556">
                                            <p:txEl>
                                              <p:pRg st="2" end="2"/>
                                            </p:txEl>
                                          </p:spTgt>
                                        </p:tgtEl>
                                        <p:attrNameLst>
                                          <p:attrName>style.visibility</p:attrName>
                                        </p:attrNameLst>
                                      </p:cBhvr>
                                      <p:to>
                                        <p:strVal val="visible"/>
                                      </p:to>
                                    </p:set>
                                    <p:animEffect transition="in" filter="wheel(1)">
                                      <p:cBhvr>
                                        <p:cTn id="13" dur="2000"/>
                                        <p:tgtEl>
                                          <p:spTgt spid="23556">
                                            <p:txEl>
                                              <p:pRg st="2" end="2"/>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23556">
                                            <p:txEl>
                                              <p:pRg st="3" end="3"/>
                                            </p:txEl>
                                          </p:spTgt>
                                        </p:tgtEl>
                                        <p:attrNameLst>
                                          <p:attrName>style.visibility</p:attrName>
                                        </p:attrNameLst>
                                      </p:cBhvr>
                                      <p:to>
                                        <p:strVal val="visible"/>
                                      </p:to>
                                    </p:set>
                                    <p:animEffect transition="in" filter="wheel(1)">
                                      <p:cBhvr>
                                        <p:cTn id="16" dur="2000"/>
                                        <p:tgtEl>
                                          <p:spTgt spid="23556">
                                            <p:txEl>
                                              <p:pRg st="3" end="3"/>
                                            </p:txEl>
                                          </p:spTgt>
                                        </p:tgtEl>
                                      </p:cBhvr>
                                    </p:animEffect>
                                  </p:childTnLst>
                                </p:cTn>
                              </p:par>
                              <p:par>
                                <p:cTn id="17" presetID="21" presetClass="entr" presetSubtype="1" fill="hold" nodeType="withEffect">
                                  <p:stCondLst>
                                    <p:cond delay="0"/>
                                  </p:stCondLst>
                                  <p:childTnLst>
                                    <p:set>
                                      <p:cBhvr>
                                        <p:cTn id="18" dur="1" fill="hold">
                                          <p:stCondLst>
                                            <p:cond delay="0"/>
                                          </p:stCondLst>
                                        </p:cTn>
                                        <p:tgtEl>
                                          <p:spTgt spid="23556">
                                            <p:txEl>
                                              <p:pRg st="4" end="4"/>
                                            </p:txEl>
                                          </p:spTgt>
                                        </p:tgtEl>
                                        <p:attrNameLst>
                                          <p:attrName>style.visibility</p:attrName>
                                        </p:attrNameLst>
                                      </p:cBhvr>
                                      <p:to>
                                        <p:strVal val="visible"/>
                                      </p:to>
                                    </p:set>
                                    <p:animEffect transition="in" filter="wheel(1)">
                                      <p:cBhvr>
                                        <p:cTn id="19" dur="2000"/>
                                        <p:tgtEl>
                                          <p:spTgt spid="23556">
                                            <p:txEl>
                                              <p:pRg st="4" end="4"/>
                                            </p:txEl>
                                          </p:spTgt>
                                        </p:tgtEl>
                                      </p:cBhvr>
                                    </p:animEffect>
                                  </p:childTnLst>
                                </p:cTn>
                              </p:par>
                              <p:par>
                                <p:cTn id="20" presetID="21" presetClass="entr" presetSubtype="1" fill="hold" nodeType="withEffect">
                                  <p:stCondLst>
                                    <p:cond delay="0"/>
                                  </p:stCondLst>
                                  <p:childTnLst>
                                    <p:set>
                                      <p:cBhvr>
                                        <p:cTn id="21" dur="1" fill="hold">
                                          <p:stCondLst>
                                            <p:cond delay="0"/>
                                          </p:stCondLst>
                                        </p:cTn>
                                        <p:tgtEl>
                                          <p:spTgt spid="23556">
                                            <p:txEl>
                                              <p:pRg st="5" end="5"/>
                                            </p:txEl>
                                          </p:spTgt>
                                        </p:tgtEl>
                                        <p:attrNameLst>
                                          <p:attrName>style.visibility</p:attrName>
                                        </p:attrNameLst>
                                      </p:cBhvr>
                                      <p:to>
                                        <p:strVal val="visible"/>
                                      </p:to>
                                    </p:set>
                                    <p:animEffect transition="in" filter="wheel(1)">
                                      <p:cBhvr>
                                        <p:cTn id="22" dur="2000"/>
                                        <p:tgtEl>
                                          <p:spTgt spid="23556">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23556">
                                            <p:txEl>
                                              <p:pRg st="7" end="7"/>
                                            </p:txEl>
                                          </p:spTgt>
                                        </p:tgtEl>
                                        <p:attrNameLst>
                                          <p:attrName>style.visibility</p:attrName>
                                        </p:attrNameLst>
                                      </p:cBhvr>
                                      <p:to>
                                        <p:strVal val="visible"/>
                                      </p:to>
                                    </p:set>
                                    <p:animEffect transition="in" filter="wipe(down)">
                                      <p:cBhvr>
                                        <p:cTn id="27" dur="580">
                                          <p:stCondLst>
                                            <p:cond delay="0"/>
                                          </p:stCondLst>
                                        </p:cTn>
                                        <p:tgtEl>
                                          <p:spTgt spid="23556">
                                            <p:txEl>
                                              <p:pRg st="7" end="7"/>
                                            </p:txEl>
                                          </p:spTgt>
                                        </p:tgtEl>
                                      </p:cBhvr>
                                    </p:animEffect>
                                    <p:anim calcmode="lin" valueType="num">
                                      <p:cBhvr>
                                        <p:cTn id="28" dur="1822" tmFilter="0,0; 0.14,0.36; 0.43,0.73; 0.71,0.91; 1.0,1.0">
                                          <p:stCondLst>
                                            <p:cond delay="0"/>
                                          </p:stCondLst>
                                        </p:cTn>
                                        <p:tgtEl>
                                          <p:spTgt spid="23556">
                                            <p:txEl>
                                              <p:pRg st="7" end="7"/>
                                            </p:txEl>
                                          </p:spTgt>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23556">
                                            <p:txEl>
                                              <p:pRg st="7" end="7"/>
                                            </p:txEl>
                                          </p:spTgt>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23556">
                                            <p:txEl>
                                              <p:pRg st="7" end="7"/>
                                            </p:txEl>
                                          </p:spTgt>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23556">
                                            <p:txEl>
                                              <p:pRg st="7" end="7"/>
                                            </p:txEl>
                                          </p:spTgt>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23556">
                                            <p:txEl>
                                              <p:pRg st="7" end="7"/>
                                            </p:txEl>
                                          </p:spTgt>
                                        </p:tgtEl>
                                        <p:attrNameLst>
                                          <p:attrName>ppt_y</p:attrName>
                                        </p:attrNameLst>
                                      </p:cBhvr>
                                      <p:tavLst>
                                        <p:tav tm="0" fmla="#ppt_y-sin(pi*$)/81">
                                          <p:val>
                                            <p:fltVal val="0"/>
                                          </p:val>
                                        </p:tav>
                                        <p:tav tm="100000">
                                          <p:val>
                                            <p:fltVal val="1"/>
                                          </p:val>
                                        </p:tav>
                                      </p:tavLst>
                                    </p:anim>
                                    <p:animScale>
                                      <p:cBhvr>
                                        <p:cTn id="33" dur="26">
                                          <p:stCondLst>
                                            <p:cond delay="650"/>
                                          </p:stCondLst>
                                        </p:cTn>
                                        <p:tgtEl>
                                          <p:spTgt spid="23556">
                                            <p:txEl>
                                              <p:pRg st="7" end="7"/>
                                            </p:txEl>
                                          </p:spTgt>
                                        </p:tgtEl>
                                      </p:cBhvr>
                                      <p:to x="100000" y="60000"/>
                                    </p:animScale>
                                    <p:animScale>
                                      <p:cBhvr>
                                        <p:cTn id="34" dur="166" decel="50000">
                                          <p:stCondLst>
                                            <p:cond delay="676"/>
                                          </p:stCondLst>
                                        </p:cTn>
                                        <p:tgtEl>
                                          <p:spTgt spid="23556">
                                            <p:txEl>
                                              <p:pRg st="7" end="7"/>
                                            </p:txEl>
                                          </p:spTgt>
                                        </p:tgtEl>
                                      </p:cBhvr>
                                      <p:to x="100000" y="100000"/>
                                    </p:animScale>
                                    <p:animScale>
                                      <p:cBhvr>
                                        <p:cTn id="35" dur="26">
                                          <p:stCondLst>
                                            <p:cond delay="1312"/>
                                          </p:stCondLst>
                                        </p:cTn>
                                        <p:tgtEl>
                                          <p:spTgt spid="23556">
                                            <p:txEl>
                                              <p:pRg st="7" end="7"/>
                                            </p:txEl>
                                          </p:spTgt>
                                        </p:tgtEl>
                                      </p:cBhvr>
                                      <p:to x="100000" y="80000"/>
                                    </p:animScale>
                                    <p:animScale>
                                      <p:cBhvr>
                                        <p:cTn id="36" dur="166" decel="50000">
                                          <p:stCondLst>
                                            <p:cond delay="1338"/>
                                          </p:stCondLst>
                                        </p:cTn>
                                        <p:tgtEl>
                                          <p:spTgt spid="23556">
                                            <p:txEl>
                                              <p:pRg st="7" end="7"/>
                                            </p:txEl>
                                          </p:spTgt>
                                        </p:tgtEl>
                                      </p:cBhvr>
                                      <p:to x="100000" y="100000"/>
                                    </p:animScale>
                                    <p:animScale>
                                      <p:cBhvr>
                                        <p:cTn id="37" dur="26">
                                          <p:stCondLst>
                                            <p:cond delay="1642"/>
                                          </p:stCondLst>
                                        </p:cTn>
                                        <p:tgtEl>
                                          <p:spTgt spid="23556">
                                            <p:txEl>
                                              <p:pRg st="7" end="7"/>
                                            </p:txEl>
                                          </p:spTgt>
                                        </p:tgtEl>
                                      </p:cBhvr>
                                      <p:to x="100000" y="90000"/>
                                    </p:animScale>
                                    <p:animScale>
                                      <p:cBhvr>
                                        <p:cTn id="38" dur="166" decel="50000">
                                          <p:stCondLst>
                                            <p:cond delay="1668"/>
                                          </p:stCondLst>
                                        </p:cTn>
                                        <p:tgtEl>
                                          <p:spTgt spid="23556">
                                            <p:txEl>
                                              <p:pRg st="7" end="7"/>
                                            </p:txEl>
                                          </p:spTgt>
                                        </p:tgtEl>
                                      </p:cBhvr>
                                      <p:to x="100000" y="100000"/>
                                    </p:animScale>
                                    <p:animScale>
                                      <p:cBhvr>
                                        <p:cTn id="39" dur="26">
                                          <p:stCondLst>
                                            <p:cond delay="1808"/>
                                          </p:stCondLst>
                                        </p:cTn>
                                        <p:tgtEl>
                                          <p:spTgt spid="23556">
                                            <p:txEl>
                                              <p:pRg st="7" end="7"/>
                                            </p:txEl>
                                          </p:spTgt>
                                        </p:tgtEl>
                                      </p:cBhvr>
                                      <p:to x="100000" y="95000"/>
                                    </p:animScale>
                                    <p:animScale>
                                      <p:cBhvr>
                                        <p:cTn id="40" dur="166" decel="50000">
                                          <p:stCondLst>
                                            <p:cond delay="1834"/>
                                          </p:stCondLst>
                                        </p:cTn>
                                        <p:tgtEl>
                                          <p:spTgt spid="23556">
                                            <p:txEl>
                                              <p:pRg st="7" end="7"/>
                                            </p:txEl>
                                          </p:spTgt>
                                        </p:tgtEl>
                                      </p:cBhvr>
                                      <p:to x="100000" y="100000"/>
                                    </p:animScale>
                                  </p:childTnLst>
                                </p:cTn>
                              </p:par>
                              <p:par>
                                <p:cTn id="41" presetID="26" presetClass="entr" presetSubtype="0" fill="hold" nodeType="withEffect">
                                  <p:stCondLst>
                                    <p:cond delay="0"/>
                                  </p:stCondLst>
                                  <p:childTnLst>
                                    <p:set>
                                      <p:cBhvr>
                                        <p:cTn id="42" dur="1" fill="hold">
                                          <p:stCondLst>
                                            <p:cond delay="0"/>
                                          </p:stCondLst>
                                        </p:cTn>
                                        <p:tgtEl>
                                          <p:spTgt spid="23556">
                                            <p:txEl>
                                              <p:pRg st="8" end="8"/>
                                            </p:txEl>
                                          </p:spTgt>
                                        </p:tgtEl>
                                        <p:attrNameLst>
                                          <p:attrName>style.visibility</p:attrName>
                                        </p:attrNameLst>
                                      </p:cBhvr>
                                      <p:to>
                                        <p:strVal val="visible"/>
                                      </p:to>
                                    </p:set>
                                    <p:animEffect transition="in" filter="wipe(down)">
                                      <p:cBhvr>
                                        <p:cTn id="43" dur="580">
                                          <p:stCondLst>
                                            <p:cond delay="0"/>
                                          </p:stCondLst>
                                        </p:cTn>
                                        <p:tgtEl>
                                          <p:spTgt spid="23556">
                                            <p:txEl>
                                              <p:pRg st="8" end="8"/>
                                            </p:txEl>
                                          </p:spTgt>
                                        </p:tgtEl>
                                      </p:cBhvr>
                                    </p:animEffect>
                                    <p:anim calcmode="lin" valueType="num">
                                      <p:cBhvr>
                                        <p:cTn id="44" dur="1822" tmFilter="0,0; 0.14,0.36; 0.43,0.73; 0.71,0.91; 1.0,1.0">
                                          <p:stCondLst>
                                            <p:cond delay="0"/>
                                          </p:stCondLst>
                                        </p:cTn>
                                        <p:tgtEl>
                                          <p:spTgt spid="23556">
                                            <p:txEl>
                                              <p:pRg st="8" end="8"/>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3556">
                                            <p:txEl>
                                              <p:pRg st="8" end="8"/>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3556">
                                            <p:txEl>
                                              <p:pRg st="8" end="8"/>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3556">
                                            <p:txEl>
                                              <p:pRg st="8" end="8"/>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3556">
                                            <p:txEl>
                                              <p:pRg st="8" end="8"/>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3556">
                                            <p:txEl>
                                              <p:pRg st="8" end="8"/>
                                            </p:txEl>
                                          </p:spTgt>
                                        </p:tgtEl>
                                      </p:cBhvr>
                                      <p:to x="100000" y="60000"/>
                                    </p:animScale>
                                    <p:animScale>
                                      <p:cBhvr>
                                        <p:cTn id="50" dur="166" decel="50000">
                                          <p:stCondLst>
                                            <p:cond delay="676"/>
                                          </p:stCondLst>
                                        </p:cTn>
                                        <p:tgtEl>
                                          <p:spTgt spid="23556">
                                            <p:txEl>
                                              <p:pRg st="8" end="8"/>
                                            </p:txEl>
                                          </p:spTgt>
                                        </p:tgtEl>
                                      </p:cBhvr>
                                      <p:to x="100000" y="100000"/>
                                    </p:animScale>
                                    <p:animScale>
                                      <p:cBhvr>
                                        <p:cTn id="51" dur="26">
                                          <p:stCondLst>
                                            <p:cond delay="1312"/>
                                          </p:stCondLst>
                                        </p:cTn>
                                        <p:tgtEl>
                                          <p:spTgt spid="23556">
                                            <p:txEl>
                                              <p:pRg st="8" end="8"/>
                                            </p:txEl>
                                          </p:spTgt>
                                        </p:tgtEl>
                                      </p:cBhvr>
                                      <p:to x="100000" y="80000"/>
                                    </p:animScale>
                                    <p:animScale>
                                      <p:cBhvr>
                                        <p:cTn id="52" dur="166" decel="50000">
                                          <p:stCondLst>
                                            <p:cond delay="1338"/>
                                          </p:stCondLst>
                                        </p:cTn>
                                        <p:tgtEl>
                                          <p:spTgt spid="23556">
                                            <p:txEl>
                                              <p:pRg st="8" end="8"/>
                                            </p:txEl>
                                          </p:spTgt>
                                        </p:tgtEl>
                                      </p:cBhvr>
                                      <p:to x="100000" y="100000"/>
                                    </p:animScale>
                                    <p:animScale>
                                      <p:cBhvr>
                                        <p:cTn id="53" dur="26">
                                          <p:stCondLst>
                                            <p:cond delay="1642"/>
                                          </p:stCondLst>
                                        </p:cTn>
                                        <p:tgtEl>
                                          <p:spTgt spid="23556">
                                            <p:txEl>
                                              <p:pRg st="8" end="8"/>
                                            </p:txEl>
                                          </p:spTgt>
                                        </p:tgtEl>
                                      </p:cBhvr>
                                      <p:to x="100000" y="90000"/>
                                    </p:animScale>
                                    <p:animScale>
                                      <p:cBhvr>
                                        <p:cTn id="54" dur="166" decel="50000">
                                          <p:stCondLst>
                                            <p:cond delay="1668"/>
                                          </p:stCondLst>
                                        </p:cTn>
                                        <p:tgtEl>
                                          <p:spTgt spid="23556">
                                            <p:txEl>
                                              <p:pRg st="8" end="8"/>
                                            </p:txEl>
                                          </p:spTgt>
                                        </p:tgtEl>
                                      </p:cBhvr>
                                      <p:to x="100000" y="100000"/>
                                    </p:animScale>
                                    <p:animScale>
                                      <p:cBhvr>
                                        <p:cTn id="55" dur="26">
                                          <p:stCondLst>
                                            <p:cond delay="1808"/>
                                          </p:stCondLst>
                                        </p:cTn>
                                        <p:tgtEl>
                                          <p:spTgt spid="23556">
                                            <p:txEl>
                                              <p:pRg st="8" end="8"/>
                                            </p:txEl>
                                          </p:spTgt>
                                        </p:tgtEl>
                                      </p:cBhvr>
                                      <p:to x="100000" y="95000"/>
                                    </p:animScale>
                                    <p:animScale>
                                      <p:cBhvr>
                                        <p:cTn id="56" dur="166" decel="50000">
                                          <p:stCondLst>
                                            <p:cond delay="1834"/>
                                          </p:stCondLst>
                                        </p:cTn>
                                        <p:tgtEl>
                                          <p:spTgt spid="23556">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a:xfrm>
            <a:off x="457200" y="1828800"/>
            <a:ext cx="8458200" cy="4267200"/>
          </a:xfrm>
        </p:spPr>
        <p:txBody>
          <a:bodyPr>
            <a:normAutofit/>
          </a:bodyPr>
          <a:lstStyle/>
          <a:p>
            <a:pPr marL="365760" indent="-283464" eaLnBrk="1" fontAlgn="auto" hangingPunct="1">
              <a:spcAft>
                <a:spcPts val="0"/>
              </a:spcAft>
              <a:buFont typeface="Wingdings 2"/>
              <a:buChar char=""/>
              <a:defRPr/>
            </a:pPr>
            <a:r>
              <a:rPr lang="en-US" b="1" u="sng" dirty="0">
                <a:cs typeface="Arial" charset="0"/>
              </a:rPr>
              <a:t>As a prosecutor:</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spcAft>
                <a:spcPts val="0"/>
              </a:spcAft>
              <a:buFont typeface="Wingdings 2"/>
              <a:buChar char=""/>
              <a:defRPr/>
            </a:pPr>
            <a:r>
              <a:rPr lang="en-US" dirty="0">
                <a:cs typeface="Arial" charset="0"/>
              </a:rPr>
              <a:t>Code of Professional Conduct</a:t>
            </a:r>
            <a:endParaRPr lang="en-US" dirty="0">
              <a:latin typeface="Arial Unicode MS" pitchFamily="34" charset="-128"/>
              <a:ea typeface="Arial Unicode MS" pitchFamily="34" charset="-128"/>
              <a:cs typeface="Arial Unicode MS" pitchFamily="34" charset="-128"/>
            </a:endParaRPr>
          </a:p>
          <a:p>
            <a:pPr marL="365760" indent="-283464" eaLnBrk="1" fontAlgn="auto" hangingPunct="1">
              <a:spcAft>
                <a:spcPts val="0"/>
              </a:spcAft>
              <a:buFont typeface="Wingdings 2"/>
              <a:buChar char=""/>
              <a:defRPr/>
            </a:pPr>
            <a:r>
              <a:rPr lang="en-US" dirty="0">
                <a:cs typeface="Times New Roman" charset="0"/>
              </a:rPr>
              <a:t>E-Mail – computers – public records – sunshine law</a:t>
            </a:r>
            <a:r>
              <a:rPr lang="en-US" dirty="0"/>
              <a:t> </a:t>
            </a:r>
          </a:p>
          <a:p>
            <a:pPr indent="-283464">
              <a:buFont typeface="Wingdings 2"/>
              <a:buChar char=""/>
              <a:defRPr/>
            </a:pPr>
            <a:r>
              <a:rPr lang="en-US" dirty="0">
                <a:cs typeface="Arial" charset="0"/>
              </a:rPr>
              <a:t>Disparaging remarks about the bench </a:t>
            </a:r>
            <a:r>
              <a:rPr lang="en-US" dirty="0"/>
              <a:t>(life is funny . . .)</a:t>
            </a:r>
          </a:p>
          <a:p>
            <a:pPr marL="365760" indent="-283464" eaLnBrk="1" fontAlgn="auto" hangingPunct="1">
              <a:spcAft>
                <a:spcPts val="0"/>
              </a:spcAft>
              <a:buFont typeface="Wingdings 2"/>
              <a:buChar char=""/>
              <a:defRPr/>
            </a:pPr>
            <a:endParaRPr lang="en-US" dirty="0">
              <a:cs typeface="Arial" charset="0"/>
            </a:endParaRPr>
          </a:p>
        </p:txBody>
      </p:sp>
      <p:sp>
        <p:nvSpPr>
          <p:cNvPr id="4" name="Slide Number Placeholder 5"/>
          <p:cNvSpPr>
            <a:spLocks noGrp="1"/>
          </p:cNvSpPr>
          <p:nvPr>
            <p:ph type="sldNum" sz="quarter" idx="12"/>
          </p:nvPr>
        </p:nvSpPr>
        <p:spPr/>
        <p:txBody>
          <a:bodyPr/>
          <a:lstStyle/>
          <a:p>
            <a:pPr>
              <a:defRPr/>
            </a:pPr>
            <a:fld id="{3978AD8E-D134-406B-961D-D60D860D2725}" type="slidenum">
              <a:rPr lang="en-US"/>
              <a:pPr>
                <a:defRPr/>
              </a:pPr>
              <a:t>24</a:t>
            </a:fld>
            <a:endParaRPr lang="en-US"/>
          </a:p>
        </p:txBody>
      </p:sp>
      <p:sp>
        <p:nvSpPr>
          <p:cNvPr id="20483" name="Rectangle 2"/>
          <p:cNvSpPr>
            <a:spLocks noGrp="1" noChangeArrowheads="1"/>
          </p:cNvSpPr>
          <p:nvPr>
            <p:ph type="title"/>
          </p:nvPr>
        </p:nvSpPr>
        <p:spPr>
          <a:xfrm>
            <a:off x="990600" y="228600"/>
            <a:ext cx="7499350" cy="1417638"/>
          </a:xfrm>
        </p:spPr>
        <p:txBody>
          <a:bodyPr>
            <a:normAutofit fontScale="90000"/>
          </a:bodyPr>
          <a:lstStyle/>
          <a:p>
            <a:pPr eaLnBrk="1" fontAlgn="auto" hangingPunct="1">
              <a:spcAft>
                <a:spcPts val="0"/>
              </a:spcAft>
              <a:defRPr/>
            </a:pPr>
            <a:br>
              <a:rPr lang="en-US" sz="3600" dirty="0">
                <a:solidFill>
                  <a:schemeClr val="tx2">
                    <a:satMod val="130000"/>
                  </a:schemeClr>
                </a:solidFill>
                <a:cs typeface="Arial" charset="0"/>
              </a:rPr>
            </a:br>
            <a:r>
              <a:rPr lang="en-US" sz="3600" dirty="0">
                <a:solidFill>
                  <a:schemeClr val="tx2">
                    <a:satMod val="130000"/>
                  </a:schemeClr>
                </a:solidFill>
                <a:cs typeface="Arial" charset="0"/>
              </a:rPr>
              <a:t>Ethics &amp; Professionalism are expected at all times!!</a:t>
            </a:r>
            <a:br>
              <a:rPr lang="en-US" dirty="0">
                <a:solidFill>
                  <a:schemeClr val="tx2">
                    <a:satMod val="130000"/>
                  </a:schemeClr>
                </a:solidFill>
                <a:cs typeface="Times New Roman" charset="0"/>
              </a:rPr>
            </a:br>
            <a:endParaRPr lang="en-US" dirty="0">
              <a:solidFill>
                <a:schemeClr val="tx2">
                  <a:satMod val="130000"/>
                </a:schemeClr>
              </a:solidFill>
              <a:cs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60419">
                                            <p:txEl>
                                              <p:pRg st="1" end="1"/>
                                            </p:txEl>
                                          </p:spTgt>
                                        </p:tgtEl>
                                        <p:attrNameLst>
                                          <p:attrName>style.visibility</p:attrName>
                                        </p:attrNameLst>
                                      </p:cBhvr>
                                      <p:to>
                                        <p:strVal val="visible"/>
                                      </p:to>
                                    </p:set>
                                    <p:animEffect transition="in" filter="wedge">
                                      <p:cBhvr>
                                        <p:cTn id="7" dur="2000"/>
                                        <p:tgtEl>
                                          <p:spTgt spid="60419">
                                            <p:txEl>
                                              <p:pRg st="1" end="1"/>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60419">
                                            <p:txEl>
                                              <p:pRg st="2" end="2"/>
                                            </p:txEl>
                                          </p:spTgt>
                                        </p:tgtEl>
                                        <p:attrNameLst>
                                          <p:attrName>style.visibility</p:attrName>
                                        </p:attrNameLst>
                                      </p:cBhvr>
                                      <p:to>
                                        <p:strVal val="visible"/>
                                      </p:to>
                                    </p:set>
                                    <p:animEffect transition="in" filter="wedge">
                                      <p:cBhvr>
                                        <p:cTn id="10" dur="2000"/>
                                        <p:tgtEl>
                                          <p:spTgt spid="60419">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60419">
                                            <p:txEl>
                                              <p:pRg st="3" end="3"/>
                                            </p:txEl>
                                          </p:spTgt>
                                        </p:tgtEl>
                                        <p:attrNameLst>
                                          <p:attrName>style.visibility</p:attrName>
                                        </p:attrNameLst>
                                      </p:cBhvr>
                                      <p:to>
                                        <p:strVal val="visible"/>
                                      </p:to>
                                    </p:set>
                                    <p:animEffect transition="in" filter="wedge">
                                      <p:cBhvr>
                                        <p:cTn id="13" dur="2000"/>
                                        <p:tgtEl>
                                          <p:spTgt spid="60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 y="228601"/>
            <a:ext cx="8382000" cy="1371599"/>
          </a:xfrm>
        </p:spPr>
        <p:txBody>
          <a:bodyPr>
            <a:normAutofit fontScale="90000"/>
          </a:bodyPr>
          <a:lstStyle/>
          <a:p>
            <a:pPr algn="ctr"/>
            <a:r>
              <a:rPr lang="en-US" sz="4000" dirty="0">
                <a:solidFill>
                  <a:schemeClr val="tx2">
                    <a:satMod val="130000"/>
                  </a:schemeClr>
                </a:solidFill>
                <a:cs typeface="Arial" charset="0"/>
              </a:rPr>
              <a:t>Ethics &amp; Professionalism are expected </a:t>
            </a:r>
            <a:r>
              <a:rPr lang="en-US" u="sng" dirty="0">
                <a:solidFill>
                  <a:schemeClr val="tx2">
                    <a:satMod val="130000"/>
                  </a:schemeClr>
                </a:solidFill>
                <a:cs typeface="Arial" charset="0"/>
              </a:rPr>
              <a:t>in the Courtroom</a:t>
            </a:r>
            <a:endParaRPr lang="en-US" dirty="0"/>
          </a:p>
        </p:txBody>
      </p:sp>
      <p:sp>
        <p:nvSpPr>
          <p:cNvPr id="3" name="Subtitle 2"/>
          <p:cNvSpPr>
            <a:spLocks noGrp="1"/>
          </p:cNvSpPr>
          <p:nvPr>
            <p:ph type="subTitle"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25</a:t>
            </a:fld>
            <a:endParaRPr lang="en-US"/>
          </a:p>
        </p:txBody>
      </p:sp>
      <p:pic>
        <p:nvPicPr>
          <p:cNvPr id="5" name="Picture 4" descr="Courtroom"/>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676400"/>
            <a:ext cx="9144000" cy="4471988"/>
          </a:xfrm>
          <a:prstGeom prst="rect">
            <a:avLst/>
          </a:prstGeom>
          <a:noFill/>
          <a:ln>
            <a:noFill/>
          </a:ln>
        </p:spPr>
      </p:pic>
    </p:spTree>
    <p:extLst>
      <p:ext uri="{BB962C8B-B14F-4D97-AF65-F5344CB8AC3E}">
        <p14:creationId xmlns:p14="http://schemas.microsoft.com/office/powerpoint/2010/main" val="219928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45" presetClass="entr" presetSubtype="0" fill="hold" nodeType="after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anim calcmode="lin" valueType="num">
                                      <p:cBhvr>
                                        <p:cTn id="13" dur="2000" fill="hold"/>
                                        <p:tgtEl>
                                          <p:spTgt spid="5"/>
                                        </p:tgtEl>
                                        <p:attrNameLst>
                                          <p:attrName>ppt_w</p:attrName>
                                        </p:attrNameLst>
                                      </p:cBhvr>
                                      <p:tavLst>
                                        <p:tav tm="0" fmla="#ppt_w*sin(2.5*pi*$)">
                                          <p:val>
                                            <p:fltVal val="0"/>
                                          </p:val>
                                        </p:tav>
                                        <p:tav tm="100000">
                                          <p:val>
                                            <p:fltVal val="1"/>
                                          </p:val>
                                        </p:tav>
                                      </p:tavLst>
                                    </p:anim>
                                    <p:anim calcmode="lin" valueType="num">
                                      <p:cBhvr>
                                        <p:cTn id="14"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idx="1"/>
          </p:nvPr>
        </p:nvSpPr>
        <p:spPr>
          <a:xfrm>
            <a:off x="0" y="457200"/>
            <a:ext cx="8915400" cy="6400800"/>
          </a:xfrm>
        </p:spPr>
        <p:txBody>
          <a:bodyPr>
            <a:normAutofit lnSpcReduction="10000"/>
          </a:bodyPr>
          <a:lstStyle/>
          <a:p>
            <a:pPr eaLnBrk="1" hangingPunct="1">
              <a:lnSpc>
                <a:spcPct val="90000"/>
              </a:lnSpc>
            </a:pPr>
            <a:r>
              <a:rPr lang="en-US" sz="2400" dirty="0">
                <a:cs typeface="Arial" pitchFamily="34" charset="0"/>
              </a:rPr>
              <a:t>	</a:t>
            </a:r>
            <a:r>
              <a:rPr lang="en-US" sz="2800" dirty="0">
                <a:solidFill>
                  <a:prstClr val="black"/>
                </a:solidFill>
                <a:cs typeface="Arial" pitchFamily="34" charset="0"/>
              </a:rPr>
              <a:t>Appropriate interaction with the Court</a:t>
            </a:r>
          </a:p>
          <a:p>
            <a:pPr eaLnBrk="1" hangingPunct="1">
              <a:lnSpc>
                <a:spcPct val="90000"/>
              </a:lnSpc>
            </a:pPr>
            <a:r>
              <a:rPr lang="en-US" sz="2800" dirty="0">
                <a:solidFill>
                  <a:prstClr val="black"/>
                </a:solidFill>
                <a:cs typeface="Arial" pitchFamily="34" charset="0"/>
              </a:rPr>
              <a:t>		Even when you’re upset- Respect their 		position</a:t>
            </a:r>
          </a:p>
          <a:p>
            <a:pPr eaLnBrk="1" hangingPunct="1">
              <a:lnSpc>
                <a:spcPct val="90000"/>
              </a:lnSpc>
            </a:pPr>
            <a:r>
              <a:rPr lang="en-US" sz="2800" dirty="0">
                <a:solidFill>
                  <a:prstClr val="black"/>
                </a:solidFill>
                <a:cs typeface="Arial" pitchFamily="34" charset="0"/>
              </a:rPr>
              <a:t> 	Timeliness – (regardless of judges lack of  	timeliness)</a:t>
            </a:r>
          </a:p>
          <a:p>
            <a:pPr eaLnBrk="1" hangingPunct="1">
              <a:lnSpc>
                <a:spcPct val="90000"/>
              </a:lnSpc>
            </a:pPr>
            <a:r>
              <a:rPr lang="en-US" sz="2800" dirty="0">
                <a:solidFill>
                  <a:prstClr val="black"/>
                </a:solidFill>
                <a:cs typeface="Arial" pitchFamily="34" charset="0"/>
              </a:rPr>
              <a:t> 	Interacting with unrepresented defendants</a:t>
            </a:r>
          </a:p>
          <a:p>
            <a:pPr eaLnBrk="1" hangingPunct="1">
              <a:lnSpc>
                <a:spcPct val="90000"/>
              </a:lnSpc>
            </a:pPr>
            <a:r>
              <a:rPr lang="en-US" sz="2800" dirty="0">
                <a:solidFill>
                  <a:prstClr val="black"/>
                </a:solidFill>
                <a:cs typeface="Arial" pitchFamily="34" charset="0"/>
              </a:rPr>
              <a:t>	Be appropriate in your dealings with 	everyone</a:t>
            </a:r>
          </a:p>
          <a:p>
            <a:pPr eaLnBrk="1" hangingPunct="1">
              <a:lnSpc>
                <a:spcPct val="90000"/>
              </a:lnSpc>
            </a:pPr>
            <a:r>
              <a:rPr lang="en-US" sz="2800" dirty="0">
                <a:solidFill>
                  <a:prstClr val="black"/>
                </a:solidFill>
                <a:cs typeface="Arial" pitchFamily="34" charset="0"/>
              </a:rPr>
              <a:t>		Be consistent and fair in handling cases</a:t>
            </a:r>
          </a:p>
          <a:p>
            <a:pPr eaLnBrk="1" hangingPunct="1">
              <a:lnSpc>
                <a:spcPct val="90000"/>
              </a:lnSpc>
            </a:pPr>
            <a:r>
              <a:rPr lang="en-US" sz="2800" dirty="0">
                <a:solidFill>
                  <a:prstClr val="black"/>
                </a:solidFill>
                <a:cs typeface="Arial" pitchFamily="34" charset="0"/>
              </a:rPr>
              <a:t>ALL LIVES MATTER!!</a:t>
            </a:r>
          </a:p>
          <a:p>
            <a:pPr marL="365760" indent="-283464" eaLnBrk="1" fontAlgn="auto" hangingPunct="1">
              <a:spcAft>
                <a:spcPts val="0"/>
              </a:spcAft>
              <a:buFont typeface="Wingdings 2"/>
              <a:buChar char=""/>
              <a:defRPr/>
            </a:pPr>
            <a:r>
              <a:rPr lang="en-US" sz="2800" dirty="0">
                <a:solidFill>
                  <a:prstClr val="black"/>
                </a:solidFill>
                <a:cs typeface="Arial" pitchFamily="34" charset="0"/>
              </a:rPr>
              <a:t>	Always remember you represent this office</a:t>
            </a:r>
            <a:br>
              <a:rPr lang="en-US" sz="2800" dirty="0">
                <a:solidFill>
                  <a:prstClr val="black"/>
                </a:solidFill>
              </a:rPr>
            </a:br>
            <a:r>
              <a:rPr lang="en-US" sz="2800" dirty="0">
                <a:solidFill>
                  <a:prstClr val="black"/>
                </a:solidFill>
              </a:rPr>
              <a:t>	</a:t>
            </a:r>
            <a:r>
              <a:rPr lang="en-US" sz="2800" dirty="0">
                <a:cs typeface="Arial" charset="0"/>
              </a:rPr>
              <a:t>Not submitting bad case law to judge </a:t>
            </a:r>
            <a:endParaRPr lang="en-US" sz="2800" dirty="0">
              <a:latin typeface="Arial Unicode MS" pitchFamily="34" charset="-128"/>
              <a:ea typeface="Arial Unicode MS" pitchFamily="34" charset="-128"/>
              <a:cs typeface="Arial Unicode MS" pitchFamily="34" charset="-128"/>
            </a:endParaRPr>
          </a:p>
          <a:p>
            <a:pPr marL="886460" lvl="2" indent="-283464" eaLnBrk="1" fontAlgn="auto" hangingPunct="1">
              <a:spcAft>
                <a:spcPts val="0"/>
              </a:spcAft>
              <a:buFont typeface="Wingdings 2"/>
              <a:buChar char=""/>
              <a:defRPr/>
            </a:pPr>
            <a:r>
              <a:rPr lang="en-US" sz="2800" dirty="0">
                <a:cs typeface="Arial" charset="0"/>
              </a:rPr>
              <a:t>Refusing to submit case law contrary to your positions</a:t>
            </a:r>
            <a:endParaRPr lang="en-US" sz="2800" dirty="0">
              <a:latin typeface="Arial Unicode MS" pitchFamily="34" charset="-128"/>
              <a:ea typeface="Arial Unicode MS" pitchFamily="34" charset="-128"/>
              <a:cs typeface="Arial Unicode MS" pitchFamily="34" charset="-128"/>
            </a:endParaRPr>
          </a:p>
          <a:p>
            <a:pPr marL="886460" lvl="2" indent="-283464" eaLnBrk="1" fontAlgn="auto" hangingPunct="1">
              <a:spcAft>
                <a:spcPts val="0"/>
              </a:spcAft>
              <a:buFont typeface="Wingdings 2"/>
              <a:buChar char=""/>
              <a:defRPr/>
            </a:pPr>
            <a:r>
              <a:rPr lang="en-US" sz="2800" dirty="0">
                <a:cs typeface="Times New Roman" charset="0"/>
              </a:rPr>
              <a:t>Disclosing all required information to defense</a:t>
            </a:r>
          </a:p>
          <a:p>
            <a:pPr eaLnBrk="1" hangingPunct="1">
              <a:lnSpc>
                <a:spcPct val="90000"/>
              </a:lnSpc>
            </a:pPr>
            <a:endParaRPr lang="en-US" sz="2400" dirty="0"/>
          </a:p>
        </p:txBody>
      </p:sp>
      <p:sp>
        <p:nvSpPr>
          <p:cNvPr id="4" name="Slide Number Placeholder 5"/>
          <p:cNvSpPr>
            <a:spLocks noGrp="1"/>
          </p:cNvSpPr>
          <p:nvPr>
            <p:ph type="sldNum" sz="quarter" idx="12"/>
          </p:nvPr>
        </p:nvSpPr>
        <p:spPr/>
        <p:txBody>
          <a:bodyPr/>
          <a:lstStyle/>
          <a:p>
            <a:pPr>
              <a:defRPr/>
            </a:pPr>
            <a:fld id="{A574787B-CB33-43A7-9721-86FE10A0DEB9}" type="slidenum">
              <a:rPr lang="en-US"/>
              <a:pPr>
                <a:defRPr/>
              </a:pPr>
              <a:t>26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2000"/>
                                  </p:stCondLst>
                                  <p:childTnLst>
                                    <p:set>
                                      <p:cBhvr>
                                        <p:cTn id="6" dur="1" fill="hold">
                                          <p:stCondLst>
                                            <p:cond delay="0"/>
                                          </p:stCondLst>
                                        </p:cTn>
                                        <p:tgtEl>
                                          <p:spTgt spid="26627">
                                            <p:txEl>
                                              <p:pRg st="1" end="1"/>
                                            </p:txEl>
                                          </p:spTgt>
                                        </p:tgtEl>
                                        <p:attrNameLst>
                                          <p:attrName>style.visibility</p:attrName>
                                        </p:attrNameLst>
                                      </p:cBhvr>
                                      <p:to>
                                        <p:strVal val="visible"/>
                                      </p:to>
                                    </p:set>
                                    <p:anim calcmode="lin" valueType="num">
                                      <p:cBhvr additive="base">
                                        <p:cTn id="7" dur="20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par>
                          <p:cTn id="9" fill="hold">
                            <p:stCondLst>
                              <p:cond delay="4000"/>
                            </p:stCondLst>
                            <p:childTnLst>
                              <p:par>
                                <p:cTn id="10" presetID="42" presetClass="entr" presetSubtype="0" fill="hold" nodeType="afterEffect">
                                  <p:stCondLst>
                                    <p:cond delay="2000"/>
                                  </p:stCondLst>
                                  <p:childTnLst>
                                    <p:set>
                                      <p:cBhvr>
                                        <p:cTn id="11" dur="1" fill="hold">
                                          <p:stCondLst>
                                            <p:cond delay="0"/>
                                          </p:stCondLst>
                                        </p:cTn>
                                        <p:tgtEl>
                                          <p:spTgt spid="26627">
                                            <p:txEl>
                                              <p:pRg st="2" end="2"/>
                                            </p:txEl>
                                          </p:spTgt>
                                        </p:tgtEl>
                                        <p:attrNameLst>
                                          <p:attrName>style.visibility</p:attrName>
                                        </p:attrNameLst>
                                      </p:cBhvr>
                                      <p:to>
                                        <p:strVal val="visible"/>
                                      </p:to>
                                    </p:set>
                                    <p:animEffect transition="in" filter="fade">
                                      <p:cBhvr>
                                        <p:cTn id="12" dur="1000"/>
                                        <p:tgtEl>
                                          <p:spTgt spid="26627">
                                            <p:txEl>
                                              <p:pRg st="2" end="2"/>
                                            </p:txEl>
                                          </p:spTgt>
                                        </p:tgtEl>
                                      </p:cBhvr>
                                    </p:animEffect>
                                    <p:anim calcmode="lin" valueType="num">
                                      <p:cBhvr>
                                        <p:cTn id="13" dur="10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26627">
                                            <p:txEl>
                                              <p:pRg st="2" end="2"/>
                                            </p:txEl>
                                          </p:spTgt>
                                        </p:tgtEl>
                                        <p:attrNameLst>
                                          <p:attrName>ppt_y</p:attrName>
                                        </p:attrNameLst>
                                      </p:cBhvr>
                                      <p:tavLst>
                                        <p:tav tm="0">
                                          <p:val>
                                            <p:strVal val="#ppt_y+.1"/>
                                          </p:val>
                                        </p:tav>
                                        <p:tav tm="100000">
                                          <p:val>
                                            <p:strVal val="#ppt_y"/>
                                          </p:val>
                                        </p:tav>
                                      </p:tavLst>
                                    </p:anim>
                                  </p:childTnLst>
                                </p:cTn>
                              </p:par>
                            </p:childTnLst>
                          </p:cTn>
                        </p:par>
                        <p:par>
                          <p:cTn id="15" fill="hold">
                            <p:stCondLst>
                              <p:cond delay="7000"/>
                            </p:stCondLst>
                            <p:childTnLst>
                              <p:par>
                                <p:cTn id="16" presetID="2" presetClass="entr" presetSubtype="4" fill="hold" nodeType="afterEffect">
                                  <p:stCondLst>
                                    <p:cond delay="2000"/>
                                  </p:stCondLst>
                                  <p:childTnLst>
                                    <p:set>
                                      <p:cBhvr>
                                        <p:cTn id="17" dur="1" fill="hold">
                                          <p:stCondLst>
                                            <p:cond delay="0"/>
                                          </p:stCondLst>
                                        </p:cTn>
                                        <p:tgtEl>
                                          <p:spTgt spid="26627">
                                            <p:txEl>
                                              <p:pRg st="3" end="3"/>
                                            </p:txEl>
                                          </p:spTgt>
                                        </p:tgtEl>
                                        <p:attrNameLst>
                                          <p:attrName>style.visibility</p:attrName>
                                        </p:attrNameLst>
                                      </p:cBhvr>
                                      <p:to>
                                        <p:strVal val="visible"/>
                                      </p:to>
                                    </p:set>
                                    <p:anim calcmode="lin" valueType="num">
                                      <p:cBhvr additive="base">
                                        <p:cTn id="18" dur="20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26627">
                                            <p:txEl>
                                              <p:pRg st="3" end="3"/>
                                            </p:txEl>
                                          </p:spTgt>
                                        </p:tgtEl>
                                        <p:attrNameLst>
                                          <p:attrName>ppt_y</p:attrName>
                                        </p:attrNameLst>
                                      </p:cBhvr>
                                      <p:tavLst>
                                        <p:tav tm="0">
                                          <p:val>
                                            <p:strVal val="1+#ppt_h/2"/>
                                          </p:val>
                                        </p:tav>
                                        <p:tav tm="100000">
                                          <p:val>
                                            <p:strVal val="#ppt_y"/>
                                          </p:val>
                                        </p:tav>
                                      </p:tavLst>
                                    </p:anim>
                                  </p:childTnLst>
                                </p:cTn>
                              </p:par>
                            </p:childTnLst>
                          </p:cTn>
                        </p:par>
                        <p:par>
                          <p:cTn id="20" fill="hold">
                            <p:stCondLst>
                              <p:cond delay="11000"/>
                            </p:stCondLst>
                            <p:childTnLst>
                              <p:par>
                                <p:cTn id="21" presetID="2" presetClass="entr" presetSubtype="4" fill="hold" nodeType="afterEffect">
                                  <p:stCondLst>
                                    <p:cond delay="2000"/>
                                  </p:stCondLst>
                                  <p:childTnLst>
                                    <p:set>
                                      <p:cBhvr>
                                        <p:cTn id="22" dur="1" fill="hold">
                                          <p:stCondLst>
                                            <p:cond delay="0"/>
                                          </p:stCondLst>
                                        </p:cTn>
                                        <p:tgtEl>
                                          <p:spTgt spid="26627">
                                            <p:txEl>
                                              <p:pRg st="4" end="4"/>
                                            </p:txEl>
                                          </p:spTgt>
                                        </p:tgtEl>
                                        <p:attrNameLst>
                                          <p:attrName>style.visibility</p:attrName>
                                        </p:attrNameLst>
                                      </p:cBhvr>
                                      <p:to>
                                        <p:strVal val="visible"/>
                                      </p:to>
                                    </p:set>
                                    <p:anim calcmode="lin" valueType="num">
                                      <p:cBhvr additive="base">
                                        <p:cTn id="23" dur="20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additive="base">
                                        <p:cTn id="24" dur="2000" fill="hold"/>
                                        <p:tgtEl>
                                          <p:spTgt spid="26627">
                                            <p:txEl>
                                              <p:pRg st="4" end="4"/>
                                            </p:txEl>
                                          </p:spTgt>
                                        </p:tgtEl>
                                        <p:attrNameLst>
                                          <p:attrName>ppt_y</p:attrName>
                                        </p:attrNameLst>
                                      </p:cBhvr>
                                      <p:tavLst>
                                        <p:tav tm="0">
                                          <p:val>
                                            <p:strVal val="1+#ppt_h/2"/>
                                          </p:val>
                                        </p:tav>
                                        <p:tav tm="100000">
                                          <p:val>
                                            <p:strVal val="#ppt_y"/>
                                          </p:val>
                                        </p:tav>
                                      </p:tavLst>
                                    </p:anim>
                                  </p:childTnLst>
                                </p:cTn>
                              </p:par>
                            </p:childTnLst>
                          </p:cTn>
                        </p:par>
                        <p:par>
                          <p:cTn id="25" fill="hold">
                            <p:stCondLst>
                              <p:cond delay="15000"/>
                            </p:stCondLst>
                            <p:childTnLst>
                              <p:par>
                                <p:cTn id="26" presetID="2" presetClass="entr" presetSubtype="4" fill="hold" nodeType="afterEffect">
                                  <p:stCondLst>
                                    <p:cond delay="2000"/>
                                  </p:stCondLst>
                                  <p:childTnLst>
                                    <p:set>
                                      <p:cBhvr>
                                        <p:cTn id="27" dur="1" fill="hold">
                                          <p:stCondLst>
                                            <p:cond delay="0"/>
                                          </p:stCondLst>
                                        </p:cTn>
                                        <p:tgtEl>
                                          <p:spTgt spid="26627">
                                            <p:txEl>
                                              <p:pRg st="5" end="5"/>
                                            </p:txEl>
                                          </p:spTgt>
                                        </p:tgtEl>
                                        <p:attrNameLst>
                                          <p:attrName>style.visibility</p:attrName>
                                        </p:attrNameLst>
                                      </p:cBhvr>
                                      <p:to>
                                        <p:strVal val="visible"/>
                                      </p:to>
                                    </p:set>
                                    <p:anim calcmode="lin" valueType="num">
                                      <p:cBhvr additive="base">
                                        <p:cTn id="28" dur="5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6627">
                                            <p:txEl>
                                              <p:pRg st="5" end="5"/>
                                            </p:txEl>
                                          </p:spTgt>
                                        </p:tgtEl>
                                        <p:attrNameLst>
                                          <p:attrName>ppt_y</p:attrName>
                                        </p:attrNameLst>
                                      </p:cBhvr>
                                      <p:tavLst>
                                        <p:tav tm="0">
                                          <p:val>
                                            <p:strVal val="1+#ppt_h/2"/>
                                          </p:val>
                                        </p:tav>
                                        <p:tav tm="100000">
                                          <p:val>
                                            <p:strVal val="#ppt_y"/>
                                          </p:val>
                                        </p:tav>
                                      </p:tavLst>
                                    </p:anim>
                                  </p:childTnLst>
                                </p:cTn>
                              </p:par>
                            </p:childTnLst>
                          </p:cTn>
                        </p:par>
                        <p:par>
                          <p:cTn id="30" fill="hold">
                            <p:stCondLst>
                              <p:cond delay="17500"/>
                            </p:stCondLst>
                            <p:childTnLst>
                              <p:par>
                                <p:cTn id="31" presetID="2" presetClass="entr" presetSubtype="4" fill="hold" nodeType="afterEffect">
                                  <p:stCondLst>
                                    <p:cond delay="2000"/>
                                  </p:stCondLst>
                                  <p:childTnLst>
                                    <p:set>
                                      <p:cBhvr>
                                        <p:cTn id="32" dur="1" fill="hold">
                                          <p:stCondLst>
                                            <p:cond delay="0"/>
                                          </p:stCondLst>
                                        </p:cTn>
                                        <p:tgtEl>
                                          <p:spTgt spid="26627">
                                            <p:txEl>
                                              <p:pRg st="6" end="6"/>
                                            </p:txEl>
                                          </p:spTgt>
                                        </p:tgtEl>
                                        <p:attrNameLst>
                                          <p:attrName>style.visibility</p:attrName>
                                        </p:attrNameLst>
                                      </p:cBhvr>
                                      <p:to>
                                        <p:strVal val="visible"/>
                                      </p:to>
                                    </p:set>
                                    <p:anim calcmode="lin" valueType="num">
                                      <p:cBhvr additive="base">
                                        <p:cTn id="33" dur="500" fill="hold"/>
                                        <p:tgtEl>
                                          <p:spTgt spid="26627">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6627">
                                            <p:txEl>
                                              <p:pRg st="6" end="6"/>
                                            </p:txEl>
                                          </p:spTgt>
                                        </p:tgtEl>
                                        <p:attrNameLst>
                                          <p:attrName>ppt_y</p:attrName>
                                        </p:attrNameLst>
                                      </p:cBhvr>
                                      <p:tavLst>
                                        <p:tav tm="0">
                                          <p:val>
                                            <p:strVal val="1+#ppt_h/2"/>
                                          </p:val>
                                        </p:tav>
                                        <p:tav tm="100000">
                                          <p:val>
                                            <p:strVal val="#ppt_y"/>
                                          </p:val>
                                        </p:tav>
                                      </p:tavLst>
                                    </p:anim>
                                  </p:childTnLst>
                                </p:cTn>
                              </p:par>
                            </p:childTnLst>
                          </p:cTn>
                        </p:par>
                        <p:par>
                          <p:cTn id="35" fill="hold">
                            <p:stCondLst>
                              <p:cond delay="20000"/>
                            </p:stCondLst>
                            <p:childTnLst>
                              <p:par>
                                <p:cTn id="36" presetID="2" presetClass="entr" presetSubtype="4" fill="hold" nodeType="afterEffect">
                                  <p:stCondLst>
                                    <p:cond delay="2000"/>
                                  </p:stCondLst>
                                  <p:childTnLst>
                                    <p:set>
                                      <p:cBhvr>
                                        <p:cTn id="37" dur="1" fill="hold">
                                          <p:stCondLst>
                                            <p:cond delay="0"/>
                                          </p:stCondLst>
                                        </p:cTn>
                                        <p:tgtEl>
                                          <p:spTgt spid="26627">
                                            <p:txEl>
                                              <p:pRg st="7" end="7"/>
                                            </p:txEl>
                                          </p:spTgt>
                                        </p:tgtEl>
                                        <p:attrNameLst>
                                          <p:attrName>style.visibility</p:attrName>
                                        </p:attrNameLst>
                                      </p:cBhvr>
                                      <p:to>
                                        <p:strVal val="visible"/>
                                      </p:to>
                                    </p:set>
                                    <p:anim calcmode="lin" valueType="num">
                                      <p:cBhvr additive="base">
                                        <p:cTn id="38" dur="500" fill="hold"/>
                                        <p:tgtEl>
                                          <p:spTgt spid="26627">
                                            <p:txEl>
                                              <p:pRg st="7" end="7"/>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26627">
                                            <p:txEl>
                                              <p:pRg st="7" end="7"/>
                                            </p:txEl>
                                          </p:spTgt>
                                        </p:tgtEl>
                                        <p:attrNameLst>
                                          <p:attrName>ppt_y</p:attrName>
                                        </p:attrNameLst>
                                      </p:cBhvr>
                                      <p:tavLst>
                                        <p:tav tm="0">
                                          <p:val>
                                            <p:strVal val="1+#ppt_h/2"/>
                                          </p:val>
                                        </p:tav>
                                        <p:tav tm="100000">
                                          <p:val>
                                            <p:strVal val="#ppt_y"/>
                                          </p:val>
                                        </p:tav>
                                      </p:tavLst>
                                    </p:anim>
                                  </p:childTnLst>
                                </p:cTn>
                              </p:par>
                            </p:childTnLst>
                          </p:cTn>
                        </p:par>
                        <p:par>
                          <p:cTn id="40" fill="hold">
                            <p:stCondLst>
                              <p:cond delay="22500"/>
                            </p:stCondLst>
                            <p:childTnLst>
                              <p:par>
                                <p:cTn id="41" presetID="2" presetClass="entr" presetSubtype="4" fill="hold" nodeType="afterEffect">
                                  <p:stCondLst>
                                    <p:cond delay="2000"/>
                                  </p:stCondLst>
                                  <p:childTnLst>
                                    <p:set>
                                      <p:cBhvr>
                                        <p:cTn id="42" dur="1" fill="hold">
                                          <p:stCondLst>
                                            <p:cond delay="0"/>
                                          </p:stCondLst>
                                        </p:cTn>
                                        <p:tgtEl>
                                          <p:spTgt spid="26627">
                                            <p:txEl>
                                              <p:pRg st="8" end="8"/>
                                            </p:txEl>
                                          </p:spTgt>
                                        </p:tgtEl>
                                        <p:attrNameLst>
                                          <p:attrName>style.visibility</p:attrName>
                                        </p:attrNameLst>
                                      </p:cBhvr>
                                      <p:to>
                                        <p:strVal val="visible"/>
                                      </p:to>
                                    </p:set>
                                    <p:anim calcmode="lin" valueType="num">
                                      <p:cBhvr additive="base">
                                        <p:cTn id="43" dur="500" fill="hold"/>
                                        <p:tgtEl>
                                          <p:spTgt spid="26627">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627">
                                            <p:txEl>
                                              <p:pRg st="8" end="8"/>
                                            </p:txEl>
                                          </p:spTgt>
                                        </p:tgtEl>
                                        <p:attrNameLst>
                                          <p:attrName>ppt_y</p:attrName>
                                        </p:attrNameLst>
                                      </p:cBhvr>
                                      <p:tavLst>
                                        <p:tav tm="0">
                                          <p:val>
                                            <p:strVal val="1+#ppt_h/2"/>
                                          </p:val>
                                        </p:tav>
                                        <p:tav tm="100000">
                                          <p:val>
                                            <p:strVal val="#ppt_y"/>
                                          </p:val>
                                        </p:tav>
                                      </p:tavLst>
                                    </p:anim>
                                  </p:childTnLst>
                                </p:cTn>
                              </p:par>
                            </p:childTnLst>
                          </p:cTn>
                        </p:par>
                        <p:par>
                          <p:cTn id="45" fill="hold">
                            <p:stCondLst>
                              <p:cond delay="25000"/>
                            </p:stCondLst>
                            <p:childTnLst>
                              <p:par>
                                <p:cTn id="46" presetID="2" presetClass="entr" presetSubtype="4" fill="hold" nodeType="afterEffect">
                                  <p:stCondLst>
                                    <p:cond delay="2000"/>
                                  </p:stCondLst>
                                  <p:childTnLst>
                                    <p:set>
                                      <p:cBhvr>
                                        <p:cTn id="47" dur="1" fill="hold">
                                          <p:stCondLst>
                                            <p:cond delay="0"/>
                                          </p:stCondLst>
                                        </p:cTn>
                                        <p:tgtEl>
                                          <p:spTgt spid="26627">
                                            <p:txEl>
                                              <p:pRg st="9" end="9"/>
                                            </p:txEl>
                                          </p:spTgt>
                                        </p:tgtEl>
                                        <p:attrNameLst>
                                          <p:attrName>style.visibility</p:attrName>
                                        </p:attrNameLst>
                                      </p:cBhvr>
                                      <p:to>
                                        <p:strVal val="visible"/>
                                      </p:to>
                                    </p:set>
                                    <p:anim calcmode="lin" valueType="num">
                                      <p:cBhvr additive="base">
                                        <p:cTn id="48" dur="2000" fill="hold"/>
                                        <p:tgtEl>
                                          <p:spTgt spid="26627">
                                            <p:txEl>
                                              <p:pRg st="9" end="9"/>
                                            </p:txEl>
                                          </p:spTgt>
                                        </p:tgtEl>
                                        <p:attrNameLst>
                                          <p:attrName>ppt_x</p:attrName>
                                        </p:attrNameLst>
                                      </p:cBhvr>
                                      <p:tavLst>
                                        <p:tav tm="0">
                                          <p:val>
                                            <p:strVal val="#ppt_x"/>
                                          </p:val>
                                        </p:tav>
                                        <p:tav tm="100000">
                                          <p:val>
                                            <p:strVal val="#ppt_x"/>
                                          </p:val>
                                        </p:tav>
                                      </p:tavLst>
                                    </p:anim>
                                    <p:anim calcmode="lin" valueType="num">
                                      <p:cBhvr additive="base">
                                        <p:cTn id="49" dur="2000" fill="hold"/>
                                        <p:tgtEl>
                                          <p:spTgt spid="2662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990600"/>
            <a:ext cx="8870950" cy="5486400"/>
          </a:xfrm>
        </p:spPr>
        <p:txBody>
          <a:bodyPr>
            <a:noAutofit/>
          </a:bodyPr>
          <a:lstStyle/>
          <a:p>
            <a:r>
              <a:rPr lang="en-US" sz="2000" dirty="0"/>
              <a:t>One of four men who had sex-crime charges against him in a case involving a young Orthodox Jewish woman </a:t>
            </a:r>
            <a:r>
              <a:rPr lang="en-US" sz="2000" u="sng" dirty="0">
                <a:solidFill>
                  <a:srgbClr val="FFC000"/>
                </a:solidFill>
                <a:hlinkClick r:id="rId2" tooltip="Case dismissed. "/>
              </a:rPr>
              <a:t>dismissed</a:t>
            </a:r>
            <a:r>
              <a:rPr lang="en-US" sz="2000" dirty="0"/>
              <a:t> last June has sued New York City and the Brooklyn district attorney’s office for malicious prosecution, defamation and </a:t>
            </a:r>
            <a:r>
              <a:rPr lang="en-US" sz="2000" u="sng" dirty="0">
                <a:hlinkClick r:id="rId3" tooltip="More articles about false arrests, convictions and imprisonments."/>
              </a:rPr>
              <a:t>false imprisonment</a:t>
            </a:r>
            <a:r>
              <a:rPr lang="en-US" sz="2000" dirty="0"/>
              <a:t>. </a:t>
            </a:r>
          </a:p>
          <a:p>
            <a:r>
              <a:rPr lang="en-US" sz="2000" dirty="0"/>
              <a:t>The man, Darrell </a:t>
            </a:r>
            <a:r>
              <a:rPr lang="en-US" sz="2000" dirty="0" err="1"/>
              <a:t>Dula</a:t>
            </a:r>
            <a:r>
              <a:rPr lang="en-US" sz="2000" dirty="0"/>
              <a:t>, filed the lawsuit in State Supreme Court in Brooklyn on Oct. 2, more than a year after he was jailed on </a:t>
            </a:r>
            <a:r>
              <a:rPr lang="en-US" sz="2000" dirty="0" err="1"/>
              <a:t>Rikers</a:t>
            </a:r>
            <a:r>
              <a:rPr lang="en-US" sz="2000" dirty="0"/>
              <a:t> Island and held there for months without bail on the charges, which were dismissed amid troubling questions about the accuser’s credibility and whether prosecutors mishandled exculpatory evidence. </a:t>
            </a:r>
          </a:p>
          <a:p>
            <a:r>
              <a:rPr lang="en-US" sz="2000" u="sng" dirty="0">
                <a:hlinkClick r:id="rId4" tooltip="More articles about Charles J. Hynes."/>
              </a:rPr>
              <a:t>Charles J. Hynes</a:t>
            </a:r>
            <a:r>
              <a:rPr lang="en-US" sz="2000" dirty="0"/>
              <a:t>, the Brooklyn district attorney, and Lauren </a:t>
            </a:r>
            <a:r>
              <a:rPr lang="en-US" sz="2000" dirty="0" err="1"/>
              <a:t>Hersh</a:t>
            </a:r>
            <a:r>
              <a:rPr lang="en-US" sz="2000" dirty="0"/>
              <a:t>, the chief of Mr. Hynes’s sex-trafficking unit, were named in a separate, related suit. </a:t>
            </a:r>
          </a:p>
          <a:p>
            <a:r>
              <a:rPr lang="en-US" sz="2000" dirty="0"/>
              <a:t>According to the indictment, Mr. </a:t>
            </a:r>
            <a:r>
              <a:rPr lang="en-US" sz="2000" dirty="0" err="1"/>
              <a:t>Dula</a:t>
            </a:r>
            <a:r>
              <a:rPr lang="en-US" sz="2000" dirty="0"/>
              <a:t>, 26, was the least culpable of the four defendants, charged with a single count of rape. In April, after he had spent 10 months in jail, a judge released him when a police report surfaced recounting the victim’s recantation. </a:t>
            </a:r>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27</a:t>
            </a:fld>
            <a:endParaRPr lang="en-US"/>
          </a:p>
        </p:txBody>
      </p:sp>
      <p:sp>
        <p:nvSpPr>
          <p:cNvPr id="2" name="Title 1"/>
          <p:cNvSpPr>
            <a:spLocks noGrp="1"/>
          </p:cNvSpPr>
          <p:nvPr>
            <p:ph type="title"/>
          </p:nvPr>
        </p:nvSpPr>
        <p:spPr>
          <a:xfrm>
            <a:off x="762000" y="0"/>
            <a:ext cx="8172450" cy="1219200"/>
          </a:xfrm>
        </p:spPr>
        <p:txBody>
          <a:bodyPr>
            <a:normAutofit fontScale="90000"/>
          </a:bodyPr>
          <a:lstStyle/>
          <a:p>
            <a:br>
              <a:rPr lang="en-US" sz="2200" dirty="0"/>
            </a:br>
            <a:r>
              <a:rPr lang="en-US" sz="2200" dirty="0">
                <a:solidFill>
                  <a:srgbClr val="FF0000"/>
                </a:solidFill>
              </a:rPr>
              <a:t>October 9, 2012</a:t>
            </a:r>
            <a:br>
              <a:rPr lang="en-US" sz="2200" dirty="0">
                <a:solidFill>
                  <a:srgbClr val="FF0000"/>
                </a:solidFill>
              </a:rPr>
            </a:br>
            <a:r>
              <a:rPr lang="en-US" sz="2200" dirty="0">
                <a:solidFill>
                  <a:srgbClr val="FF0000"/>
                </a:solidFill>
              </a:rPr>
              <a:t>Ex-Defendant Sues Prosecutor </a:t>
            </a:r>
            <a:r>
              <a:rPr lang="en-US" sz="2200" b="1" dirty="0"/>
              <a:t>After Rape Charge Is Dropped</a:t>
            </a:r>
            <a:br>
              <a:rPr lang="en-US" sz="2200" b="1" dirty="0"/>
            </a:br>
            <a:r>
              <a:rPr lang="en-US" sz="2200" b="1" dirty="0"/>
              <a:t>By </a:t>
            </a:r>
            <a:r>
              <a:rPr lang="en-US" sz="2200" b="1" u="sng" dirty="0">
                <a:solidFill>
                  <a:schemeClr val="tx1"/>
                </a:solidFill>
                <a:hlinkClick r:id="rId5" tooltip="More Articles by ALAN FEUER"/>
              </a:rPr>
              <a:t>ALAN FEUER</a:t>
            </a:r>
            <a:br>
              <a:rPr lang="en-US" b="1" dirty="0"/>
            </a:b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81328"/>
            <a:ext cx="8305800" cy="5300472"/>
          </a:xfrm>
        </p:spPr>
        <p:txBody>
          <a:bodyPr>
            <a:noAutofit/>
          </a:bodyPr>
          <a:lstStyle/>
          <a:p>
            <a:r>
              <a:rPr lang="en-US" sz="2000" dirty="0">
                <a:highlight>
                  <a:srgbClr val="FFFF00"/>
                </a:highlight>
              </a:rPr>
              <a:t>The case began to unravel as an assistant district attorney, </a:t>
            </a:r>
            <a:r>
              <a:rPr lang="en-US" sz="2000" dirty="0" err="1">
                <a:highlight>
                  <a:srgbClr val="FFFF00"/>
                </a:highlight>
              </a:rPr>
              <a:t>Abbie</a:t>
            </a:r>
            <a:r>
              <a:rPr lang="en-US" sz="2000" dirty="0">
                <a:highlight>
                  <a:srgbClr val="FFFF00"/>
                </a:highlight>
              </a:rPr>
              <a:t> Greenberger, quit her job, complaining of pressure from Ms. </a:t>
            </a:r>
            <a:r>
              <a:rPr lang="en-US" sz="2000" dirty="0" err="1">
                <a:highlight>
                  <a:srgbClr val="FFFF00"/>
                </a:highlight>
              </a:rPr>
              <a:t>Hersh</a:t>
            </a:r>
            <a:r>
              <a:rPr lang="en-US" sz="2000" dirty="0">
                <a:highlight>
                  <a:srgbClr val="FFFF00"/>
                </a:highlight>
              </a:rPr>
              <a:t> to continue the prosecution even though the accuser had partially recanted her allegations — albeit under pressure from the police, the accuser claimed. </a:t>
            </a:r>
          </a:p>
          <a:p>
            <a:r>
              <a:rPr lang="en-US" sz="2000" dirty="0"/>
              <a:t>Shortly after, Ms. </a:t>
            </a:r>
            <a:r>
              <a:rPr lang="en-US" sz="2000" dirty="0" err="1"/>
              <a:t>Hersh</a:t>
            </a:r>
            <a:r>
              <a:rPr lang="en-US" sz="2000" dirty="0"/>
              <a:t>, who oversaw the case, also quit her job, amid claims that she had failed to tell the defense about the changed account or about other evidence that could have damaged the prosecution’s case. </a:t>
            </a:r>
            <a:r>
              <a:rPr lang="en-US" sz="2000" dirty="0">
                <a:highlight>
                  <a:srgbClr val="FFFF00"/>
                </a:highlight>
              </a:rPr>
              <a:t>She resigned in May, after the district attorney’s office conducted a review and concluded that she had not acted improperly. </a:t>
            </a:r>
          </a:p>
          <a:p>
            <a:r>
              <a:rPr lang="en-US" sz="2000" dirty="0"/>
              <a:t>According to a former Brooklyn prosecutor with close ties to Mr. Hynes’s office, the lawyer-disciplinary committee of the Appellate Division of State Supreme Court’s First Department, in Manhattan, is investigating Ms. </a:t>
            </a:r>
            <a:r>
              <a:rPr lang="en-US" sz="2000" dirty="0" err="1"/>
              <a:t>Hersh’s</a:t>
            </a:r>
            <a:r>
              <a:rPr lang="en-US" sz="2000" dirty="0"/>
              <a:t> conduct in the rape case and other cases.</a:t>
            </a:r>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28</a:t>
            </a:fld>
            <a:endParaRPr lang="en-US"/>
          </a:p>
        </p:txBody>
      </p:sp>
      <p:sp>
        <p:nvSpPr>
          <p:cNvPr id="2" name="Title 1"/>
          <p:cNvSpPr>
            <a:spLocks noGrp="1"/>
          </p:cNvSpPr>
          <p:nvPr>
            <p:ph type="title"/>
          </p:nvPr>
        </p:nvSpPr>
        <p:spPr/>
        <p:txBody>
          <a:bodyPr>
            <a:noAutofit/>
          </a:bodyPr>
          <a:lstStyle/>
          <a:p>
            <a:r>
              <a:rPr lang="en-US" sz="2000" dirty="0"/>
              <a:t>October 9, 2012</a:t>
            </a:r>
            <a:br>
              <a:rPr lang="en-US" sz="2000" dirty="0"/>
            </a:br>
            <a:r>
              <a:rPr lang="en-US" sz="2000" b="1" dirty="0"/>
              <a:t>Ex-Defendant Sues Prosecutor After Rape Charge Is Dropped</a:t>
            </a:r>
            <a:br>
              <a:rPr lang="en-US" sz="2000" b="1" dirty="0"/>
            </a:br>
            <a:r>
              <a:rPr lang="en-US" sz="2000" b="1" dirty="0"/>
              <a:t>By </a:t>
            </a:r>
            <a:r>
              <a:rPr lang="en-US" sz="2000" b="1" u="sng" dirty="0">
                <a:hlinkClick r:id="rId2" tooltip="More Articles by ALAN FEUER"/>
              </a:rPr>
              <a:t>ALAN FEUER</a:t>
            </a:r>
            <a:endParaRPr lang="en-US" sz="20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Stock image of 'Angry businesswoman with boxing gloves'"/>
          <p:cNvPicPr>
            <a:picLocks noGrp="1"/>
          </p:cNvPicPr>
          <p:nvPr>
            <p:ph sz="half" idx="1"/>
          </p:nvPr>
        </p:nvPicPr>
        <p:blipFill>
          <a:blip r:embed="rId3">
            <a:extLst>
              <a:ext uri="{28A0092B-C50C-407E-A947-70E740481C1C}">
                <a14:useLocalDpi xmlns:a14="http://schemas.microsoft.com/office/drawing/2010/main" val="0"/>
              </a:ext>
            </a:extLst>
          </a:blip>
          <a:stretch>
            <a:fillRect/>
          </a:stretch>
        </p:blipFill>
        <p:spPr bwMode="auto">
          <a:xfrm>
            <a:off x="1676400" y="2332038"/>
            <a:ext cx="2998449" cy="4525962"/>
          </a:xfrm>
          <a:prstGeom prst="rect">
            <a:avLst/>
          </a:prstGeom>
          <a:noFill/>
          <a:ln>
            <a:noFill/>
          </a:ln>
        </p:spPr>
      </p:pic>
      <p:pic>
        <p:nvPicPr>
          <p:cNvPr id="10242" name="Picture 2"/>
          <p:cNvPicPr>
            <a:picLocks noGrp="1" noChangeArrowheads="1"/>
          </p:cNvPicPr>
          <p:nvPr>
            <p:ph sz="half" idx="2"/>
          </p:nvPr>
        </p:nvPicPr>
        <p:blipFill>
          <a:blip r:embed="rId4">
            <a:extLst>
              <a:ext uri="{28A0092B-C50C-407E-A947-70E740481C1C}">
                <a14:useLocalDpi xmlns:a14="http://schemas.microsoft.com/office/drawing/2010/main" val="0"/>
              </a:ext>
            </a:extLst>
          </a:blip>
          <a:stretch>
            <a:fillRect/>
          </a:stretch>
        </p:blipFill>
        <p:spPr bwMode="auto">
          <a:xfrm>
            <a:off x="4495800" y="2438400"/>
            <a:ext cx="2542252" cy="2542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pPr>
              <a:defRPr/>
            </a:pPr>
            <a:fld id="{70DA1716-2AF9-4D47-9159-E4603AC2C79E}" type="slidenum">
              <a:rPr lang="en-US" smtClean="0"/>
              <a:pPr>
                <a:defRPr/>
              </a:pPr>
              <a:t>29</a:t>
            </a:fld>
            <a:endParaRPr lang="en-US"/>
          </a:p>
        </p:txBody>
      </p:sp>
      <p:sp>
        <p:nvSpPr>
          <p:cNvPr id="2" name="Title 1"/>
          <p:cNvSpPr>
            <a:spLocks noGrp="1"/>
          </p:cNvSpPr>
          <p:nvPr>
            <p:ph type="title"/>
          </p:nvPr>
        </p:nvSpPr>
        <p:spPr>
          <a:xfrm>
            <a:off x="457200" y="76200"/>
            <a:ext cx="8476488" cy="2438400"/>
          </a:xfrm>
        </p:spPr>
        <p:txBody>
          <a:bodyPr>
            <a:normAutofit fontScale="90000"/>
          </a:bodyPr>
          <a:lstStyle/>
          <a:p>
            <a:pPr marL="365125" lvl="0" indent="-282575">
              <a:lnSpc>
                <a:spcPct val="90000"/>
              </a:lnSpc>
              <a:spcBef>
                <a:spcPts val="600"/>
              </a:spcBef>
            </a:pPr>
            <a:r>
              <a:rPr lang="en-US" sz="2400" dirty="0">
                <a:solidFill>
                  <a:prstClr val="black"/>
                </a:solidFill>
                <a:effectLst/>
                <a:cs typeface="Arial" pitchFamily="34" charset="0"/>
              </a:rPr>
              <a:t>	Courtroom demeanor – appearance to public</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	No sitting on table, eating, reading newspaper</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Appearance – Business attire always</a:t>
            </a:r>
            <a:br>
              <a:rPr lang="en-US" sz="2400" dirty="0">
                <a:solidFill>
                  <a:prstClr val="black"/>
                </a:solidFill>
                <a:effectLst/>
                <a:latin typeface="Arial Unicode MS" pitchFamily="34" charset="-128"/>
                <a:ea typeface="Arial Unicode MS" pitchFamily="34" charset="-128"/>
                <a:cs typeface="Arial Unicode MS" pitchFamily="34" charset="-128"/>
              </a:rPr>
            </a:br>
            <a:r>
              <a:rPr lang="en-US" sz="2400" dirty="0">
                <a:solidFill>
                  <a:prstClr val="black"/>
                </a:solidFill>
                <a:effectLst/>
                <a:cs typeface="Arial" pitchFamily="34" charset="0"/>
              </a:rPr>
              <a:t>Interactions with defense counsel, court personnel, officers,  witnesses, victims, next of kin, etc. – Be professional</a:t>
            </a:r>
            <a:br>
              <a:rPr lang="en-US" sz="2400" dirty="0">
                <a:solidFill>
                  <a:prstClr val="black"/>
                </a:solidFill>
                <a:effectLst/>
                <a:cs typeface="Arial" pitchFamily="34" charset="0"/>
              </a:rPr>
            </a:br>
            <a:r>
              <a:rPr lang="en-US" sz="2400" dirty="0">
                <a:solidFill>
                  <a:prstClr val="black"/>
                </a:solidFill>
                <a:effectLst/>
                <a:cs typeface="Arial" pitchFamily="34" charset="0"/>
              </a:rPr>
              <a:t>No physical/no verbal sparring – THOU SHALL NOT . . .</a:t>
            </a:r>
            <a:br>
              <a:rPr lang="en-US" sz="2400" dirty="0">
                <a:solidFill>
                  <a:prstClr val="black"/>
                </a:solidFill>
                <a:effectLst/>
                <a:latin typeface="Arial Unicode MS" pitchFamily="34" charset="-128"/>
                <a:ea typeface="Arial Unicode MS" pitchFamily="34" charset="-128"/>
                <a:cs typeface="Arial Unicode MS" pitchFamily="34" charset="-128"/>
              </a:rPr>
            </a:br>
            <a:endParaRPr lang="en-US" sz="2800" dirty="0"/>
          </a:p>
        </p:txBody>
      </p:sp>
    </p:spTree>
    <p:extLst>
      <p:ext uri="{BB962C8B-B14F-4D97-AF65-F5344CB8AC3E}">
        <p14:creationId xmlns:p14="http://schemas.microsoft.com/office/powerpoint/2010/main" val="123900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2" presetClass="entr" presetSubtype="8" repeatCount="200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0" fill="hold"/>
                                        <p:tgtEl>
                                          <p:spTgt spid="7"/>
                                        </p:tgtEl>
                                        <p:attrNameLst>
                                          <p:attrName>ppt_x</p:attrName>
                                        </p:attrNameLst>
                                      </p:cBhvr>
                                      <p:tavLst>
                                        <p:tav tm="0">
                                          <p:val>
                                            <p:strVal val="0-#ppt_w/2"/>
                                          </p:val>
                                        </p:tav>
                                        <p:tav tm="100000">
                                          <p:val>
                                            <p:strVal val="#ppt_x"/>
                                          </p:val>
                                        </p:tav>
                                      </p:tavLst>
                                    </p:anim>
                                    <p:anim calcmode="lin" valueType="num">
                                      <p:cBhvr additive="base">
                                        <p:cTn id="11" dur="5000" fill="hold"/>
                                        <p:tgtEl>
                                          <p:spTgt spid="7"/>
                                        </p:tgtEl>
                                        <p:attrNameLst>
                                          <p:attrName>ppt_y</p:attrName>
                                        </p:attrNameLst>
                                      </p:cBhvr>
                                      <p:tavLst>
                                        <p:tav tm="0">
                                          <p:val>
                                            <p:strVal val="#ppt_y"/>
                                          </p:val>
                                        </p:tav>
                                        <p:tav tm="100000">
                                          <p:val>
                                            <p:strVal val="#ppt_y"/>
                                          </p:val>
                                        </p:tav>
                                      </p:tavLst>
                                    </p:anim>
                                  </p:childTnLst>
                                  <p:subTnLst>
                                    <p:audio>
                                      <p:cMediaNode vol="70000">
                                        <p:cTn display="0" masterRel="sameClick">
                                          <p:stCondLst>
                                            <p:cond evt="begin" delay="0">
                                              <p:tn val="8"/>
                                            </p:cond>
                                          </p:stCondLst>
                                          <p:endCondLst>
                                            <p:cond evt="onStopAudio" delay="0">
                                              <p:tgtEl>
                                                <p:sldTgt/>
                                              </p:tgtEl>
                                            </p:cond>
                                          </p:endCondLst>
                                        </p:cTn>
                                        <p:tgtEl>
                                          <p:sndTgt r:embed="rId2" name="applause.wav"/>
                                        </p:tgtEl>
                                      </p:cMediaNode>
                                    </p:audio>
                                  </p:subTnLst>
                                </p:cTn>
                              </p:par>
                              <p:par>
                                <p:cTn id="12" presetID="2" presetClass="entr" presetSubtype="2" repeatCount="2000" fill="hold" nodeType="withEffect">
                                  <p:stCondLst>
                                    <p:cond delay="0"/>
                                  </p:stCondLst>
                                  <p:childTnLst>
                                    <p:set>
                                      <p:cBhvr>
                                        <p:cTn id="13" dur="1" fill="hold">
                                          <p:stCondLst>
                                            <p:cond delay="0"/>
                                          </p:stCondLst>
                                        </p:cTn>
                                        <p:tgtEl>
                                          <p:spTgt spid="10242"/>
                                        </p:tgtEl>
                                        <p:attrNameLst>
                                          <p:attrName>style.visibility</p:attrName>
                                        </p:attrNameLst>
                                      </p:cBhvr>
                                      <p:to>
                                        <p:strVal val="visible"/>
                                      </p:to>
                                    </p:set>
                                    <p:anim calcmode="lin" valueType="num">
                                      <p:cBhvr additive="base">
                                        <p:cTn id="14" dur="5000" fill="hold"/>
                                        <p:tgtEl>
                                          <p:spTgt spid="10242"/>
                                        </p:tgtEl>
                                        <p:attrNameLst>
                                          <p:attrName>ppt_x</p:attrName>
                                        </p:attrNameLst>
                                      </p:cBhvr>
                                      <p:tavLst>
                                        <p:tav tm="0">
                                          <p:val>
                                            <p:strVal val="1+#ppt_w/2"/>
                                          </p:val>
                                        </p:tav>
                                        <p:tav tm="100000">
                                          <p:val>
                                            <p:strVal val="#ppt_x"/>
                                          </p:val>
                                        </p:tav>
                                      </p:tavLst>
                                    </p:anim>
                                    <p:anim calcmode="lin" valueType="num">
                                      <p:cBhvr additive="base">
                                        <p:cTn id="15" dur="5000" fill="hold"/>
                                        <p:tgtEl>
                                          <p:spTgt spid="1024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applaus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p:txBody>
          <a:bodyPr>
            <a:normAutofit fontScale="92500" lnSpcReduction="20000"/>
          </a:bodyPr>
          <a:lstStyle/>
          <a:p>
            <a:pPr eaLnBrk="1" hangingPunct="1"/>
            <a:r>
              <a:rPr lang="en-US" sz="3600" dirty="0">
                <a:cs typeface="Arial" pitchFamily="34" charset="0"/>
              </a:rPr>
              <a:t>Sometimes it is like pornography</a:t>
            </a:r>
            <a:r>
              <a:rPr lang="en-US" sz="3600" dirty="0">
                <a:latin typeface="Arial Unicode MS" pitchFamily="34" charset="-128"/>
                <a:ea typeface="Arial Unicode MS" pitchFamily="34" charset="-128"/>
                <a:cs typeface="Arial Unicode MS" pitchFamily="34" charset="-128"/>
              </a:rPr>
              <a:t> . . .  </a:t>
            </a:r>
            <a:r>
              <a:rPr lang="en-US" sz="3600" dirty="0">
                <a:cs typeface="Arial" pitchFamily="34" charset="0"/>
              </a:rPr>
              <a:t>“You know it when you see it”</a:t>
            </a:r>
            <a:endParaRPr lang="en-US" sz="3600" dirty="0">
              <a:latin typeface="Arial Unicode MS" pitchFamily="34" charset="-128"/>
              <a:ea typeface="Arial Unicode MS" pitchFamily="34" charset="-128"/>
              <a:cs typeface="Arial Unicode MS" pitchFamily="34" charset="-128"/>
            </a:endParaRPr>
          </a:p>
          <a:p>
            <a:pPr eaLnBrk="1" hangingPunct="1"/>
            <a:r>
              <a:rPr lang="en-US" sz="4000" dirty="0">
                <a:cs typeface="Arial" pitchFamily="34" charset="0"/>
              </a:rPr>
              <a:t>Sometimes </a:t>
            </a:r>
            <a:r>
              <a:rPr lang="en-US" sz="4000" b="1" dirty="0">
                <a:cs typeface="Arial" pitchFamily="34" charset="0"/>
              </a:rPr>
              <a:t>we</a:t>
            </a:r>
            <a:r>
              <a:rPr lang="en-US" sz="4000" dirty="0">
                <a:cs typeface="Arial" pitchFamily="34" charset="0"/>
              </a:rPr>
              <a:t> don’t even know what it is and we have </a:t>
            </a:r>
            <a:r>
              <a:rPr lang="en-US" sz="4000" dirty="0" err="1">
                <a:cs typeface="Arial" pitchFamily="34" charset="0"/>
              </a:rPr>
              <a:t>staffings</a:t>
            </a:r>
            <a:r>
              <a:rPr lang="en-US" sz="4000" dirty="0">
                <a:cs typeface="Arial" pitchFamily="34" charset="0"/>
              </a:rPr>
              <a:t> to try to get a consensus.</a:t>
            </a:r>
          </a:p>
          <a:p>
            <a:pPr eaLnBrk="1" hangingPunct="1"/>
            <a:r>
              <a:rPr lang="en-US" sz="4000" dirty="0">
                <a:ea typeface="Arial Unicode MS" pitchFamily="34" charset="-128"/>
                <a:cs typeface="Arial" pitchFamily="34" charset="0"/>
              </a:rPr>
              <a:t>What charge?  What sentence?</a:t>
            </a:r>
            <a:endParaRPr lang="en-US" sz="4000" dirty="0">
              <a:ea typeface="Arial Unicode MS" pitchFamily="34" charset="-128"/>
              <a:cs typeface="Arial Unicode MS" pitchFamily="34" charset="-128"/>
            </a:endParaRPr>
          </a:p>
          <a:p>
            <a:pPr eaLnBrk="1" hangingPunct="1"/>
            <a:r>
              <a:rPr lang="en-US" sz="4000" dirty="0">
                <a:cs typeface="Arial" pitchFamily="34" charset="0"/>
              </a:rPr>
              <a:t>Sometimes justice is delayed. </a:t>
            </a:r>
          </a:p>
          <a:p>
            <a:pPr marL="82550" indent="0" eaLnBrk="1" hangingPunct="1">
              <a:buNone/>
            </a:pPr>
            <a:endParaRPr lang="en-US" dirty="0"/>
          </a:p>
          <a:p>
            <a:pPr marL="82550" indent="0" eaLnBrk="1" hangingPunct="1">
              <a:buNone/>
            </a:pPr>
            <a:endParaRPr lang="en-US" dirty="0"/>
          </a:p>
          <a:p>
            <a:pPr marL="82550" indent="0" eaLnBrk="1" hangingPunct="1">
              <a:buNone/>
            </a:pPr>
            <a:r>
              <a:rPr lang="en-US" dirty="0"/>
              <a:t>    </a:t>
            </a:r>
            <a:endParaRPr lang="en-US" sz="3600" dirty="0"/>
          </a:p>
        </p:txBody>
      </p:sp>
      <p:sp>
        <p:nvSpPr>
          <p:cNvPr id="4" name="Slide Number Placeholder 3"/>
          <p:cNvSpPr>
            <a:spLocks noGrp="1"/>
          </p:cNvSpPr>
          <p:nvPr>
            <p:ph type="sldNum" sz="quarter" idx="12"/>
          </p:nvPr>
        </p:nvSpPr>
        <p:spPr/>
        <p:txBody>
          <a:bodyPr/>
          <a:lstStyle/>
          <a:p>
            <a:pPr>
              <a:defRPr/>
            </a:pPr>
            <a:fld id="{353B360D-5DF3-469F-BBCB-82A9243CB22F}" type="slidenum">
              <a:rPr lang="en-US" smtClean="0"/>
              <a:pPr>
                <a:defRPr/>
              </a:pPr>
              <a:t>3</a:t>
            </a:fld>
            <a:endParaRPr lang="en-US"/>
          </a:p>
        </p:txBody>
      </p:sp>
      <p:sp>
        <p:nvSpPr>
          <p:cNvPr id="2" name="Title 1"/>
          <p:cNvSpPr>
            <a:spLocks noGrp="1"/>
          </p:cNvSpPr>
          <p:nvPr>
            <p:ph type="title"/>
          </p:nvPr>
        </p:nvSpPr>
        <p:spPr/>
        <p:txBody>
          <a:bodyPr/>
          <a:lstStyle/>
          <a:p>
            <a:pPr eaLnBrk="1" hangingPunct="1">
              <a:defRPr/>
            </a:pPr>
            <a:r>
              <a:rPr lang="en-US" b="1" dirty="0">
                <a:cs typeface="Arial" pitchFamily="34" charset="0"/>
              </a:rPr>
              <a:t>What is justice?  </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2037" y="0"/>
            <a:ext cx="1819275"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wipe(down)">
                                      <p:cBhvr>
                                        <p:cTn id="7" dur="500"/>
                                        <p:tgtEl>
                                          <p:spTgt spid="112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wipe(down)">
                                      <p:cBhvr>
                                        <p:cTn id="12" dur="500"/>
                                        <p:tgtEl>
                                          <p:spTgt spid="112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wipe(down)">
                                      <p:cBhvr>
                                        <p:cTn id="17" dur="500"/>
                                        <p:tgtEl>
                                          <p:spTgt spid="112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wipe(down)">
                                      <p:cBhvr>
                                        <p:cTn id="22"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30</a:t>
            </a:fld>
            <a:endParaRPr lang="en-US"/>
          </a:p>
        </p:txBody>
      </p:sp>
      <p:sp>
        <p:nvSpPr>
          <p:cNvPr id="2" name="Title 1"/>
          <p:cNvSpPr>
            <a:spLocks noGrp="1"/>
          </p:cNvSpPr>
          <p:nvPr>
            <p:ph type="title"/>
          </p:nvPr>
        </p:nvSpPr>
        <p:spPr>
          <a:xfrm>
            <a:off x="0" y="0"/>
            <a:ext cx="8793480" cy="1752600"/>
          </a:xfrm>
        </p:spPr>
        <p:txBody>
          <a:bodyPr>
            <a:noAutofit/>
          </a:bodyPr>
          <a:lstStyle/>
          <a:p>
            <a:r>
              <a:rPr lang="en-US" sz="4800" dirty="0">
                <a:solidFill>
                  <a:schemeClr val="tx2">
                    <a:satMod val="130000"/>
                  </a:schemeClr>
                </a:solidFill>
                <a:cs typeface="Arial" charset="0"/>
              </a:rPr>
              <a:t>Ethics</a:t>
            </a:r>
            <a:r>
              <a:rPr lang="en-US" sz="5400" dirty="0">
                <a:solidFill>
                  <a:schemeClr val="tx2">
                    <a:satMod val="130000"/>
                  </a:schemeClr>
                </a:solidFill>
                <a:cs typeface="Arial" charset="0"/>
              </a:rPr>
              <a:t> &amp; Professionalism are expected </a:t>
            </a:r>
            <a:r>
              <a:rPr lang="en-US" sz="5400" u="sng" dirty="0">
                <a:solidFill>
                  <a:schemeClr val="tx2">
                    <a:satMod val="130000"/>
                  </a:schemeClr>
                </a:solidFill>
                <a:cs typeface="Arial" charset="0"/>
              </a:rPr>
              <a:t>In The </a:t>
            </a:r>
            <a:r>
              <a:rPr lang="en-US" sz="4800" u="sng" dirty="0">
                <a:solidFill>
                  <a:schemeClr val="tx2">
                    <a:satMod val="130000"/>
                  </a:schemeClr>
                </a:solidFill>
                <a:cs typeface="Arial" charset="0"/>
              </a:rPr>
              <a:t>Office</a:t>
            </a:r>
            <a:endParaRPr lang="en-US" sz="4800" dirty="0"/>
          </a:p>
        </p:txBody>
      </p:sp>
      <p:pic>
        <p:nvPicPr>
          <p:cNvPr id="4" name="Picture 3" descr="Office Workers Workingvolunteer Position Of A Lifetime Communicate Good Ugbutaif"/>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524000" y="1752600"/>
            <a:ext cx="6720840" cy="5040630"/>
          </a:xfrm>
          <a:prstGeom prst="rect">
            <a:avLst/>
          </a:prstGeom>
          <a:noFill/>
          <a:ln>
            <a:noFill/>
          </a:ln>
        </p:spPr>
      </p:pic>
    </p:spTree>
    <p:extLst>
      <p:ext uri="{BB962C8B-B14F-4D97-AF65-F5344CB8AC3E}">
        <p14:creationId xmlns:p14="http://schemas.microsoft.com/office/powerpoint/2010/main" val="11201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45"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anim calcmode="lin" valueType="num">
                                      <p:cBhvr>
                                        <p:cTn id="13" dur="2000" fill="hold"/>
                                        <p:tgtEl>
                                          <p:spTgt spid="4"/>
                                        </p:tgtEl>
                                        <p:attrNameLst>
                                          <p:attrName>ppt_w</p:attrName>
                                        </p:attrNameLst>
                                      </p:cBhvr>
                                      <p:tavLst>
                                        <p:tav tm="0" fmla="#ppt_w*sin(2.5*pi*$)">
                                          <p:val>
                                            <p:fltVal val="0"/>
                                          </p:val>
                                        </p:tav>
                                        <p:tav tm="100000">
                                          <p:val>
                                            <p:fltVal val="1"/>
                                          </p:val>
                                        </p:tav>
                                      </p:tavLst>
                                    </p:anim>
                                    <p:anim calcmode="lin" valueType="num">
                                      <p:cBhvr>
                                        <p:cTn id="14"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a:xfrm>
            <a:off x="0" y="762000"/>
            <a:ext cx="9144000" cy="6096000"/>
          </a:xfrm>
        </p:spPr>
        <p:txBody>
          <a:bodyPr/>
          <a:lstStyle/>
          <a:p>
            <a:pPr eaLnBrk="1" hangingPunct="1"/>
            <a:r>
              <a:rPr lang="en-US" sz="2400" dirty="0">
                <a:cs typeface="Arial" pitchFamily="34" charset="0"/>
              </a:rPr>
              <a:t>We tried to make an appropriate assessment of your aptitude, character, integrity, trial skills, intelligence and morals based on 3 interviews and a few sheets of paper.</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I got to see everybody’s warts and skeletons </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I had to make the yea or nay decision on whether we would still hire you once you notified us of the </a:t>
            </a:r>
            <a:r>
              <a:rPr lang="en-US" sz="2400" b="1" dirty="0">
                <a:solidFill>
                  <a:schemeClr val="tx2">
                    <a:lumMod val="60000"/>
                    <a:lumOff val="40000"/>
                  </a:schemeClr>
                </a:solidFill>
                <a:cs typeface="Arial" pitchFamily="34" charset="0"/>
              </a:rPr>
              <a:t>shoplifting</a:t>
            </a:r>
            <a:r>
              <a:rPr lang="en-US" sz="2400" dirty="0">
                <a:cs typeface="Arial" pitchFamily="34" charset="0"/>
              </a:rPr>
              <a:t> matter you had as a juvenile, </a:t>
            </a:r>
            <a:r>
              <a:rPr lang="en-US" sz="2400" b="1" dirty="0">
                <a:solidFill>
                  <a:schemeClr val="tx2">
                    <a:lumMod val="60000"/>
                    <a:lumOff val="40000"/>
                  </a:schemeClr>
                </a:solidFill>
                <a:cs typeface="Arial" pitchFamily="34" charset="0"/>
              </a:rPr>
              <a:t>open container citation </a:t>
            </a:r>
            <a:r>
              <a:rPr lang="en-US" sz="2400" dirty="0">
                <a:cs typeface="Arial" pitchFamily="34" charset="0"/>
              </a:rPr>
              <a:t>in the first year of college, 3 speeding tickets you got that caused </a:t>
            </a:r>
            <a:r>
              <a:rPr lang="en-US" sz="2400" b="1" dirty="0">
                <a:solidFill>
                  <a:schemeClr val="tx2">
                    <a:lumMod val="60000"/>
                    <a:lumOff val="40000"/>
                  </a:schemeClr>
                </a:solidFill>
                <a:cs typeface="Arial" pitchFamily="34" charset="0"/>
              </a:rPr>
              <a:t>your license to be suspended</a:t>
            </a:r>
            <a:r>
              <a:rPr lang="en-US" sz="2400" dirty="0">
                <a:cs typeface="Arial" pitchFamily="34" charset="0"/>
              </a:rPr>
              <a:t>, </a:t>
            </a:r>
            <a:r>
              <a:rPr lang="en-US" sz="2400" b="1" dirty="0">
                <a:solidFill>
                  <a:schemeClr val="tx2">
                    <a:lumMod val="60000"/>
                    <a:lumOff val="40000"/>
                  </a:schemeClr>
                </a:solidFill>
                <a:cs typeface="Arial" pitchFamily="34" charset="0"/>
              </a:rPr>
              <a:t>misdemeanor possession </a:t>
            </a:r>
            <a:r>
              <a:rPr lang="en-US" sz="2400" dirty="0">
                <a:cs typeface="Arial" pitchFamily="34" charset="0"/>
              </a:rPr>
              <a:t>case, etc.  </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Yes, we hire people who have had blemishes with the law</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And if you had warts we hired you too!</a:t>
            </a:r>
            <a:endParaRPr lang="en-US" sz="2400" dirty="0">
              <a:latin typeface="Arial Unicode MS" pitchFamily="34" charset="-128"/>
              <a:ea typeface="Arial Unicode MS" pitchFamily="34" charset="-128"/>
              <a:cs typeface="Arial Unicode MS" pitchFamily="34" charset="-128"/>
            </a:endParaRPr>
          </a:p>
          <a:p>
            <a:pPr eaLnBrk="1" hangingPunct="1"/>
            <a:r>
              <a:rPr lang="en-US" sz="2400" dirty="0">
                <a:cs typeface="Arial" pitchFamily="34" charset="0"/>
              </a:rPr>
              <a:t>Some of you had friends put in good words for you and in several cases that made a difference. </a:t>
            </a:r>
            <a:endParaRPr lang="en-US" sz="2400" dirty="0">
              <a:latin typeface="Arial Unicode MS" pitchFamily="34" charset="-128"/>
              <a:ea typeface="Arial Unicode MS" pitchFamily="34" charset="-128"/>
              <a:cs typeface="Arial Unicode MS" pitchFamily="34" charset="-128"/>
            </a:endParaRPr>
          </a:p>
          <a:p>
            <a:pPr eaLnBrk="1" hangingPunct="1">
              <a:buFont typeface="Wingdings" pitchFamily="2" charset="2"/>
              <a:buNone/>
            </a:pPr>
            <a:r>
              <a:rPr lang="en-US" sz="2400" dirty="0">
                <a:cs typeface="Arial" pitchFamily="34" charset="0"/>
              </a:rPr>
              <a:t>	</a:t>
            </a:r>
            <a:endParaRPr lang="en-US" dirty="0"/>
          </a:p>
        </p:txBody>
      </p:sp>
      <p:sp>
        <p:nvSpPr>
          <p:cNvPr id="4" name="Slide Number Placeholder 5"/>
          <p:cNvSpPr>
            <a:spLocks noGrp="1"/>
          </p:cNvSpPr>
          <p:nvPr>
            <p:ph type="sldNum" sz="quarter" idx="12"/>
          </p:nvPr>
        </p:nvSpPr>
        <p:spPr/>
        <p:txBody>
          <a:bodyPr/>
          <a:lstStyle/>
          <a:p>
            <a:pPr>
              <a:defRPr/>
            </a:pPr>
            <a:fld id="{A45D42F3-6E21-4EF3-B7DD-F199ADC1709D}" type="slidenum">
              <a:rPr lang="en-US"/>
              <a:pPr>
                <a:defRPr/>
              </a:pPr>
              <a:t>31</a:t>
            </a:fld>
            <a:endParaRPr lang="en-US"/>
          </a:p>
        </p:txBody>
      </p:sp>
      <p:sp>
        <p:nvSpPr>
          <p:cNvPr id="19459" name="Rectangle 2"/>
          <p:cNvSpPr>
            <a:spLocks noGrp="1" noChangeArrowheads="1"/>
          </p:cNvSpPr>
          <p:nvPr>
            <p:ph type="title"/>
          </p:nvPr>
        </p:nvSpPr>
        <p:spPr>
          <a:xfrm>
            <a:off x="1371600" y="0"/>
            <a:ext cx="6705600" cy="12192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cs typeface="Times New Roman" charset="0"/>
              </a:rPr>
              <a:t>Hiring/Recruitment</a:t>
            </a:r>
            <a:br>
              <a:rPr lang="en-US" dirty="0">
                <a:solidFill>
                  <a:schemeClr val="tx2">
                    <a:satMod val="130000"/>
                  </a:schemeClr>
                </a:solidFill>
                <a:cs typeface="Times New Roman" charset="0"/>
              </a:rPr>
            </a:br>
            <a:endParaRPr lang="en-US" dirty="0">
              <a:solidFill>
                <a:schemeClr val="tx2">
                  <a:satMod val="130000"/>
                </a:schemeClr>
              </a:solidFill>
              <a:cs typeface="Times New Roman"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9" name="Rectangle 1027"/>
          <p:cNvSpPr>
            <a:spLocks noGrp="1" noChangeArrowheads="1"/>
          </p:cNvSpPr>
          <p:nvPr>
            <p:ph idx="1"/>
          </p:nvPr>
        </p:nvSpPr>
        <p:spPr>
          <a:xfrm>
            <a:off x="152400" y="685800"/>
            <a:ext cx="8991600" cy="6400800"/>
          </a:xfrm>
        </p:spPr>
        <p:txBody>
          <a:bodyPr>
            <a:normAutofit/>
          </a:bodyPr>
          <a:lstStyle/>
          <a:p>
            <a:pPr marL="365760" indent="-283464" eaLnBrk="1" fontAlgn="auto" hangingPunct="1">
              <a:lnSpc>
                <a:spcPct val="90000"/>
              </a:lnSpc>
              <a:spcAft>
                <a:spcPts val="0"/>
              </a:spcAft>
              <a:buFont typeface="Wingdings" pitchFamily="2" charset="2"/>
              <a:buNone/>
              <a:defRPr/>
            </a:pPr>
            <a:r>
              <a:rPr lang="en-US" sz="2400" b="1" u="sng" dirty="0">
                <a:cs typeface="Arial" charset="0"/>
              </a:rPr>
              <a:t>You are in the Army now!!</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Perspectives - - - You are not the same person you were before March 18, 2019.</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Most of you are members of the Florida Bar and will be sworn in as ASAs</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Most of you will soon have a name change - -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Your first name will change to - - - anybody has any idea what your first name will be once you have passed the bar and been sworn in??</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a:t>
            </a:r>
            <a:r>
              <a:rPr lang="en-US" sz="2400" b="1" dirty="0">
                <a:cs typeface="Arial" charset="0"/>
              </a:rPr>
              <a:t>“Assistant State Attorney”</a:t>
            </a:r>
            <a:endParaRPr lang="en-US" sz="2400" b="1"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Do you understand the significance of that?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How should that impact your lives from this point forward? </a:t>
            </a:r>
            <a:endParaRPr lang="en-US" sz="2400" dirty="0">
              <a:latin typeface="Arial Unicode MS" pitchFamily="34" charset="-128"/>
              <a:ea typeface="Arial Unicode MS" pitchFamily="34" charset="-128"/>
              <a:cs typeface="Arial Unicode MS" pitchFamily="34" charset="-128"/>
            </a:endParaRPr>
          </a:p>
          <a:p>
            <a:pPr marL="365760" indent="-283464" eaLnBrk="1" fontAlgn="auto" hangingPunct="1">
              <a:lnSpc>
                <a:spcPct val="90000"/>
              </a:lnSpc>
              <a:spcAft>
                <a:spcPts val="0"/>
              </a:spcAft>
              <a:buFont typeface="Wingdings 2"/>
              <a:buChar char=""/>
              <a:defRPr/>
            </a:pPr>
            <a:r>
              <a:rPr lang="en-US" sz="2400" dirty="0">
                <a:cs typeface="Arial" charset="0"/>
              </a:rPr>
              <a:t>	It </a:t>
            </a:r>
            <a:r>
              <a:rPr lang="en-US" sz="2400" b="1" dirty="0">
                <a:cs typeface="Arial" charset="0"/>
              </a:rPr>
              <a:t>will</a:t>
            </a:r>
            <a:r>
              <a:rPr lang="en-US" sz="2400" dirty="0">
                <a:cs typeface="Arial" charset="0"/>
              </a:rPr>
              <a:t> affect what you do 24/7</a:t>
            </a:r>
          </a:p>
          <a:p>
            <a:pPr marL="365760" indent="-283464" eaLnBrk="1" fontAlgn="auto" hangingPunct="1">
              <a:lnSpc>
                <a:spcPct val="90000"/>
              </a:lnSpc>
              <a:spcAft>
                <a:spcPts val="0"/>
              </a:spcAft>
              <a:buFont typeface="Wingdings 2"/>
              <a:buChar char=""/>
              <a:defRPr/>
            </a:pPr>
            <a:endParaRPr lang="en-US" sz="1200" dirty="0"/>
          </a:p>
        </p:txBody>
      </p:sp>
      <p:sp>
        <p:nvSpPr>
          <p:cNvPr id="4" name="Slide Number Placeholder 5"/>
          <p:cNvSpPr>
            <a:spLocks noGrp="1"/>
          </p:cNvSpPr>
          <p:nvPr>
            <p:ph type="sldNum" sz="quarter" idx="12"/>
          </p:nvPr>
        </p:nvSpPr>
        <p:spPr/>
        <p:txBody>
          <a:bodyPr/>
          <a:lstStyle/>
          <a:p>
            <a:pPr>
              <a:defRPr/>
            </a:pPr>
            <a:fld id="{2037A62B-2655-431C-AC70-A71F8F1DE12C}" type="slidenum">
              <a:rPr lang="en-US"/>
              <a:pPr>
                <a:defRPr/>
              </a:pPr>
              <a:t>32</a:t>
            </a:fld>
            <a:endParaRPr lang="en-US"/>
          </a:p>
        </p:txBody>
      </p:sp>
      <p:sp>
        <p:nvSpPr>
          <p:cNvPr id="25603" name="Rectangle 1026"/>
          <p:cNvSpPr>
            <a:spLocks noGrp="1" noChangeArrowheads="1"/>
          </p:cNvSpPr>
          <p:nvPr>
            <p:ph type="title"/>
          </p:nvPr>
        </p:nvSpPr>
        <p:spPr>
          <a:xfrm>
            <a:off x="914400" y="0"/>
            <a:ext cx="7010400" cy="6096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rPr>
              <a:t>IT’S A NEW DAY!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 calcmode="lin" valueType="num">
                                      <p:cBhvr additive="base">
                                        <p:cTn id="7" dur="500" fill="hold"/>
                                        <p:tgtEl>
                                          <p:spTgt spid="450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5059">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059">
                                            <p:txEl>
                                              <p:pRg st="1" end="1"/>
                                            </p:txEl>
                                          </p:spTgt>
                                        </p:tgtEl>
                                        <p:attrNameLst>
                                          <p:attrName>style.visibility</p:attrName>
                                        </p:attrNameLst>
                                      </p:cBhvr>
                                      <p:to>
                                        <p:strVal val="visible"/>
                                      </p:to>
                                    </p:set>
                                    <p:anim calcmode="lin" valueType="num">
                                      <p:cBhvr additive="base">
                                        <p:cTn id="11" dur="500" fill="hold"/>
                                        <p:tgtEl>
                                          <p:spTgt spid="45059">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5059">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5059">
                                            <p:txEl>
                                              <p:pRg st="2" end="2"/>
                                            </p:txEl>
                                          </p:spTgt>
                                        </p:tgtEl>
                                        <p:attrNameLst>
                                          <p:attrName>style.visibility</p:attrName>
                                        </p:attrNameLst>
                                      </p:cBhvr>
                                      <p:to>
                                        <p:strVal val="visible"/>
                                      </p:to>
                                    </p:set>
                                    <p:anim calcmode="lin" valueType="num">
                                      <p:cBhvr additive="base">
                                        <p:cTn id="15" dur="500" fill="hold"/>
                                        <p:tgtEl>
                                          <p:spTgt spid="45059">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5059">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5059">
                                            <p:txEl>
                                              <p:pRg st="3" end="3"/>
                                            </p:txEl>
                                          </p:spTgt>
                                        </p:tgtEl>
                                        <p:attrNameLst>
                                          <p:attrName>style.visibility</p:attrName>
                                        </p:attrNameLst>
                                      </p:cBhvr>
                                      <p:to>
                                        <p:strVal val="visible"/>
                                      </p:to>
                                    </p:set>
                                    <p:anim calcmode="lin" valueType="num">
                                      <p:cBhvr additive="base">
                                        <p:cTn id="19" dur="500" fill="hold"/>
                                        <p:tgtEl>
                                          <p:spTgt spid="4505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50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5059">
                                            <p:txEl>
                                              <p:pRg st="4" end="4"/>
                                            </p:txEl>
                                          </p:spTgt>
                                        </p:tgtEl>
                                        <p:attrNameLst>
                                          <p:attrName>style.visibility</p:attrName>
                                        </p:attrNameLst>
                                      </p:cBhvr>
                                      <p:to>
                                        <p:strVal val="visible"/>
                                      </p:to>
                                    </p:set>
                                    <p:anim calcmode="lin" valueType="num">
                                      <p:cBhvr additive="base">
                                        <p:cTn id="25" dur="500" fill="hold"/>
                                        <p:tgtEl>
                                          <p:spTgt spid="45059">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505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45059">
                                            <p:txEl>
                                              <p:pRg st="5" end="5"/>
                                            </p:txEl>
                                          </p:spTgt>
                                        </p:tgtEl>
                                        <p:attrNameLst>
                                          <p:attrName>style.visibility</p:attrName>
                                        </p:attrNameLst>
                                      </p:cBhvr>
                                      <p:to>
                                        <p:strVal val="visible"/>
                                      </p:to>
                                    </p:set>
                                    <p:anim calcmode="lin" valueType="num">
                                      <p:cBhvr additive="base">
                                        <p:cTn id="31" dur="500" fill="hold"/>
                                        <p:tgtEl>
                                          <p:spTgt spid="45059">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5059">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45059">
                                            <p:txEl>
                                              <p:pRg st="6" end="6"/>
                                            </p:txEl>
                                          </p:spTgt>
                                        </p:tgtEl>
                                        <p:attrNameLst>
                                          <p:attrName>style.visibility</p:attrName>
                                        </p:attrNameLst>
                                      </p:cBhvr>
                                      <p:to>
                                        <p:strVal val="visible"/>
                                      </p:to>
                                    </p:set>
                                    <p:anim calcmode="lin" valueType="num">
                                      <p:cBhvr additive="base">
                                        <p:cTn id="35" dur="500" fill="hold"/>
                                        <p:tgtEl>
                                          <p:spTgt spid="45059">
                                            <p:txEl>
                                              <p:pRg st="6" end="6"/>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45059">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45059">
                                            <p:txEl>
                                              <p:pRg st="7" end="7"/>
                                            </p:txEl>
                                          </p:spTgt>
                                        </p:tgtEl>
                                        <p:attrNameLst>
                                          <p:attrName>style.visibility</p:attrName>
                                        </p:attrNameLst>
                                      </p:cBhvr>
                                      <p:to>
                                        <p:strVal val="visible"/>
                                      </p:to>
                                    </p:set>
                                    <p:anim calcmode="lin" valueType="num">
                                      <p:cBhvr additive="base">
                                        <p:cTn id="39" dur="500" fill="hold"/>
                                        <p:tgtEl>
                                          <p:spTgt spid="45059">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45059">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45059">
                                            <p:txEl>
                                              <p:pRg st="8" end="8"/>
                                            </p:txEl>
                                          </p:spTgt>
                                        </p:tgtEl>
                                        <p:attrNameLst>
                                          <p:attrName>style.visibility</p:attrName>
                                        </p:attrNameLst>
                                      </p:cBhvr>
                                      <p:to>
                                        <p:strVal val="visible"/>
                                      </p:to>
                                    </p:set>
                                    <p:anim calcmode="lin" valueType="num">
                                      <p:cBhvr additive="base">
                                        <p:cTn id="43" dur="500" fill="hold"/>
                                        <p:tgtEl>
                                          <p:spTgt spid="45059">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45059">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uiExpand="1" build="p"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1328"/>
            <a:ext cx="8229600" cy="5148072"/>
          </a:xfrm>
        </p:spPr>
        <p:txBody>
          <a:bodyPr>
            <a:normAutofit/>
          </a:bodyPr>
          <a:lstStyle/>
          <a:p>
            <a:pPr marL="365760" lvl="0" indent="-283464" eaLnBrk="1" fontAlgn="auto" hangingPunct="1">
              <a:lnSpc>
                <a:spcPct val="90000"/>
              </a:lnSpc>
              <a:spcAft>
                <a:spcPts val="0"/>
              </a:spcAft>
              <a:buClr>
                <a:srgbClr val="3891A7"/>
              </a:buClr>
              <a:buNone/>
              <a:defRPr/>
            </a:pPr>
            <a:r>
              <a:rPr lang="en-US" sz="2800" b="1" dirty="0">
                <a:solidFill>
                  <a:prstClr val="black"/>
                </a:solidFill>
                <a:cs typeface="Arial" charset="0"/>
              </a:rPr>
              <a:t>Frolics</a:t>
            </a: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“ASA” will affect who you hang out with and what you do with your friends </a:t>
            </a: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“ASA” will affect what you do -  Gospel song</a:t>
            </a:r>
            <a:endParaRPr lang="en-US" sz="2400" dirty="0">
              <a:solidFill>
                <a:prstClr val="black"/>
              </a:solidFill>
              <a:latin typeface="Arial Unicode MS" pitchFamily="34" charset="-128"/>
              <a:ea typeface="Arial Unicode MS" pitchFamily="34" charset="-128"/>
              <a:cs typeface="Arial Unicode MS" pitchFamily="34" charset="-128"/>
            </a:endParaRP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	Things I used to do I don’t do no more</a:t>
            </a:r>
            <a:endParaRPr lang="en-US" sz="2400" dirty="0">
              <a:solidFill>
                <a:prstClr val="black"/>
              </a:solidFill>
              <a:latin typeface="Arial Unicode MS" pitchFamily="34" charset="-128"/>
              <a:ea typeface="Arial Unicode MS" pitchFamily="34" charset="-128"/>
              <a:cs typeface="Arial Unicode MS" pitchFamily="34" charset="-128"/>
            </a:endParaRPr>
          </a:p>
          <a:p>
            <a:pPr marL="365760" lvl="0" indent="-283464" eaLnBrk="1" fontAlgn="auto" hangingPunct="1">
              <a:lnSpc>
                <a:spcPct val="90000"/>
              </a:lnSpc>
              <a:spcAft>
                <a:spcPts val="0"/>
              </a:spcAft>
              <a:buClr>
                <a:srgbClr val="3891A7"/>
              </a:buClr>
              <a:buFont typeface="Wingdings 2"/>
              <a:buChar char=""/>
              <a:defRPr/>
            </a:pPr>
            <a:r>
              <a:rPr lang="en-US" sz="2400" dirty="0">
                <a:solidFill>
                  <a:prstClr val="black"/>
                </a:solidFill>
                <a:cs typeface="Arial" charset="0"/>
              </a:rPr>
              <a:t>	Places I used to go I don’t go no more</a:t>
            </a:r>
          </a:p>
          <a:p>
            <a:pPr marL="365760" lvl="0" indent="-283464" eaLnBrk="1" fontAlgn="auto" hangingPunct="1">
              <a:lnSpc>
                <a:spcPct val="90000"/>
              </a:lnSpc>
              <a:spcAft>
                <a:spcPts val="0"/>
              </a:spcAft>
              <a:buClr>
                <a:srgbClr val="3891A7"/>
              </a:buClr>
              <a:buNone/>
              <a:defRPr/>
            </a:pPr>
            <a:r>
              <a:rPr lang="en-US" sz="2800" b="1" dirty="0">
                <a:solidFill>
                  <a:prstClr val="black"/>
                </a:solidFill>
                <a:cs typeface="Arial" charset="0"/>
              </a:rPr>
              <a:t>Fringes</a:t>
            </a:r>
          </a:p>
          <a:p>
            <a:pPr marL="365760" lvl="0" indent="-283464" eaLnBrk="1" fontAlgn="auto" hangingPunct="1">
              <a:lnSpc>
                <a:spcPct val="90000"/>
              </a:lnSpc>
              <a:spcAft>
                <a:spcPts val="0"/>
              </a:spcAft>
              <a:buClr>
                <a:srgbClr val="3891A7"/>
              </a:buClr>
              <a:buNone/>
              <a:defRPr/>
            </a:pPr>
            <a:r>
              <a:rPr lang="en-US" sz="2400" b="1" dirty="0">
                <a:solidFill>
                  <a:prstClr val="black"/>
                </a:solidFill>
                <a:cs typeface="Arial" charset="0"/>
              </a:rPr>
              <a:t>	</a:t>
            </a:r>
            <a:r>
              <a:rPr lang="en-US" sz="2400" dirty="0">
                <a:solidFill>
                  <a:prstClr val="black"/>
                </a:solidFill>
                <a:cs typeface="Arial" charset="0"/>
              </a:rPr>
              <a:t>Badges</a:t>
            </a:r>
          </a:p>
          <a:p>
            <a:pPr lvl="0" indent="-283464">
              <a:lnSpc>
                <a:spcPct val="90000"/>
              </a:lnSpc>
              <a:buClr>
                <a:srgbClr val="3891A7"/>
              </a:buClr>
              <a:buNone/>
              <a:defRPr/>
            </a:pPr>
            <a:r>
              <a:rPr lang="en-US" sz="2800" b="1" dirty="0">
                <a:solidFill>
                  <a:prstClr val="black"/>
                </a:solidFill>
                <a:cs typeface="Arial" charset="0"/>
              </a:rPr>
              <a:t>Friends</a:t>
            </a:r>
          </a:p>
          <a:p>
            <a:pPr lvl="0" indent="-283464">
              <a:lnSpc>
                <a:spcPct val="90000"/>
              </a:lnSpc>
              <a:buClr>
                <a:srgbClr val="3891A7"/>
              </a:buClr>
              <a:buFont typeface="Wingdings 2"/>
              <a:buChar char=""/>
              <a:defRPr/>
            </a:pPr>
            <a:r>
              <a:rPr lang="en-US" sz="2400" dirty="0">
                <a:solidFill>
                  <a:prstClr val="black"/>
                </a:solidFill>
                <a:cs typeface="Arial" charset="0"/>
              </a:rPr>
              <a:t>At the club on South Beach</a:t>
            </a:r>
            <a:endParaRPr lang="en-US" sz="2400" dirty="0">
              <a:solidFill>
                <a:prstClr val="black"/>
              </a:solidFill>
              <a:latin typeface="Arial Unicode MS" pitchFamily="34" charset="-128"/>
              <a:ea typeface="Arial Unicode MS" pitchFamily="34" charset="-128"/>
              <a:cs typeface="Arial Unicode MS" pitchFamily="34" charset="-128"/>
            </a:endParaRPr>
          </a:p>
          <a:p>
            <a:pPr lvl="0" indent="-283464">
              <a:lnSpc>
                <a:spcPct val="90000"/>
              </a:lnSpc>
              <a:buClr>
                <a:srgbClr val="3891A7"/>
              </a:buClr>
              <a:buFont typeface="Wingdings 2"/>
              <a:buChar char=""/>
              <a:defRPr/>
            </a:pPr>
            <a:r>
              <a:rPr lang="en-US" sz="2400" dirty="0">
                <a:solidFill>
                  <a:prstClr val="black"/>
                </a:solidFill>
                <a:cs typeface="Arial" charset="0"/>
              </a:rPr>
              <a:t>Rebate at Arby’s</a:t>
            </a:r>
            <a:endParaRPr lang="en-US" sz="2400" dirty="0">
              <a:solidFill>
                <a:prstClr val="black"/>
              </a:solidFill>
              <a:latin typeface="Arial Unicode MS" pitchFamily="34" charset="-128"/>
              <a:ea typeface="Arial Unicode MS" pitchFamily="34" charset="-128"/>
              <a:cs typeface="Arial Unicode MS" pitchFamily="34" charset="-128"/>
            </a:endParaRPr>
          </a:p>
          <a:p>
            <a:pPr lvl="0" indent="-283464">
              <a:lnSpc>
                <a:spcPct val="90000"/>
              </a:lnSpc>
              <a:buClr>
                <a:srgbClr val="3891A7"/>
              </a:buClr>
              <a:buFont typeface="Wingdings 2"/>
              <a:buChar char=""/>
              <a:defRPr/>
            </a:pPr>
            <a:r>
              <a:rPr lang="en-US" sz="2400" dirty="0">
                <a:solidFill>
                  <a:prstClr val="black"/>
                </a:solidFill>
                <a:cs typeface="Arial" charset="0"/>
              </a:rPr>
              <a:t>Speeding Tickets</a:t>
            </a:r>
          </a:p>
          <a:p>
            <a:pPr marL="82550" indent="0">
              <a:buNone/>
            </a:pPr>
            <a:endParaRPr lang="en-US" dirty="0"/>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33</a:t>
            </a:fld>
            <a:endParaRPr lang="en-US"/>
          </a:p>
        </p:txBody>
      </p:sp>
      <p:sp>
        <p:nvSpPr>
          <p:cNvPr id="2" name="Title 1"/>
          <p:cNvSpPr>
            <a:spLocks noGrp="1"/>
          </p:cNvSpPr>
          <p:nvPr>
            <p:ph type="title"/>
          </p:nvPr>
        </p:nvSpPr>
        <p:spPr/>
        <p:txBody>
          <a:bodyPr/>
          <a:lstStyle/>
          <a:p>
            <a:r>
              <a:rPr lang="en-US" dirty="0"/>
              <a:t>WHAT HAS CHANGED!!!</a:t>
            </a:r>
          </a:p>
        </p:txBody>
      </p:sp>
    </p:spTree>
    <p:extLst>
      <p:ext uri="{BB962C8B-B14F-4D97-AF65-F5344CB8AC3E}">
        <p14:creationId xmlns:p14="http://schemas.microsoft.com/office/powerpoint/2010/main" val="10188454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0" marR="0" hangingPunct="0">
              <a:spcBef>
                <a:spcPts val="1200"/>
              </a:spcBef>
              <a:spcAft>
                <a:spcPts val="600"/>
              </a:spcAft>
            </a:pPr>
            <a:r>
              <a:rPr lang="en-US" sz="4000" b="1" cap="small" dirty="0">
                <a:latin typeface="Times New Roman"/>
                <a:ea typeface="Calibri"/>
                <a:cs typeface="Times New Roman"/>
              </a:rPr>
              <a:t>Criminal Involvement</a:t>
            </a:r>
            <a:endParaRPr lang="en-US" sz="2800" dirty="0">
              <a:latin typeface="Calibri"/>
              <a:ea typeface="Calibri"/>
              <a:cs typeface="Times New Roman"/>
            </a:endParaRPr>
          </a:p>
          <a:p>
            <a:pPr marL="0">
              <a:spcBef>
                <a:spcPts val="0"/>
              </a:spcBef>
            </a:pPr>
            <a:r>
              <a:rPr lang="en-US" sz="2800" dirty="0">
                <a:latin typeface="Times New Roman"/>
                <a:ea typeface="Calibri"/>
                <a:cs typeface="Times New Roman"/>
              </a:rPr>
              <a:t>If any employee, any employee’s relative, roommate or significant other is: (1) arrested for a crime; (2) involved as a witness to a crime; (3) a victim of a crime; or (4) a suspect in a criminal investigation (either State or Federal), the employee must immediately notify their Supervisor, the Senior Human Resource Administrator or Investigations.  </a:t>
            </a:r>
            <a:r>
              <a:rPr lang="en-US" sz="2800" b="1" dirty="0">
                <a:solidFill>
                  <a:srgbClr val="FF0000"/>
                </a:solidFill>
                <a:latin typeface="Times New Roman"/>
                <a:ea typeface="Calibri"/>
                <a:cs typeface="Times New Roman"/>
              </a:rPr>
              <a:t>The employee, at their first opportunity must notify the Office</a:t>
            </a:r>
            <a:r>
              <a:rPr lang="en-US" sz="2800" dirty="0">
                <a:latin typeface="Times New Roman"/>
                <a:ea typeface="Calibri"/>
                <a:cs typeface="Times New Roman"/>
              </a:rPr>
              <a:t>, in writing, of the date of the alleged crime and all available information concerning the incident in an Incident Report.  </a:t>
            </a:r>
            <a:endParaRPr lang="en-US" sz="2800" dirty="0">
              <a:latin typeface="Calibri"/>
              <a:ea typeface="Calibri"/>
              <a:cs typeface="Times New Roman"/>
            </a:endParaRPr>
          </a:p>
          <a:p>
            <a:endParaRPr lang="en-US" dirty="0"/>
          </a:p>
        </p:txBody>
      </p:sp>
      <p:sp>
        <p:nvSpPr>
          <p:cNvPr id="3" name="Slide Number Placeholder 2"/>
          <p:cNvSpPr>
            <a:spLocks noGrp="1"/>
          </p:cNvSpPr>
          <p:nvPr>
            <p:ph type="sldNum" sz="quarter" idx="12"/>
          </p:nvPr>
        </p:nvSpPr>
        <p:spPr/>
        <p:txBody>
          <a:bodyPr/>
          <a:lstStyle/>
          <a:p>
            <a:pPr>
              <a:defRPr/>
            </a:pPr>
            <a:fld id="{A8EE1544-7396-4BAD-962F-A48BCE8FCA85}" type="slidenum">
              <a:rPr lang="en-US" smtClean="0"/>
              <a:pPr>
                <a:defRPr/>
              </a:pPr>
              <a:t>34</a:t>
            </a:fld>
            <a:endParaRPr lang="en-US"/>
          </a:p>
        </p:txBody>
      </p:sp>
      <p:sp>
        <p:nvSpPr>
          <p:cNvPr id="4" name="Title 3"/>
          <p:cNvSpPr>
            <a:spLocks noGrp="1"/>
          </p:cNvSpPr>
          <p:nvPr>
            <p:ph type="title"/>
          </p:nvPr>
        </p:nvSpPr>
        <p:spPr/>
        <p:txBody>
          <a:bodyPr/>
          <a:lstStyle/>
          <a:p>
            <a:pPr algn="ctr"/>
            <a:r>
              <a:rPr lang="en-US" dirty="0"/>
              <a:t>INCIDENT REPORTS</a:t>
            </a:r>
          </a:p>
        </p:txBody>
      </p:sp>
    </p:spTree>
    <p:extLst>
      <p:ext uri="{BB962C8B-B14F-4D97-AF65-F5344CB8AC3E}">
        <p14:creationId xmlns:p14="http://schemas.microsoft.com/office/powerpoint/2010/main" val="2542992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45" presetClass="entr" presetSubtype="0" fill="hold" grpId="0" nodeType="afterEffect">
                                  <p:stCondLst>
                                    <p:cond delay="100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2000"/>
                                        <p:tgtEl>
                                          <p:spTgt spid="2">
                                            <p:txEl>
                                              <p:pRg st="0" end="0"/>
                                            </p:txEl>
                                          </p:spTgt>
                                        </p:tgtEl>
                                      </p:cBhvr>
                                    </p:animEffect>
                                    <p:anim calcmode="lin" valueType="num">
                                      <p:cBhvr>
                                        <p:cTn id="14"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15"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par>
                          <p:cTn id="16" fill="hold">
                            <p:stCondLst>
                              <p:cond delay="5000"/>
                            </p:stCondLst>
                            <p:childTnLst>
                              <p:par>
                                <p:cTn id="17" presetID="45" presetClass="entr" presetSubtype="0" fill="hold" grpId="0" nodeType="afterEffect">
                                  <p:stCondLst>
                                    <p:cond delay="150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2000"/>
                                        <p:tgtEl>
                                          <p:spTgt spid="2">
                                            <p:txEl>
                                              <p:pRg st="1" end="1"/>
                                            </p:txEl>
                                          </p:spTgt>
                                        </p:tgtEl>
                                      </p:cBhvr>
                                    </p:animEffect>
                                    <p:anim calcmode="lin" valueType="num">
                                      <p:cBhvr>
                                        <p:cTn id="20" dur="2000" fill="hold"/>
                                        <p:tgtEl>
                                          <p:spTgt spid="2">
                                            <p:txEl>
                                              <p:pRg st="1" end="1"/>
                                            </p:txEl>
                                          </p:spTgt>
                                        </p:tgtEl>
                                        <p:attrNameLst>
                                          <p:attrName>ppt_w</p:attrName>
                                        </p:attrNameLst>
                                      </p:cBhvr>
                                      <p:tavLst>
                                        <p:tav tm="0" fmla="#ppt_w*sin(2.5*pi*$)">
                                          <p:val>
                                            <p:fltVal val="0"/>
                                          </p:val>
                                        </p:tav>
                                        <p:tav tm="100000">
                                          <p:val>
                                            <p:fltVal val="1"/>
                                          </p:val>
                                        </p:tav>
                                      </p:tavLst>
                                    </p:anim>
                                    <p:anim calcmode="lin" valueType="num">
                                      <p:cBhvr>
                                        <p:cTn id="21" dur="2000" fill="hold"/>
                                        <p:tgtEl>
                                          <p:spTgt spid="2">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a:xfrm>
            <a:off x="0" y="1371600"/>
            <a:ext cx="8915400" cy="4724400"/>
          </a:xfrm>
        </p:spPr>
        <p:txBody>
          <a:bodyPr>
            <a:normAutofit/>
          </a:bodyPr>
          <a:lstStyle/>
          <a:p>
            <a:pPr eaLnBrk="1" hangingPunct="1"/>
            <a:r>
              <a:rPr lang="en-US" sz="2400" dirty="0">
                <a:cs typeface="Arial" pitchFamily="34" charset="0"/>
              </a:rPr>
              <a:t>YOU ARE HERE AND WE WANT YOU TO SUCCEED, BUT . . </a:t>
            </a:r>
            <a:endParaRPr lang="en-US" sz="2400" dirty="0">
              <a:ea typeface="Arial Unicode MS" pitchFamily="34" charset="-128"/>
              <a:cs typeface="Arial Unicode MS" pitchFamily="34" charset="-128"/>
            </a:endParaRPr>
          </a:p>
          <a:p>
            <a:pPr eaLnBrk="1" hangingPunct="1"/>
            <a:r>
              <a:rPr lang="en-US" sz="2400" dirty="0">
                <a:cs typeface="Arial" pitchFamily="34" charset="0"/>
              </a:rPr>
              <a:t>MY PRIMARY OBLIGATION IS TO PROTECT THE STATE ATTORNEY - </a:t>
            </a:r>
            <a:r>
              <a:rPr lang="en-US" sz="2000" dirty="0">
                <a:cs typeface="Arial" pitchFamily="34" charset="0"/>
              </a:rPr>
              <a:t>SHE HIRED ME TO WATCH HER BACK!!</a:t>
            </a:r>
          </a:p>
          <a:p>
            <a:pPr eaLnBrk="1" hangingPunct="1"/>
            <a:r>
              <a:rPr lang="en-US" sz="2000" dirty="0">
                <a:ea typeface="Arial Unicode MS" pitchFamily="34" charset="-128"/>
                <a:cs typeface="Arial" pitchFamily="34" charset="0"/>
              </a:rPr>
              <a:t>I am also charged with protecting the image and reputation of this office. I will fight zealously to protect that image and reputation.</a:t>
            </a:r>
            <a:endParaRPr lang="en-US" sz="2000" dirty="0">
              <a:ea typeface="Arial Unicode MS" pitchFamily="34" charset="-128"/>
              <a:cs typeface="Arial Unicode MS" pitchFamily="34" charset="-128"/>
            </a:endParaRPr>
          </a:p>
          <a:p>
            <a:pPr eaLnBrk="1" hangingPunct="1"/>
            <a:r>
              <a:rPr lang="en-US" sz="2000" dirty="0">
                <a:cs typeface="Arial" pitchFamily="34" charset="0"/>
              </a:rPr>
              <a:t>In addition to being in charge of Hiring/Recruitment</a:t>
            </a:r>
            <a:r>
              <a:rPr lang="en-US" sz="2000" dirty="0">
                <a:ea typeface="Arial Unicode MS" pitchFamily="34" charset="-128"/>
                <a:cs typeface="Arial Unicode MS" pitchFamily="34" charset="-128"/>
              </a:rPr>
              <a:t>, </a:t>
            </a:r>
            <a:r>
              <a:rPr lang="en-US" sz="2000" dirty="0">
                <a:cs typeface="Arial" pitchFamily="34" charset="0"/>
              </a:rPr>
              <a:t>I am also in charge of disciplinary matters involving the Interns and ASAs.</a:t>
            </a:r>
          </a:p>
          <a:p>
            <a:pPr eaLnBrk="1" hangingPunct="1"/>
            <a:r>
              <a:rPr lang="en-US" sz="2000" dirty="0">
                <a:cs typeface="Arial" pitchFamily="34" charset="0"/>
              </a:rPr>
              <a:t>If while you are working here you do some of the stuff that was disclosed on your application you will probably be fired.</a:t>
            </a:r>
          </a:p>
          <a:p>
            <a:pPr lvl="1" eaLnBrk="1" hangingPunct="1"/>
            <a:r>
              <a:rPr lang="en-US" sz="2000" dirty="0">
                <a:cs typeface="Arial" pitchFamily="34" charset="0"/>
              </a:rPr>
              <a:t>If you think it is okay for you to work here and smoke marijuana you will be looking for another job.</a:t>
            </a:r>
          </a:p>
          <a:p>
            <a:pPr lvl="1" eaLnBrk="1" hangingPunct="1"/>
            <a:r>
              <a:rPr lang="en-US" sz="2000" dirty="0">
                <a:cs typeface="Arial" pitchFamily="34" charset="0"/>
              </a:rPr>
              <a:t>If you plan to go to happy hour and try to drive home drunk you need to find another job.</a:t>
            </a:r>
          </a:p>
          <a:p>
            <a:pPr lvl="1" eaLnBrk="1" hangingPunct="1">
              <a:buFont typeface="Wingdings" pitchFamily="2" charset="2"/>
              <a:buNone/>
            </a:pPr>
            <a:endParaRPr lang="en-US" sz="2000" dirty="0">
              <a:cs typeface="Arial" pitchFamily="34" charset="0"/>
            </a:endParaRPr>
          </a:p>
        </p:txBody>
      </p:sp>
      <p:sp>
        <p:nvSpPr>
          <p:cNvPr id="4" name="Slide Number Placeholder 5"/>
          <p:cNvSpPr>
            <a:spLocks noGrp="1"/>
          </p:cNvSpPr>
          <p:nvPr>
            <p:ph type="sldNum" sz="quarter" idx="12"/>
          </p:nvPr>
        </p:nvSpPr>
        <p:spPr/>
        <p:txBody>
          <a:bodyPr/>
          <a:lstStyle/>
          <a:p>
            <a:pPr>
              <a:defRPr/>
            </a:pPr>
            <a:fld id="{4BDEAE01-42D5-4FE7-B5DF-9F8C559042E5}" type="slidenum">
              <a:rPr lang="en-US"/>
              <a:pPr>
                <a:defRPr/>
              </a:pPr>
              <a:t>35</a:t>
            </a:fld>
            <a:endParaRPr lang="en-US"/>
          </a:p>
        </p:txBody>
      </p:sp>
      <p:sp>
        <p:nvSpPr>
          <p:cNvPr id="26627" name="Rectangle 2"/>
          <p:cNvSpPr>
            <a:spLocks noGrp="1" noChangeArrowheads="1"/>
          </p:cNvSpPr>
          <p:nvPr>
            <p:ph type="title"/>
          </p:nvPr>
        </p:nvSpPr>
        <p:spPr>
          <a:xfrm>
            <a:off x="381000" y="152400"/>
            <a:ext cx="8382000" cy="1143000"/>
          </a:xfrm>
        </p:spPr>
        <p:txBody>
          <a:bodyPr/>
          <a:lstStyle/>
          <a:p>
            <a:pPr eaLnBrk="1" fontAlgn="auto" hangingPunct="1">
              <a:spcAft>
                <a:spcPts val="0"/>
              </a:spcAft>
              <a:defRPr/>
            </a:pPr>
            <a:r>
              <a:rPr lang="en-US" dirty="0">
                <a:solidFill>
                  <a:schemeClr val="tx2">
                    <a:satMod val="130000"/>
                  </a:schemeClr>
                </a:solidFill>
              </a:rPr>
              <a:t>Disciplinary Actions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wipe(down)">
                                      <p:cBhvr>
                                        <p:cTn id="7" dur="580">
                                          <p:stCondLst>
                                            <p:cond delay="0"/>
                                          </p:stCondLst>
                                        </p:cTn>
                                        <p:tgtEl>
                                          <p:spTgt spid="26627"/>
                                        </p:tgtEl>
                                      </p:cBhvr>
                                    </p:animEffect>
                                    <p:anim calcmode="lin" valueType="num">
                                      <p:cBhvr>
                                        <p:cTn id="8" dur="1822" tmFilter="0,0; 0.14,0.36; 0.43,0.73; 0.71,0.91; 1.0,1.0">
                                          <p:stCondLst>
                                            <p:cond delay="0"/>
                                          </p:stCondLst>
                                        </p:cTn>
                                        <p:tgtEl>
                                          <p:spTgt spid="2662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662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662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662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6627"/>
                                        </p:tgtEl>
                                        <p:attrNameLst>
                                          <p:attrName>ppt_y</p:attrName>
                                        </p:attrNameLst>
                                      </p:cBhvr>
                                      <p:tavLst>
                                        <p:tav tm="0" fmla="#ppt_y-sin(pi*$)/81">
                                          <p:val>
                                            <p:fltVal val="0"/>
                                          </p:val>
                                        </p:tav>
                                        <p:tav tm="100000">
                                          <p:val>
                                            <p:fltVal val="1"/>
                                          </p:val>
                                        </p:tav>
                                      </p:tavLst>
                                    </p:anim>
                                    <p:animScale>
                                      <p:cBhvr>
                                        <p:cTn id="13" dur="26">
                                          <p:stCondLst>
                                            <p:cond delay="650"/>
                                          </p:stCondLst>
                                        </p:cTn>
                                        <p:tgtEl>
                                          <p:spTgt spid="26627"/>
                                        </p:tgtEl>
                                      </p:cBhvr>
                                      <p:to x="100000" y="60000"/>
                                    </p:animScale>
                                    <p:animScale>
                                      <p:cBhvr>
                                        <p:cTn id="14" dur="166" decel="50000">
                                          <p:stCondLst>
                                            <p:cond delay="676"/>
                                          </p:stCondLst>
                                        </p:cTn>
                                        <p:tgtEl>
                                          <p:spTgt spid="26627"/>
                                        </p:tgtEl>
                                      </p:cBhvr>
                                      <p:to x="100000" y="100000"/>
                                    </p:animScale>
                                    <p:animScale>
                                      <p:cBhvr>
                                        <p:cTn id="15" dur="26">
                                          <p:stCondLst>
                                            <p:cond delay="1312"/>
                                          </p:stCondLst>
                                        </p:cTn>
                                        <p:tgtEl>
                                          <p:spTgt spid="26627"/>
                                        </p:tgtEl>
                                      </p:cBhvr>
                                      <p:to x="100000" y="80000"/>
                                    </p:animScale>
                                    <p:animScale>
                                      <p:cBhvr>
                                        <p:cTn id="16" dur="166" decel="50000">
                                          <p:stCondLst>
                                            <p:cond delay="1338"/>
                                          </p:stCondLst>
                                        </p:cTn>
                                        <p:tgtEl>
                                          <p:spTgt spid="26627"/>
                                        </p:tgtEl>
                                      </p:cBhvr>
                                      <p:to x="100000" y="100000"/>
                                    </p:animScale>
                                    <p:animScale>
                                      <p:cBhvr>
                                        <p:cTn id="17" dur="26">
                                          <p:stCondLst>
                                            <p:cond delay="1642"/>
                                          </p:stCondLst>
                                        </p:cTn>
                                        <p:tgtEl>
                                          <p:spTgt spid="26627"/>
                                        </p:tgtEl>
                                      </p:cBhvr>
                                      <p:to x="100000" y="90000"/>
                                    </p:animScale>
                                    <p:animScale>
                                      <p:cBhvr>
                                        <p:cTn id="18" dur="166" decel="50000">
                                          <p:stCondLst>
                                            <p:cond delay="1668"/>
                                          </p:stCondLst>
                                        </p:cTn>
                                        <p:tgtEl>
                                          <p:spTgt spid="26627"/>
                                        </p:tgtEl>
                                      </p:cBhvr>
                                      <p:to x="100000" y="100000"/>
                                    </p:animScale>
                                    <p:animScale>
                                      <p:cBhvr>
                                        <p:cTn id="19" dur="26">
                                          <p:stCondLst>
                                            <p:cond delay="1808"/>
                                          </p:stCondLst>
                                        </p:cTn>
                                        <p:tgtEl>
                                          <p:spTgt spid="26627"/>
                                        </p:tgtEl>
                                      </p:cBhvr>
                                      <p:to x="100000" y="95000"/>
                                    </p:animScale>
                                    <p:animScale>
                                      <p:cBhvr>
                                        <p:cTn id="20" dur="166" decel="50000">
                                          <p:stCondLst>
                                            <p:cond delay="1834"/>
                                          </p:stCondLst>
                                        </p:cTn>
                                        <p:tgtEl>
                                          <p:spTgt spid="26627"/>
                                        </p:tgtEl>
                                      </p:cBhvr>
                                      <p:to x="100000" y="100000"/>
                                    </p:animScale>
                                  </p:childTnLst>
                                </p:cTn>
                              </p:par>
                            </p:childTnLst>
                          </p:cTn>
                        </p:par>
                        <p:par>
                          <p:cTn id="21" fill="hold">
                            <p:stCondLst>
                              <p:cond delay="2000"/>
                            </p:stCondLst>
                            <p:childTnLst>
                              <p:par>
                                <p:cTn id="22" presetID="21" presetClass="entr" presetSubtype="1" fill="hold" nodeType="afterEffect">
                                  <p:stCondLst>
                                    <p:cond delay="500"/>
                                  </p:stCondLst>
                                  <p:childTnLst>
                                    <p:set>
                                      <p:cBhvr>
                                        <p:cTn id="23" dur="1" fill="hold">
                                          <p:stCondLst>
                                            <p:cond delay="0"/>
                                          </p:stCondLst>
                                        </p:cTn>
                                        <p:tgtEl>
                                          <p:spTgt spid="31747">
                                            <p:txEl>
                                              <p:pRg st="0" end="0"/>
                                            </p:txEl>
                                          </p:spTgt>
                                        </p:tgtEl>
                                        <p:attrNameLst>
                                          <p:attrName>style.visibility</p:attrName>
                                        </p:attrNameLst>
                                      </p:cBhvr>
                                      <p:to>
                                        <p:strVal val="visible"/>
                                      </p:to>
                                    </p:set>
                                    <p:animEffect transition="in" filter="wheel(1)">
                                      <p:cBhvr>
                                        <p:cTn id="24" dur="2000"/>
                                        <p:tgtEl>
                                          <p:spTgt spid="31747">
                                            <p:txEl>
                                              <p:pRg st="0" end="0"/>
                                            </p:txEl>
                                          </p:spTgt>
                                        </p:tgtEl>
                                      </p:cBhvr>
                                    </p:animEffect>
                                  </p:childTnLst>
                                </p:cTn>
                              </p:par>
                            </p:childTnLst>
                          </p:cTn>
                        </p:par>
                        <p:par>
                          <p:cTn id="25" fill="hold">
                            <p:stCondLst>
                              <p:cond delay="4500"/>
                            </p:stCondLst>
                            <p:childTnLst>
                              <p:par>
                                <p:cTn id="26" presetID="53" presetClass="entr" presetSubtype="16" fill="hold" nodeType="afterEffect">
                                  <p:stCondLst>
                                    <p:cond delay="1000"/>
                                  </p:stCondLst>
                                  <p:childTnLst>
                                    <p:set>
                                      <p:cBhvr>
                                        <p:cTn id="27" dur="1" fill="hold">
                                          <p:stCondLst>
                                            <p:cond delay="0"/>
                                          </p:stCondLst>
                                        </p:cTn>
                                        <p:tgtEl>
                                          <p:spTgt spid="31747">
                                            <p:txEl>
                                              <p:pRg st="1" end="1"/>
                                            </p:txEl>
                                          </p:spTgt>
                                        </p:tgtEl>
                                        <p:attrNameLst>
                                          <p:attrName>style.visibility</p:attrName>
                                        </p:attrNameLst>
                                      </p:cBhvr>
                                      <p:to>
                                        <p:strVal val="visible"/>
                                      </p:to>
                                    </p:set>
                                    <p:anim calcmode="lin" valueType="num">
                                      <p:cBhvr>
                                        <p:cTn id="28" dur="500" fill="hold"/>
                                        <p:tgtEl>
                                          <p:spTgt spid="31747">
                                            <p:txEl>
                                              <p:pRg st="1" end="1"/>
                                            </p:txEl>
                                          </p:spTgt>
                                        </p:tgtEl>
                                        <p:attrNameLst>
                                          <p:attrName>ppt_w</p:attrName>
                                        </p:attrNameLst>
                                      </p:cBhvr>
                                      <p:tavLst>
                                        <p:tav tm="0">
                                          <p:val>
                                            <p:fltVal val="0"/>
                                          </p:val>
                                        </p:tav>
                                        <p:tav tm="100000">
                                          <p:val>
                                            <p:strVal val="#ppt_w"/>
                                          </p:val>
                                        </p:tav>
                                      </p:tavLst>
                                    </p:anim>
                                    <p:anim calcmode="lin" valueType="num">
                                      <p:cBhvr>
                                        <p:cTn id="29" dur="500" fill="hold"/>
                                        <p:tgtEl>
                                          <p:spTgt spid="31747">
                                            <p:txEl>
                                              <p:pRg st="1" end="1"/>
                                            </p:txEl>
                                          </p:spTgt>
                                        </p:tgtEl>
                                        <p:attrNameLst>
                                          <p:attrName>ppt_h</p:attrName>
                                        </p:attrNameLst>
                                      </p:cBhvr>
                                      <p:tavLst>
                                        <p:tav tm="0">
                                          <p:val>
                                            <p:fltVal val="0"/>
                                          </p:val>
                                        </p:tav>
                                        <p:tav tm="100000">
                                          <p:val>
                                            <p:strVal val="#ppt_h"/>
                                          </p:val>
                                        </p:tav>
                                      </p:tavLst>
                                    </p:anim>
                                    <p:animEffect transition="in" filter="fade">
                                      <p:cBhvr>
                                        <p:cTn id="30" dur="500"/>
                                        <p:tgtEl>
                                          <p:spTgt spid="31747">
                                            <p:txEl>
                                              <p:pRg st="1" end="1"/>
                                            </p:txEl>
                                          </p:spTgt>
                                        </p:tgtEl>
                                      </p:cBhvr>
                                    </p:animEffect>
                                  </p:childTnLst>
                                </p:cTn>
                              </p:par>
                            </p:childTnLst>
                          </p:cTn>
                        </p:par>
                        <p:par>
                          <p:cTn id="31" fill="hold">
                            <p:stCondLst>
                              <p:cond delay="6000"/>
                            </p:stCondLst>
                            <p:childTnLst>
                              <p:par>
                                <p:cTn id="32" presetID="21" presetClass="entr" presetSubtype="1" fill="hold" nodeType="afterEffect">
                                  <p:stCondLst>
                                    <p:cond delay="1500"/>
                                  </p:stCondLst>
                                  <p:childTnLst>
                                    <p:set>
                                      <p:cBhvr>
                                        <p:cTn id="33" dur="1" fill="hold">
                                          <p:stCondLst>
                                            <p:cond delay="0"/>
                                          </p:stCondLst>
                                        </p:cTn>
                                        <p:tgtEl>
                                          <p:spTgt spid="31747">
                                            <p:txEl>
                                              <p:pRg st="2" end="2"/>
                                            </p:txEl>
                                          </p:spTgt>
                                        </p:tgtEl>
                                        <p:attrNameLst>
                                          <p:attrName>style.visibility</p:attrName>
                                        </p:attrNameLst>
                                      </p:cBhvr>
                                      <p:to>
                                        <p:strVal val="visible"/>
                                      </p:to>
                                    </p:set>
                                    <p:animEffect transition="in" filter="wheel(1)">
                                      <p:cBhvr>
                                        <p:cTn id="34" dur="2000"/>
                                        <p:tgtEl>
                                          <p:spTgt spid="31747">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nodeType="clickEffect">
                                  <p:stCondLst>
                                    <p:cond delay="0"/>
                                  </p:stCondLst>
                                  <p:childTnLst>
                                    <p:set>
                                      <p:cBhvr>
                                        <p:cTn id="38" dur="1" fill="hold">
                                          <p:stCondLst>
                                            <p:cond delay="0"/>
                                          </p:stCondLst>
                                        </p:cTn>
                                        <p:tgtEl>
                                          <p:spTgt spid="31747">
                                            <p:txEl>
                                              <p:pRg st="3" end="3"/>
                                            </p:txEl>
                                          </p:spTgt>
                                        </p:tgtEl>
                                        <p:attrNameLst>
                                          <p:attrName>style.visibility</p:attrName>
                                        </p:attrNameLst>
                                      </p:cBhvr>
                                      <p:to>
                                        <p:strVal val="visible"/>
                                      </p:to>
                                    </p:set>
                                    <p:animEffect transition="in" filter="wheel(1)">
                                      <p:cBhvr>
                                        <p:cTn id="39" dur="2000"/>
                                        <p:tgtEl>
                                          <p:spTgt spid="31747">
                                            <p:txEl>
                                              <p:pRg st="3" end="3"/>
                                            </p:txEl>
                                          </p:spTgt>
                                        </p:tgtEl>
                                      </p:cBhvr>
                                    </p:animEffect>
                                  </p:childTnLst>
                                </p:cTn>
                              </p:par>
                            </p:childTnLst>
                          </p:cTn>
                        </p:par>
                        <p:par>
                          <p:cTn id="40" fill="hold">
                            <p:stCondLst>
                              <p:cond delay="2000"/>
                            </p:stCondLst>
                            <p:childTnLst>
                              <p:par>
                                <p:cTn id="41" presetID="21" presetClass="entr" presetSubtype="1" fill="hold" nodeType="afterEffect">
                                  <p:stCondLst>
                                    <p:cond delay="3000"/>
                                  </p:stCondLst>
                                  <p:childTnLst>
                                    <p:set>
                                      <p:cBhvr>
                                        <p:cTn id="42" dur="1" fill="hold">
                                          <p:stCondLst>
                                            <p:cond delay="0"/>
                                          </p:stCondLst>
                                        </p:cTn>
                                        <p:tgtEl>
                                          <p:spTgt spid="31747">
                                            <p:txEl>
                                              <p:pRg st="4" end="4"/>
                                            </p:txEl>
                                          </p:spTgt>
                                        </p:tgtEl>
                                        <p:attrNameLst>
                                          <p:attrName>style.visibility</p:attrName>
                                        </p:attrNameLst>
                                      </p:cBhvr>
                                      <p:to>
                                        <p:strVal val="visible"/>
                                      </p:to>
                                    </p:set>
                                    <p:animEffect transition="in" filter="wheel(1)">
                                      <p:cBhvr>
                                        <p:cTn id="43" dur="2000"/>
                                        <p:tgtEl>
                                          <p:spTgt spid="31747">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31747">
                                            <p:txEl>
                                              <p:pRg st="5" end="5"/>
                                            </p:txEl>
                                          </p:spTgt>
                                        </p:tgtEl>
                                        <p:attrNameLst>
                                          <p:attrName>style.visibility</p:attrName>
                                        </p:attrNameLst>
                                      </p:cBhvr>
                                      <p:to>
                                        <p:strVal val="visible"/>
                                      </p:to>
                                    </p:set>
                                    <p:animEffect transition="in" filter="barn(inVertical)">
                                      <p:cBhvr>
                                        <p:cTn id="48" dur="3000"/>
                                        <p:tgtEl>
                                          <p:spTgt spid="31747">
                                            <p:txEl>
                                              <p:pRg st="5" end="5"/>
                                            </p:txEl>
                                          </p:spTgt>
                                        </p:tgtEl>
                                      </p:cBhvr>
                                    </p:animEffect>
                                  </p:childTnLst>
                                </p:cTn>
                              </p:par>
                              <p:par>
                                <p:cTn id="49" presetID="16" presetClass="entr" presetSubtype="21" fill="hold" nodeType="withEffect">
                                  <p:stCondLst>
                                    <p:cond delay="0"/>
                                  </p:stCondLst>
                                  <p:childTnLst>
                                    <p:set>
                                      <p:cBhvr>
                                        <p:cTn id="50" dur="1" fill="hold">
                                          <p:stCondLst>
                                            <p:cond delay="0"/>
                                          </p:stCondLst>
                                        </p:cTn>
                                        <p:tgtEl>
                                          <p:spTgt spid="31747">
                                            <p:txEl>
                                              <p:pRg st="6" end="6"/>
                                            </p:txEl>
                                          </p:spTgt>
                                        </p:tgtEl>
                                        <p:attrNameLst>
                                          <p:attrName>style.visibility</p:attrName>
                                        </p:attrNameLst>
                                      </p:cBhvr>
                                      <p:to>
                                        <p:strVal val="visible"/>
                                      </p:to>
                                    </p:set>
                                    <p:animEffect transition="in" filter="barn(inVertical)">
                                      <p:cBhvr>
                                        <p:cTn id="51" dur="3000"/>
                                        <p:tgtEl>
                                          <p:spTgt spid="317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9" name="Rectangle 7"/>
          <p:cNvSpPr>
            <a:spLocks noGrp="1" noChangeArrowheads="1"/>
          </p:cNvSpPr>
          <p:nvPr>
            <p:ph idx="1"/>
          </p:nvPr>
        </p:nvSpPr>
        <p:spPr>
          <a:xfrm>
            <a:off x="2286000" y="1905000"/>
            <a:ext cx="6629400" cy="4191000"/>
          </a:xfrm>
        </p:spPr>
        <p:txBody>
          <a:bodyPr>
            <a:normAutofit/>
          </a:bodyPr>
          <a:lstStyle/>
          <a:p>
            <a:pPr eaLnBrk="1" hangingPunct="1">
              <a:buFont typeface="Wingdings" pitchFamily="2" charset="2"/>
              <a:buNone/>
            </a:pPr>
            <a:endParaRPr lang="en-US" dirty="0"/>
          </a:p>
          <a:p>
            <a:pPr eaLnBrk="1" hangingPunct="1"/>
            <a:r>
              <a:rPr lang="en-US" sz="3600" dirty="0"/>
              <a:t>Things That </a:t>
            </a:r>
            <a:r>
              <a:rPr lang="en-US" sz="3600" b="1" dirty="0"/>
              <a:t>Will</a:t>
            </a:r>
            <a:r>
              <a:rPr lang="en-US" sz="3600" dirty="0"/>
              <a:t> Lead to Disciplinary Actions  </a:t>
            </a:r>
          </a:p>
          <a:p>
            <a:r>
              <a:rPr lang="en-US" sz="3600" dirty="0"/>
              <a:t>(or, “you know it’s going to be a bad day when . . .”)</a:t>
            </a:r>
          </a:p>
          <a:p>
            <a:pPr eaLnBrk="1" hangingPunct="1"/>
            <a:r>
              <a:rPr lang="en-US" sz="3600" dirty="0"/>
              <a:t>The Disciplinary Process</a:t>
            </a:r>
          </a:p>
          <a:p>
            <a:pPr eaLnBrk="1" hangingPunct="1"/>
            <a:endParaRPr lang="en-US" dirty="0"/>
          </a:p>
          <a:p>
            <a:pPr eaLnBrk="1" hangingPunct="1">
              <a:buFont typeface="Wingdings" pitchFamily="2" charset="2"/>
              <a:buNone/>
            </a:pPr>
            <a:endParaRPr lang="en-US" dirty="0"/>
          </a:p>
          <a:p>
            <a:pPr eaLnBrk="1" hangingPunct="1"/>
            <a:endParaRPr lang="en-US" dirty="0"/>
          </a:p>
        </p:txBody>
      </p:sp>
      <p:sp>
        <p:nvSpPr>
          <p:cNvPr id="4" name="Slide Number Placeholder 5"/>
          <p:cNvSpPr>
            <a:spLocks noGrp="1"/>
          </p:cNvSpPr>
          <p:nvPr>
            <p:ph type="sldNum" sz="quarter" idx="12"/>
          </p:nvPr>
        </p:nvSpPr>
        <p:spPr/>
        <p:txBody>
          <a:bodyPr/>
          <a:lstStyle/>
          <a:p>
            <a:pPr>
              <a:defRPr/>
            </a:pPr>
            <a:fld id="{B09DEEEF-D6FC-4E4B-8E14-8CBDBAB98157}" type="slidenum">
              <a:rPr lang="en-US"/>
              <a:pPr>
                <a:defRPr/>
              </a:pPr>
              <a:t>36</a:t>
            </a:fld>
            <a:endParaRPr lang="en-US"/>
          </a:p>
        </p:txBody>
      </p:sp>
      <p:sp>
        <p:nvSpPr>
          <p:cNvPr id="8198" name="Rectangle 6"/>
          <p:cNvSpPr>
            <a:spLocks noGrp="1" noChangeArrowheads="1"/>
          </p:cNvSpPr>
          <p:nvPr>
            <p:ph type="title"/>
          </p:nvPr>
        </p:nvSpPr>
        <p:spPr>
          <a:xfrm>
            <a:off x="1295400" y="152400"/>
            <a:ext cx="7010400" cy="2209800"/>
          </a:xfrm>
        </p:spPr>
        <p:txBody>
          <a:bodyPr>
            <a:normAutofit fontScale="90000"/>
          </a:bodyPr>
          <a:lstStyle/>
          <a:p>
            <a:pPr eaLnBrk="1" fontAlgn="auto" hangingPunct="1">
              <a:spcAft>
                <a:spcPts val="0"/>
              </a:spcAft>
              <a:defRPr/>
            </a:pPr>
            <a:r>
              <a:rPr lang="en-US" dirty="0">
                <a:solidFill>
                  <a:schemeClr val="tx2">
                    <a:satMod val="130000"/>
                  </a:schemeClr>
                </a:solidFill>
              </a:rPr>
              <a:t>IV. Ethics &amp; Professionalism are Expected in your </a:t>
            </a:r>
            <a:r>
              <a:rPr lang="en-US" dirty="0"/>
              <a:t>Conduct </a:t>
            </a:r>
            <a:r>
              <a:rPr lang="en-US" b="1" dirty="0"/>
              <a:t>Outside</a:t>
            </a:r>
            <a:r>
              <a:rPr lang="en-US" dirty="0"/>
              <a:t> Of The Office</a:t>
            </a:r>
            <a:br>
              <a:rPr lang="en-US" dirty="0"/>
            </a:br>
            <a:endParaRPr lang="en-US" dirty="0">
              <a:solidFill>
                <a:schemeClr val="tx2">
                  <a:satMod val="130000"/>
                </a:schemeClr>
              </a:solidFill>
            </a:endParaRP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 fill="hold"/>
                                        <p:tgtEl>
                                          <p:spTgt spid="8198"/>
                                        </p:tgtEl>
                                        <p:attrNameLst>
                                          <p:attrName>ppt_x</p:attrName>
                                        </p:attrNameLst>
                                      </p:cBhvr>
                                      <p:tavLst>
                                        <p:tav tm="0">
                                          <p:val>
                                            <p:strVal val="0-#ppt_w/2"/>
                                          </p:val>
                                        </p:tav>
                                        <p:tav tm="100000">
                                          <p:val>
                                            <p:strVal val="#ppt_x"/>
                                          </p:val>
                                        </p:tav>
                                      </p:tavLst>
                                    </p:anim>
                                    <p:anim calcmode="lin" valueType="num">
                                      <p:cBhvr additive="base">
                                        <p:cTn id="8" dur="500" fill="hold"/>
                                        <p:tgtEl>
                                          <p:spTgt spid="819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2000"/>
                                  </p:stCondLst>
                                  <p:childTnLst>
                                    <p:set>
                                      <p:cBhvr>
                                        <p:cTn id="11" dur="1" fill="hold">
                                          <p:stCondLst>
                                            <p:cond delay="0"/>
                                          </p:stCondLst>
                                        </p:cTn>
                                        <p:tgtEl>
                                          <p:spTgt spid="8199">
                                            <p:txEl>
                                              <p:pRg st="1" end="1"/>
                                            </p:txEl>
                                          </p:spTgt>
                                        </p:tgtEl>
                                        <p:attrNameLst>
                                          <p:attrName>style.visibility</p:attrName>
                                        </p:attrNameLst>
                                      </p:cBhvr>
                                      <p:to>
                                        <p:strVal val="visible"/>
                                      </p:to>
                                    </p:set>
                                    <p:anim calcmode="lin" valueType="num">
                                      <p:cBhvr additive="base">
                                        <p:cTn id="12" dur="2000" fill="hold"/>
                                        <p:tgtEl>
                                          <p:spTgt spid="8199">
                                            <p:txEl>
                                              <p:pRg st="1" end="1"/>
                                            </p:txEl>
                                          </p:spTgt>
                                        </p:tgtEl>
                                        <p:attrNameLst>
                                          <p:attrName>ppt_x</p:attrName>
                                        </p:attrNameLst>
                                      </p:cBhvr>
                                      <p:tavLst>
                                        <p:tav tm="0">
                                          <p:val>
                                            <p:strVal val="0-#ppt_w/2"/>
                                          </p:val>
                                        </p:tav>
                                        <p:tav tm="100000">
                                          <p:val>
                                            <p:strVal val="#ppt_x"/>
                                          </p:val>
                                        </p:tav>
                                      </p:tavLst>
                                    </p:anim>
                                    <p:anim calcmode="lin" valueType="num">
                                      <p:cBhvr additive="base">
                                        <p:cTn id="13" dur="2000" fill="hold"/>
                                        <p:tgtEl>
                                          <p:spTgt spid="8199">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4500"/>
                            </p:stCondLst>
                            <p:childTnLst>
                              <p:par>
                                <p:cTn id="15" presetID="2" presetClass="entr" presetSubtype="2" fill="hold" nodeType="afterEffect">
                                  <p:stCondLst>
                                    <p:cond delay="2000"/>
                                  </p:stCondLst>
                                  <p:childTnLst>
                                    <p:set>
                                      <p:cBhvr>
                                        <p:cTn id="16" dur="1" fill="hold">
                                          <p:stCondLst>
                                            <p:cond delay="0"/>
                                          </p:stCondLst>
                                        </p:cTn>
                                        <p:tgtEl>
                                          <p:spTgt spid="8199">
                                            <p:txEl>
                                              <p:pRg st="2" end="2"/>
                                            </p:txEl>
                                          </p:spTgt>
                                        </p:tgtEl>
                                        <p:attrNameLst>
                                          <p:attrName>style.visibility</p:attrName>
                                        </p:attrNameLst>
                                      </p:cBhvr>
                                      <p:to>
                                        <p:strVal val="visible"/>
                                      </p:to>
                                    </p:set>
                                    <p:anim calcmode="lin" valueType="num">
                                      <p:cBhvr additive="base">
                                        <p:cTn id="17" dur="5000" fill="hold"/>
                                        <p:tgtEl>
                                          <p:spTgt spid="8199">
                                            <p:txEl>
                                              <p:pRg st="2" end="2"/>
                                            </p:txEl>
                                          </p:spTgt>
                                        </p:tgtEl>
                                        <p:attrNameLst>
                                          <p:attrName>ppt_x</p:attrName>
                                        </p:attrNameLst>
                                      </p:cBhvr>
                                      <p:tavLst>
                                        <p:tav tm="0">
                                          <p:val>
                                            <p:strVal val="1+#ppt_w/2"/>
                                          </p:val>
                                        </p:tav>
                                        <p:tav tm="100000">
                                          <p:val>
                                            <p:strVal val="#ppt_x"/>
                                          </p:val>
                                        </p:tav>
                                      </p:tavLst>
                                    </p:anim>
                                    <p:anim calcmode="lin" valueType="num">
                                      <p:cBhvr additive="base">
                                        <p:cTn id="18" dur="5000" fill="hold"/>
                                        <p:tgtEl>
                                          <p:spTgt spid="8199">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1500"/>
                            </p:stCondLst>
                            <p:childTnLst>
                              <p:par>
                                <p:cTn id="20" presetID="2" presetClass="entr" presetSubtype="8" fill="hold" nodeType="afterEffect">
                                  <p:stCondLst>
                                    <p:cond delay="2000"/>
                                  </p:stCondLst>
                                  <p:childTnLst>
                                    <p:set>
                                      <p:cBhvr>
                                        <p:cTn id="21" dur="1" fill="hold">
                                          <p:stCondLst>
                                            <p:cond delay="0"/>
                                          </p:stCondLst>
                                        </p:cTn>
                                        <p:tgtEl>
                                          <p:spTgt spid="8199">
                                            <p:txEl>
                                              <p:pRg st="3" end="3"/>
                                            </p:txEl>
                                          </p:spTgt>
                                        </p:tgtEl>
                                        <p:attrNameLst>
                                          <p:attrName>style.visibility</p:attrName>
                                        </p:attrNameLst>
                                      </p:cBhvr>
                                      <p:to>
                                        <p:strVal val="visible"/>
                                      </p:to>
                                    </p:set>
                                    <p:anim calcmode="lin" valueType="num">
                                      <p:cBhvr additive="base">
                                        <p:cTn id="22" dur="5000" fill="hold"/>
                                        <p:tgtEl>
                                          <p:spTgt spid="8199">
                                            <p:txEl>
                                              <p:pRg st="3" end="3"/>
                                            </p:txEl>
                                          </p:spTgt>
                                        </p:tgtEl>
                                        <p:attrNameLst>
                                          <p:attrName>ppt_x</p:attrName>
                                        </p:attrNameLst>
                                      </p:cBhvr>
                                      <p:tavLst>
                                        <p:tav tm="0">
                                          <p:val>
                                            <p:strVal val="0-#ppt_w/2"/>
                                          </p:val>
                                        </p:tav>
                                        <p:tav tm="100000">
                                          <p:val>
                                            <p:strVal val="#ppt_x"/>
                                          </p:val>
                                        </p:tav>
                                      </p:tavLst>
                                    </p:anim>
                                    <p:anim calcmode="lin" valueType="num">
                                      <p:cBhvr additive="base">
                                        <p:cTn id="23" dur="5000" fill="hold"/>
                                        <p:tgtEl>
                                          <p:spTgt spid="8199">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4C3DFC9B-7A4F-4866-B63B-C870452C53FD}" type="slidenum">
              <a:rPr lang="en-US"/>
              <a:pPr>
                <a:defRPr/>
              </a:pPr>
              <a:t>37</a:t>
            </a:fld>
            <a:endParaRPr lang="en-US"/>
          </a:p>
        </p:txBody>
      </p:sp>
      <p:pic>
        <p:nvPicPr>
          <p:cNvPr id="75778" name="Picture 2" descr="F:\Don Horn\don125GotPot.jpg"/>
          <p:cNvPicPr>
            <a:picLocks noChangeAspect="1" noChangeArrowheads="1"/>
          </p:cNvPicPr>
          <p:nvPr/>
        </p:nvPicPr>
        <p:blipFill>
          <a:blip r:embed="rId2" cstate="print"/>
          <a:srcRect/>
          <a:stretch>
            <a:fillRect/>
          </a:stretch>
        </p:blipFill>
        <p:spPr bwMode="auto">
          <a:xfrm>
            <a:off x="1839913" y="119063"/>
            <a:ext cx="5462587" cy="6619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5778"/>
                                        </p:tgtEl>
                                        <p:attrNameLst>
                                          <p:attrName>style.visibility</p:attrName>
                                        </p:attrNameLst>
                                      </p:cBhvr>
                                      <p:to>
                                        <p:strVal val="visible"/>
                                      </p:to>
                                    </p:set>
                                    <p:animEffect transition="in" filter="blinds(horizontal)">
                                      <p:cBhvr>
                                        <p:cTn id="7" dur="30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449C7A2E-5BC0-45C6-9970-FE18BDF33B9D}" type="slidenum">
              <a:rPr lang="en-US"/>
              <a:pPr>
                <a:defRPr/>
              </a:pPr>
              <a:t>38</a:t>
            </a:fld>
            <a:endParaRPr lang="en-US"/>
          </a:p>
        </p:txBody>
      </p:sp>
      <p:pic>
        <p:nvPicPr>
          <p:cNvPr id="76804" name="Picture 4" descr="F:\Don Horn\don112ASApot.jpg"/>
          <p:cNvPicPr>
            <a:picLocks noChangeAspect="1" noChangeArrowheads="1"/>
          </p:cNvPicPr>
          <p:nvPr/>
        </p:nvPicPr>
        <p:blipFill>
          <a:blip r:embed="rId2" cstate="print"/>
          <a:srcRect/>
          <a:stretch>
            <a:fillRect/>
          </a:stretch>
        </p:blipFill>
        <p:spPr bwMode="auto">
          <a:xfrm>
            <a:off x="913947" y="1676400"/>
            <a:ext cx="8201025" cy="5046663"/>
          </a:xfrm>
          <a:prstGeom prst="rect">
            <a:avLst/>
          </a:prstGeom>
          <a:noFill/>
          <a:ln w="9525">
            <a:solidFill>
              <a:schemeClr val="tx1"/>
            </a:solidFill>
            <a:miter lim="800000"/>
            <a:headEnd/>
            <a:tailEnd/>
          </a:ln>
        </p:spPr>
      </p:pic>
      <p:pic>
        <p:nvPicPr>
          <p:cNvPr id="6146" name="Picture 2" descr="http://ts1.mm.bing.net/th?&amp;id=HN.608002567179537192&amp;w=300&amp;h=300&amp;c=0&amp;pid=1.9&amp;rs=0&amp;p=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068" y="0"/>
            <a:ext cx="2100263" cy="2143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2000"/>
                                        <p:tgtEl>
                                          <p:spTgt spid="6146"/>
                                        </p:tgtEl>
                                      </p:cBhvr>
                                    </p:animEffect>
                                    <p:anim calcmode="lin" valueType="num">
                                      <p:cBhvr>
                                        <p:cTn id="8" dur="2000" fill="hold"/>
                                        <p:tgtEl>
                                          <p:spTgt spid="6146"/>
                                        </p:tgtEl>
                                        <p:attrNameLst>
                                          <p:attrName>ppt_w</p:attrName>
                                        </p:attrNameLst>
                                      </p:cBhvr>
                                      <p:tavLst>
                                        <p:tav tm="0" fmla="#ppt_w*sin(2.5*pi*$)">
                                          <p:val>
                                            <p:fltVal val="0"/>
                                          </p:val>
                                        </p:tav>
                                        <p:tav tm="100000">
                                          <p:val>
                                            <p:fltVal val="1"/>
                                          </p:val>
                                        </p:tav>
                                      </p:tavLst>
                                    </p:anim>
                                    <p:anim calcmode="lin" valueType="num">
                                      <p:cBhvr>
                                        <p:cTn id="9" dur="2000" fill="hold"/>
                                        <p:tgtEl>
                                          <p:spTgt spid="6146"/>
                                        </p:tgtEl>
                                        <p:attrNameLst>
                                          <p:attrName>ppt_h</p:attrName>
                                        </p:attrNameLst>
                                      </p:cBhvr>
                                      <p:tavLst>
                                        <p:tav tm="0">
                                          <p:val>
                                            <p:strVal val="#ppt_h"/>
                                          </p:val>
                                        </p:tav>
                                        <p:tav tm="100000">
                                          <p:val>
                                            <p:strVal val="#ppt_h"/>
                                          </p:val>
                                        </p:tav>
                                      </p:tavLst>
                                    </p:anim>
                                  </p:childTnLst>
                                </p:cTn>
                              </p:par>
                              <p:par>
                                <p:cTn id="10" presetID="7" presetClass="entr" presetSubtype="4" fill="hold" nodeType="withEffect">
                                  <p:stCondLst>
                                    <p:cond delay="0"/>
                                  </p:stCondLst>
                                  <p:childTnLst>
                                    <p:set>
                                      <p:cBhvr>
                                        <p:cTn id="11" dur="1" fill="hold">
                                          <p:stCondLst>
                                            <p:cond delay="0"/>
                                          </p:stCondLst>
                                        </p:cTn>
                                        <p:tgtEl>
                                          <p:spTgt spid="76804"/>
                                        </p:tgtEl>
                                        <p:attrNameLst>
                                          <p:attrName>style.visibility</p:attrName>
                                        </p:attrNameLst>
                                      </p:cBhvr>
                                      <p:to>
                                        <p:strVal val="visible"/>
                                      </p:to>
                                    </p:set>
                                    <p:anim calcmode="lin" valueType="num">
                                      <p:cBhvr additive="base">
                                        <p:cTn id="12" dur="5000" fill="hold"/>
                                        <p:tgtEl>
                                          <p:spTgt spid="76804"/>
                                        </p:tgtEl>
                                        <p:attrNameLst>
                                          <p:attrName>ppt_x</p:attrName>
                                        </p:attrNameLst>
                                      </p:cBhvr>
                                      <p:tavLst>
                                        <p:tav tm="0">
                                          <p:val>
                                            <p:strVal val="#ppt_x"/>
                                          </p:val>
                                        </p:tav>
                                        <p:tav tm="100000">
                                          <p:val>
                                            <p:strVal val="#ppt_x"/>
                                          </p:val>
                                        </p:tav>
                                      </p:tavLst>
                                    </p:anim>
                                    <p:anim calcmode="lin" valueType="num">
                                      <p:cBhvr additive="base">
                                        <p:cTn id="13" dur="5000" fill="hold"/>
                                        <p:tgtEl>
                                          <p:spTgt spid="768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39</a:t>
            </a:fld>
            <a:endParaRPr lang="en-US"/>
          </a:p>
        </p:txBody>
      </p:sp>
      <p:pic>
        <p:nvPicPr>
          <p:cNvPr id="4098" name="Picture 2" descr="http://ts1.mm.bing.net/th?id=HN.608051061649047845&amp;w=207&amp;h=207&amp;c=8&amp;pid=3.1&amp;qlt=90&amp;rm=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381000"/>
            <a:ext cx="2957513" cy="295751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ts1.mm.bing.net/th?id=HN.608051061649047845&amp;w=207&amp;h=207&amp;c=8&amp;pid=3.1&amp;qlt=90&amp;rm=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3327627"/>
            <a:ext cx="2957513" cy="2957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3417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3000" fill="hold"/>
                                        <p:tgtEl>
                                          <p:spTgt spid="4098"/>
                                        </p:tgtEl>
                                        <p:attrNameLst>
                                          <p:attrName>ppt_x</p:attrName>
                                        </p:attrNameLst>
                                      </p:cBhvr>
                                      <p:tavLst>
                                        <p:tav tm="0">
                                          <p:val>
                                            <p:strVal val="0-#ppt_w/2"/>
                                          </p:val>
                                        </p:tav>
                                        <p:tav tm="100000">
                                          <p:val>
                                            <p:strVal val="#ppt_x"/>
                                          </p:val>
                                        </p:tav>
                                      </p:tavLst>
                                    </p:anim>
                                    <p:anim calcmode="lin" valueType="num">
                                      <p:cBhvr additive="base">
                                        <p:cTn id="8" dur="3000" fill="hold"/>
                                        <p:tgtEl>
                                          <p:spTgt spid="409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ind.wav"/>
                                        </p:tgtEl>
                                      </p:cMediaNode>
                                    </p:audio>
                                  </p:subTnLst>
                                </p:cTn>
                              </p:par>
                            </p:childTnLst>
                          </p:cTn>
                        </p:par>
                        <p:par>
                          <p:cTn id="9" fill="hold">
                            <p:stCondLst>
                              <p:cond delay="3000"/>
                            </p:stCondLst>
                            <p:childTnLst>
                              <p:par>
                                <p:cTn id="10" presetID="26"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subTnLst>
                                    <p:audio>
                                      <p:cMediaNode>
                                        <p:cTn display="0" masterRel="sameClick">
                                          <p:stCondLst>
                                            <p:cond evt="begin" delay="0">
                                              <p:tn val="10"/>
                                            </p:cond>
                                          </p:stCondLst>
                                          <p:endCondLst>
                                            <p:cond evt="onStopAudio" delay="0">
                                              <p:tgtEl>
                                                <p:sldTgt/>
                                              </p:tgtEl>
                                            </p:cond>
                                          </p:endCondLst>
                                        </p:cTn>
                                        <p:tgtEl>
                                          <p:sndTgt r:embed="rId3" name="whoosh.wav"/>
                                        </p:tgtEl>
                                      </p:cMediaNode>
                                    </p:audio>
                                  </p:subTnLst>
                                </p:cTn>
                              </p:par>
                            </p:childTnLst>
                          </p:cTn>
                        </p:par>
                        <p:par>
                          <p:cTn id="26" fill="hold">
                            <p:stCondLst>
                              <p:cond delay="5000"/>
                            </p:stCondLst>
                            <p:childTnLst>
                              <p:par>
                                <p:cTn id="27" presetID="6" presetClass="emph" presetSubtype="0" fill="hold" nodeType="afterEffect">
                                  <p:stCondLst>
                                    <p:cond delay="0"/>
                                  </p:stCondLst>
                                  <p:childTnLst>
                                    <p:animScale>
                                      <p:cBhvr>
                                        <p:cTn id="28" dur="2000" fill="hold"/>
                                        <p:tgtEl>
                                          <p:spTgt spid="4"/>
                                        </p:tgtEl>
                                      </p:cBhvr>
                                      <p:by x="150000" y="150000"/>
                                    </p:animScale>
                                  </p:childTnLst>
                                  <p:subTnLst>
                                    <p:audio>
                                      <p:cMediaNode>
                                        <p:cTn display="0" masterRel="sameClick">
                                          <p:stCondLst>
                                            <p:cond evt="begin" delay="0">
                                              <p:tn val="27"/>
                                            </p:cond>
                                          </p:stCondLst>
                                          <p:endCondLst>
                                            <p:cond evt="onStopAudio" delay="0">
                                              <p:tgtEl>
                                                <p:sldTgt/>
                                              </p:tgtEl>
                                            </p:cond>
                                          </p:endCondLst>
                                        </p:cTn>
                                        <p:tgtEl>
                                          <p:sndTgt r:embed="rId3" name="whoosh.wav"/>
                                        </p:tgtEl>
                                      </p:cMediaNode>
                                    </p:audio>
                                  </p:subTnLst>
                                </p:cTn>
                              </p:par>
                            </p:childTnLst>
                          </p:cTn>
                        </p:par>
                        <p:par>
                          <p:cTn id="29" fill="hold">
                            <p:stCondLst>
                              <p:cond delay="7000"/>
                            </p:stCondLst>
                            <p:childTnLst>
                              <p:par>
                                <p:cTn id="30" presetID="2" presetClass="exit" presetSubtype="2" fill="hold" nodeType="afterEffect">
                                  <p:stCondLst>
                                    <p:cond delay="0"/>
                                  </p:stCondLst>
                                  <p:childTnLst>
                                    <p:anim calcmode="lin" valueType="num">
                                      <p:cBhvr additive="base">
                                        <p:cTn id="31" dur="500"/>
                                        <p:tgtEl>
                                          <p:spTgt spid="4"/>
                                        </p:tgtEl>
                                        <p:attrNameLst>
                                          <p:attrName>ppt_x</p:attrName>
                                        </p:attrNameLst>
                                      </p:cBhvr>
                                      <p:tavLst>
                                        <p:tav tm="0">
                                          <p:val>
                                            <p:strVal val="ppt_x"/>
                                          </p:val>
                                        </p:tav>
                                        <p:tav tm="100000">
                                          <p:val>
                                            <p:strVal val="1+ppt_w/2"/>
                                          </p:val>
                                        </p:tav>
                                      </p:tavLst>
                                    </p:anim>
                                    <p:anim calcmode="lin" valueType="num">
                                      <p:cBhvr additive="base">
                                        <p:cTn id="32" dur="500"/>
                                        <p:tgtEl>
                                          <p:spTgt spid="4"/>
                                        </p:tgtEl>
                                        <p:attrNameLst>
                                          <p:attrName>ppt_y</p:attrName>
                                        </p:attrNameLst>
                                      </p:cBhvr>
                                      <p:tavLst>
                                        <p:tav tm="0">
                                          <p:val>
                                            <p:strVal val="ppt_y"/>
                                          </p:val>
                                        </p:tav>
                                        <p:tav tm="100000">
                                          <p:val>
                                            <p:strVal val="ppt_y"/>
                                          </p:val>
                                        </p:tav>
                                      </p:tavLst>
                                    </p:anim>
                                    <p:set>
                                      <p:cBhvr>
                                        <p:cTn id="33" dur="1" fill="hold">
                                          <p:stCondLst>
                                            <p:cond delay="499"/>
                                          </p:stCondLst>
                                        </p:cTn>
                                        <p:tgtEl>
                                          <p:spTgt spid="4"/>
                                        </p:tgtEl>
                                        <p:attrNameLst>
                                          <p:attrName>style.visibility</p:attrName>
                                        </p:attrNameLst>
                                      </p:cBhvr>
                                      <p:to>
                                        <p:strVal val="hidden"/>
                                      </p:to>
                                    </p:set>
                                  </p:childTnLst>
                                  <p:subTnLst>
                                    <p:audio>
                                      <p:cMediaNode>
                                        <p:cTn display="0" masterRel="sameClick">
                                          <p:stCondLst>
                                            <p:cond evt="begin" delay="0">
                                              <p:tn val="30"/>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4</a:t>
            </a:fld>
            <a:endParaRPr lang="en-US"/>
          </a:p>
        </p:txBody>
      </p:sp>
      <p:pic>
        <p:nvPicPr>
          <p:cNvPr id="3" name="Picture 2" descr="C:\Users\Donnie\AppData\Local\Microsoft\Windows\INetCache\IE\O0NI0QJ1\MP900430959[1].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243943" y="304800"/>
            <a:ext cx="3151632" cy="4291584"/>
          </a:xfrm>
          <a:prstGeom prst="rect">
            <a:avLst/>
          </a:prstGeom>
          <a:noFill/>
          <a:ln>
            <a:noFill/>
          </a:ln>
        </p:spPr>
      </p:pic>
      <p:sp>
        <p:nvSpPr>
          <p:cNvPr id="4" name="Rectangle 3"/>
          <p:cNvSpPr/>
          <p:nvPr/>
        </p:nvSpPr>
        <p:spPr>
          <a:xfrm>
            <a:off x="1600201" y="4457884"/>
            <a:ext cx="7239000" cy="646331"/>
          </a:xfrm>
          <a:prstGeom prst="rect">
            <a:avLst/>
          </a:prstGeom>
        </p:spPr>
        <p:txBody>
          <a:bodyPr wrap="square">
            <a:spAutoFit/>
          </a:bodyPr>
          <a:lstStyle/>
          <a:p>
            <a:pPr eaLnBrk="1" hangingPunct="1"/>
            <a:r>
              <a:rPr lang="en-US" sz="3600" dirty="0">
                <a:cs typeface="Arial" pitchFamily="34" charset="0"/>
              </a:rPr>
              <a:t>Sometimes it takes a while to happen</a:t>
            </a:r>
            <a:r>
              <a:rPr lang="en-US" sz="3600" dirty="0"/>
              <a:t> </a:t>
            </a:r>
          </a:p>
        </p:txBody>
      </p:sp>
    </p:spTree>
    <p:extLst>
      <p:ext uri="{BB962C8B-B14F-4D97-AF65-F5344CB8AC3E}">
        <p14:creationId xmlns:p14="http://schemas.microsoft.com/office/powerpoint/2010/main" val="332093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2000"/>
                            </p:stCondLst>
                            <p:childTnLst>
                              <p:par>
                                <p:cTn id="18" presetID="8" presetClass="emph" presetSubtype="0" fill="hold" nodeType="afterEffect">
                                  <p:stCondLst>
                                    <p:cond delay="0"/>
                                  </p:stCondLst>
                                  <p:childTnLst>
                                    <p:animRot by="-21600000">
                                      <p:cBhvr>
                                        <p:cTn id="19"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idx="1"/>
          </p:nvPr>
        </p:nvSpPr>
        <p:spPr>
          <a:xfrm>
            <a:off x="228600" y="1752600"/>
            <a:ext cx="8686800" cy="4953000"/>
          </a:xfrm>
        </p:spPr>
        <p:txBody>
          <a:bodyPr/>
          <a:lstStyle/>
          <a:p>
            <a:pPr eaLnBrk="1" hangingPunct="1">
              <a:defRPr/>
            </a:pPr>
            <a:r>
              <a:rPr lang="en-US" sz="2400" dirty="0" err="1">
                <a:solidFill>
                  <a:schemeClr val="accent1">
                    <a:lumMod val="50000"/>
                  </a:schemeClr>
                </a:solidFill>
                <a:latin typeface="Wingdings" pitchFamily="2" charset="2"/>
                <a:cs typeface="Times New Roman" pitchFamily="18" charset="0"/>
              </a:rPr>
              <a:t>n</a:t>
            </a:r>
            <a:r>
              <a:rPr lang="en-US" sz="2400" dirty="0" err="1">
                <a:solidFill>
                  <a:schemeClr val="accent1">
                    <a:lumMod val="50000"/>
                  </a:schemeClr>
                </a:solidFill>
                <a:cs typeface="Arial" pitchFamily="34" charset="0"/>
              </a:rPr>
              <a:t>February</a:t>
            </a:r>
            <a:r>
              <a:rPr lang="en-US" sz="2400" dirty="0">
                <a:solidFill>
                  <a:schemeClr val="accent1">
                    <a:lumMod val="50000"/>
                  </a:schemeClr>
                </a:solidFill>
                <a:cs typeface="Arial" pitchFamily="34" charset="0"/>
              </a:rPr>
              <a:t> 2005 KEY WEST, Fla. - A Florida Keys prosecutor is on administrative leave after facing charges of disorderly intoxication and indecent exposure.   A--- T - - - told police that he was drinking with friends when he decided it would be funny to strip naked and run to a friend's car that was parked at a Key West motel. However, T- - - - found his way into someone else's car. When the police arrived they found him in the middle of the parking lot. T-- -stated that the incident was both embarrassing to his office as well as himself. He not only faces charges but an internal review at the Monroe County state attorney's </a:t>
            </a:r>
            <a:r>
              <a:rPr lang="en-US" sz="2400" dirty="0">
                <a:solidFill>
                  <a:schemeClr val="accent1">
                    <a:lumMod val="50000"/>
                  </a:schemeClr>
                </a:solidFill>
                <a:cs typeface="Times New Roman" pitchFamily="18" charset="0"/>
              </a:rPr>
              <a:t>office.</a:t>
            </a:r>
          </a:p>
        </p:txBody>
      </p:sp>
      <p:sp>
        <p:nvSpPr>
          <p:cNvPr id="4" name="Slide Number Placeholder 5"/>
          <p:cNvSpPr>
            <a:spLocks noGrp="1"/>
          </p:cNvSpPr>
          <p:nvPr>
            <p:ph type="sldNum" sz="quarter" idx="12"/>
          </p:nvPr>
        </p:nvSpPr>
        <p:spPr/>
        <p:txBody>
          <a:bodyPr/>
          <a:lstStyle/>
          <a:p>
            <a:pPr>
              <a:defRPr/>
            </a:pPr>
            <a:fld id="{178F33BF-A92B-4BDE-89FF-A4FC427D379B}" type="slidenum">
              <a:rPr lang="en-US"/>
              <a:pPr>
                <a:defRPr/>
              </a:pPr>
              <a:t>40</a:t>
            </a:fld>
            <a:endParaRPr lang="en-US"/>
          </a:p>
        </p:txBody>
      </p:sp>
      <p:sp>
        <p:nvSpPr>
          <p:cNvPr id="49154" name="Rectangle 2"/>
          <p:cNvSpPr>
            <a:spLocks noGrp="1" noChangeArrowheads="1"/>
          </p:cNvSpPr>
          <p:nvPr>
            <p:ph type="title"/>
          </p:nvPr>
        </p:nvSpPr>
        <p:spPr>
          <a:xfrm>
            <a:off x="1447800" y="609600"/>
            <a:ext cx="6096000" cy="1143000"/>
          </a:xfrm>
        </p:spPr>
        <p:txBody>
          <a:bodyPr/>
          <a:lstStyle/>
          <a:p>
            <a:pPr algn="ctr" eaLnBrk="1" fontAlgn="auto" hangingPunct="1">
              <a:spcAft>
                <a:spcPts val="0"/>
              </a:spcAft>
              <a:defRPr/>
            </a:pPr>
            <a:r>
              <a:rPr lang="en-US" dirty="0">
                <a:solidFill>
                  <a:schemeClr val="accent2">
                    <a:lumMod val="60000"/>
                    <a:lumOff val="40000"/>
                  </a:schemeClr>
                </a:solidFill>
              </a:rPr>
              <a:t>Oops . . . .</a:t>
            </a:r>
          </a:p>
        </p:txBody>
      </p:sp>
      <p:pic>
        <p:nvPicPr>
          <p:cNvPr id="5" name="Picture 2" descr="http://ts1.mm.bing.net/th?id=HN.608051061649047845&amp;w=207&amp;h=207&amp;c=8&amp;pid=3.1&amp;qlt=90&amp;rm=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15" y="228615"/>
            <a:ext cx="1478756" cy="147875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0"/>
                                  </p:stCondLst>
                                  <p:childTnLst>
                                    <p:set>
                                      <p:cBhvr>
                                        <p:cTn id="6" dur="1" fill="hold">
                                          <p:stCondLst>
                                            <p:cond delay="0"/>
                                          </p:stCondLst>
                                        </p:cTn>
                                        <p:tgtEl>
                                          <p:spTgt spid="49154"/>
                                        </p:tgtEl>
                                        <p:attrNameLst>
                                          <p:attrName>style.visibility</p:attrName>
                                        </p:attrNameLst>
                                      </p:cBhvr>
                                      <p:to>
                                        <p:strVal val="visible"/>
                                      </p:to>
                                    </p:set>
                                    <p:anim calcmode="lin" valueType="num">
                                      <p:cBhvr additive="base">
                                        <p:cTn id="7" dur="1000" fill="hold"/>
                                        <p:tgtEl>
                                          <p:spTgt spid="49154"/>
                                        </p:tgtEl>
                                        <p:attrNameLst>
                                          <p:attrName>ppt_x</p:attrName>
                                        </p:attrNameLst>
                                      </p:cBhvr>
                                      <p:tavLst>
                                        <p:tav tm="0">
                                          <p:val>
                                            <p:strVal val="1+#ppt_w/2"/>
                                          </p:val>
                                        </p:tav>
                                        <p:tav tm="100000">
                                          <p:val>
                                            <p:strVal val="#ppt_x"/>
                                          </p:val>
                                        </p:tav>
                                      </p:tavLst>
                                    </p:anim>
                                    <p:anim calcmode="lin" valueType="num">
                                      <p:cBhvr additive="base">
                                        <p:cTn id="8" dur="1000" fill="hold"/>
                                        <p:tgtEl>
                                          <p:spTgt spid="49154"/>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7" presetClass="entr" presetSubtype="4" fill="hold" nodeType="afterEffect">
                                  <p:stCondLst>
                                    <p:cond delay="0"/>
                                  </p:stCondLst>
                                  <p:childTnLst>
                                    <p:set>
                                      <p:cBhvr>
                                        <p:cTn id="11" dur="1" fill="hold">
                                          <p:stCondLst>
                                            <p:cond delay="0"/>
                                          </p:stCondLst>
                                        </p:cTn>
                                        <p:tgtEl>
                                          <p:spTgt spid="49155">
                                            <p:txEl>
                                              <p:pRg st="0" end="0"/>
                                            </p:txEl>
                                          </p:spTgt>
                                        </p:tgtEl>
                                        <p:attrNameLst>
                                          <p:attrName>style.visibility</p:attrName>
                                        </p:attrNameLst>
                                      </p:cBhvr>
                                      <p:to>
                                        <p:strVal val="visible"/>
                                      </p:to>
                                    </p:set>
                                    <p:anim calcmode="lin" valueType="num">
                                      <p:cBhvr additive="base">
                                        <p:cTn id="12" dur="3000" fill="hold"/>
                                        <p:tgtEl>
                                          <p:spTgt spid="49155">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49155">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5000"/>
                            </p:stCondLst>
                            <p:childTnLst>
                              <p:par>
                                <p:cTn id="15" presetID="2" presetClass="entr" presetSubtype="8" fill="hold" nodeType="afterEffect">
                                  <p:stCondLst>
                                    <p:cond delay="150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3000" fill="hold"/>
                                        <p:tgtEl>
                                          <p:spTgt spid="5"/>
                                        </p:tgtEl>
                                        <p:attrNameLst>
                                          <p:attrName>ppt_x</p:attrName>
                                        </p:attrNameLst>
                                      </p:cBhvr>
                                      <p:tavLst>
                                        <p:tav tm="0">
                                          <p:val>
                                            <p:strVal val="0-#ppt_w/2"/>
                                          </p:val>
                                        </p:tav>
                                        <p:tav tm="100000">
                                          <p:val>
                                            <p:strVal val="#ppt_x"/>
                                          </p:val>
                                        </p:tav>
                                      </p:tavLst>
                                    </p:anim>
                                    <p:anim calcmode="lin" valueType="num">
                                      <p:cBhvr additive="base">
                                        <p:cTn id="18" dur="3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idx="1"/>
          </p:nvPr>
        </p:nvSpPr>
        <p:spPr>
          <a:xfrm>
            <a:off x="228600" y="2133600"/>
            <a:ext cx="8915400" cy="5029200"/>
          </a:xfrm>
        </p:spPr>
        <p:txBody>
          <a:bodyPr/>
          <a:lstStyle/>
          <a:p>
            <a:pPr eaLnBrk="1" hangingPunct="1">
              <a:lnSpc>
                <a:spcPct val="90000"/>
              </a:lnSpc>
              <a:defRPr/>
            </a:pPr>
            <a:r>
              <a:rPr lang="en-US" dirty="0">
                <a:solidFill>
                  <a:schemeClr val="accent1">
                    <a:lumMod val="50000"/>
                  </a:schemeClr>
                </a:solidFill>
                <a:ea typeface="Arial Unicode MS" pitchFamily="34" charset="-128"/>
                <a:cs typeface="Arial Unicode MS" pitchFamily="34" charset="-128"/>
              </a:rPr>
              <a:t>TAMPA, Fla. - A prosecutor known for being “tough as nails” in drunken driving cases was charged with DUI after police said they stopped her with three children in her car.</a:t>
            </a:r>
            <a:endParaRPr lang="en-US" dirty="0">
              <a:solidFill>
                <a:schemeClr val="accent1">
                  <a:lumMod val="50000"/>
                </a:schemeClr>
              </a:solidFill>
              <a:latin typeface="Verdana" pitchFamily="34" charset="0"/>
              <a:ea typeface="Arial Unicode MS" pitchFamily="34" charset="-128"/>
              <a:cs typeface="Arial Unicode MS" pitchFamily="34" charset="-128"/>
            </a:endParaRPr>
          </a:p>
          <a:p>
            <a:pPr eaLnBrk="1" hangingPunct="1">
              <a:lnSpc>
                <a:spcPct val="90000"/>
              </a:lnSpc>
              <a:defRPr/>
            </a:pPr>
            <a:r>
              <a:rPr lang="en-US" dirty="0">
                <a:solidFill>
                  <a:schemeClr val="accent1">
                    <a:lumMod val="50000"/>
                  </a:schemeClr>
                </a:solidFill>
                <a:ea typeface="Arial Unicode MS" pitchFamily="34" charset="-128"/>
                <a:cs typeface="Arial Unicode MS" pitchFamily="34" charset="-128"/>
              </a:rPr>
              <a:t>L----- D------ W---, 37, was arrested Wednesday near her home and was found to have a blood-alcohol level of 0.23 percent, nearly three times the legal limit in Florida for drivers, police said.</a:t>
            </a:r>
            <a:endParaRPr lang="en-US" dirty="0">
              <a:solidFill>
                <a:schemeClr val="accent1">
                  <a:lumMod val="50000"/>
                </a:schemeClr>
              </a:solidFill>
              <a:latin typeface="Verdana" pitchFamily="34" charset="0"/>
              <a:ea typeface="Arial Unicode MS" pitchFamily="34" charset="-128"/>
              <a:cs typeface="Arial Unicode MS" pitchFamily="34" charset="-128"/>
            </a:endParaRPr>
          </a:p>
          <a:p>
            <a:pPr eaLnBrk="1" hangingPunct="1">
              <a:lnSpc>
                <a:spcPct val="90000"/>
              </a:lnSpc>
              <a:defRPr/>
            </a:pPr>
            <a:r>
              <a:rPr lang="en-US" dirty="0">
                <a:solidFill>
                  <a:schemeClr val="accent1">
                    <a:lumMod val="50000"/>
                  </a:schemeClr>
                </a:solidFill>
                <a:cs typeface="Times New Roman" pitchFamily="18" charset="0"/>
              </a:rPr>
              <a:t>She was released on $500 bail and unavailable for comment Thursday, the St. Petersburg Times said.</a:t>
            </a:r>
            <a:r>
              <a:rPr lang="en-US" dirty="0">
                <a:solidFill>
                  <a:schemeClr val="accent1">
                    <a:lumMod val="50000"/>
                  </a:schemeClr>
                </a:solidFill>
              </a:rPr>
              <a:t> </a:t>
            </a:r>
          </a:p>
        </p:txBody>
      </p:sp>
      <p:sp>
        <p:nvSpPr>
          <p:cNvPr id="4" name="Slide Number Placeholder 5"/>
          <p:cNvSpPr>
            <a:spLocks noGrp="1"/>
          </p:cNvSpPr>
          <p:nvPr>
            <p:ph type="sldNum" sz="quarter" idx="12"/>
          </p:nvPr>
        </p:nvSpPr>
        <p:spPr/>
        <p:txBody>
          <a:bodyPr/>
          <a:lstStyle/>
          <a:p>
            <a:pPr>
              <a:defRPr/>
            </a:pPr>
            <a:fld id="{C85C633B-3CB3-4861-9CDA-3E338B71141E}" type="slidenum">
              <a:rPr lang="en-US"/>
              <a:pPr>
                <a:defRPr/>
              </a:pPr>
              <a:t>41</a:t>
            </a:fld>
            <a:endParaRPr lang="en-US"/>
          </a:p>
        </p:txBody>
      </p:sp>
      <p:sp>
        <p:nvSpPr>
          <p:cNvPr id="55298" name="Rectangle 2"/>
          <p:cNvSpPr>
            <a:spLocks noGrp="1" noChangeArrowheads="1"/>
          </p:cNvSpPr>
          <p:nvPr>
            <p:ph type="title"/>
          </p:nvPr>
        </p:nvSpPr>
        <p:spPr>
          <a:xfrm>
            <a:off x="990600" y="228600"/>
            <a:ext cx="6096000" cy="1143000"/>
          </a:xfrm>
        </p:spPr>
        <p:txBody>
          <a:bodyPr/>
          <a:lstStyle/>
          <a:p>
            <a:pPr eaLnBrk="1" fontAlgn="auto" hangingPunct="1">
              <a:spcAft>
                <a:spcPts val="0"/>
              </a:spcAft>
              <a:defRPr/>
            </a:pPr>
            <a:r>
              <a:rPr lang="en-US" dirty="0" err="1">
                <a:solidFill>
                  <a:schemeClr val="accent2">
                    <a:lumMod val="60000"/>
                    <a:lumOff val="40000"/>
                  </a:schemeClr>
                </a:solidFill>
              </a:rPr>
              <a:t>Ooops</a:t>
            </a:r>
            <a:r>
              <a:rPr lang="en-US" dirty="0">
                <a:solidFill>
                  <a:schemeClr val="accent2">
                    <a:lumMod val="60000"/>
                    <a:lumOff val="40000"/>
                  </a:schemeClr>
                </a:solidFill>
              </a:rPr>
              <a:t> Again . . .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8" y="11"/>
            <a:ext cx="2159603"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5298"/>
                                        </p:tgtEl>
                                        <p:attrNameLst>
                                          <p:attrName>style.visibility</p:attrName>
                                        </p:attrNameLst>
                                      </p:cBhvr>
                                      <p:to>
                                        <p:strVal val="visible"/>
                                      </p:to>
                                    </p:set>
                                    <p:anim calcmode="lin" valueType="num">
                                      <p:cBhvr additive="base">
                                        <p:cTn id="7" dur="500" fill="hold"/>
                                        <p:tgtEl>
                                          <p:spTgt spid="55298"/>
                                        </p:tgtEl>
                                        <p:attrNameLst>
                                          <p:attrName>ppt_x</p:attrName>
                                        </p:attrNameLst>
                                      </p:cBhvr>
                                      <p:tavLst>
                                        <p:tav tm="0">
                                          <p:val>
                                            <p:strVal val="0-#ppt_w/2"/>
                                          </p:val>
                                        </p:tav>
                                        <p:tav tm="100000">
                                          <p:val>
                                            <p:strVal val="#ppt_x"/>
                                          </p:val>
                                        </p:tav>
                                      </p:tavLst>
                                    </p:anim>
                                    <p:anim calcmode="lin" valueType="num">
                                      <p:cBhvr additive="base">
                                        <p:cTn id="8" dur="500" fill="hold"/>
                                        <p:tgtEl>
                                          <p:spTgt spid="552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2000"/>
                                        <p:tgtEl>
                                          <p:spTgt spid="7170"/>
                                        </p:tgtEl>
                                      </p:cBhvr>
                                    </p:animEffect>
                                    <p:anim calcmode="lin" valueType="num">
                                      <p:cBhvr>
                                        <p:cTn id="14" dur="2000" fill="hold"/>
                                        <p:tgtEl>
                                          <p:spTgt spid="7170"/>
                                        </p:tgtEl>
                                        <p:attrNameLst>
                                          <p:attrName>ppt_w</p:attrName>
                                        </p:attrNameLst>
                                      </p:cBhvr>
                                      <p:tavLst>
                                        <p:tav tm="0" fmla="#ppt_w*sin(2.5*pi*$)">
                                          <p:val>
                                            <p:fltVal val="0"/>
                                          </p:val>
                                        </p:tav>
                                        <p:tav tm="100000">
                                          <p:val>
                                            <p:fltVal val="1"/>
                                          </p:val>
                                        </p:tav>
                                      </p:tavLst>
                                    </p:anim>
                                    <p:anim calcmode="lin" valueType="num">
                                      <p:cBhvr>
                                        <p:cTn id="15" dur="2000" fill="hold"/>
                                        <p:tgtEl>
                                          <p:spTgt spid="7170"/>
                                        </p:tgtEl>
                                        <p:attrNameLst>
                                          <p:attrName>ppt_h</p:attrName>
                                        </p:attrNameLst>
                                      </p:cBhvr>
                                      <p:tavLst>
                                        <p:tav tm="0">
                                          <p:val>
                                            <p:strVal val="#ppt_h"/>
                                          </p:val>
                                        </p:tav>
                                        <p:tav tm="100000">
                                          <p:val>
                                            <p:strVal val="#ppt_h"/>
                                          </p:val>
                                        </p:tav>
                                      </p:tavLst>
                                    </p:anim>
                                  </p:childTnLst>
                                </p:cTn>
                              </p:par>
                            </p:childTnLst>
                          </p:cTn>
                        </p:par>
                        <p:par>
                          <p:cTn id="16" fill="hold">
                            <p:stCondLst>
                              <p:cond delay="2000"/>
                            </p:stCondLst>
                            <p:childTnLst>
                              <p:par>
                                <p:cTn id="17" presetID="7" presetClass="entr" presetSubtype="4" fill="hold" grpId="0" nodeType="afterEffect">
                                  <p:stCondLst>
                                    <p:cond delay="500"/>
                                  </p:stCondLst>
                                  <p:childTnLst>
                                    <p:set>
                                      <p:cBhvr>
                                        <p:cTn id="18" dur="1" fill="hold">
                                          <p:stCondLst>
                                            <p:cond delay="0"/>
                                          </p:stCondLst>
                                        </p:cTn>
                                        <p:tgtEl>
                                          <p:spTgt spid="55299">
                                            <p:txEl>
                                              <p:pRg st="0" end="0"/>
                                            </p:txEl>
                                          </p:spTgt>
                                        </p:tgtEl>
                                        <p:attrNameLst>
                                          <p:attrName>style.visibility</p:attrName>
                                        </p:attrNameLst>
                                      </p:cBhvr>
                                      <p:to>
                                        <p:strVal val="visible"/>
                                      </p:to>
                                    </p:set>
                                    <p:anim calcmode="lin" valueType="num">
                                      <p:cBhvr additive="base">
                                        <p:cTn id="19" dur="3000" fill="hold"/>
                                        <p:tgtEl>
                                          <p:spTgt spid="55299">
                                            <p:txEl>
                                              <p:pRg st="0" end="0"/>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55299">
                                            <p:txEl>
                                              <p:pRg st="0" end="0"/>
                                            </p:txEl>
                                          </p:spTgt>
                                        </p:tgtEl>
                                        <p:attrNameLst>
                                          <p:attrName>ppt_y</p:attrName>
                                        </p:attrNameLst>
                                      </p:cBhvr>
                                      <p:tavLst>
                                        <p:tav tm="0">
                                          <p:val>
                                            <p:strVal val="1+#ppt_h/2"/>
                                          </p:val>
                                        </p:tav>
                                        <p:tav tm="100000">
                                          <p:val>
                                            <p:strVal val="#ppt_y"/>
                                          </p:val>
                                        </p:tav>
                                      </p:tavLst>
                                    </p:anim>
                                  </p:childTnLst>
                                </p:cTn>
                              </p:par>
                            </p:childTnLst>
                          </p:cTn>
                        </p:par>
                        <p:par>
                          <p:cTn id="21" fill="hold">
                            <p:stCondLst>
                              <p:cond delay="5500"/>
                            </p:stCondLst>
                            <p:childTnLst>
                              <p:par>
                                <p:cTn id="22" presetID="7" presetClass="entr" presetSubtype="4" fill="hold" grpId="0" nodeType="afterEffect">
                                  <p:stCondLst>
                                    <p:cond delay="500"/>
                                  </p:stCondLst>
                                  <p:childTnLst>
                                    <p:set>
                                      <p:cBhvr>
                                        <p:cTn id="23" dur="1" fill="hold">
                                          <p:stCondLst>
                                            <p:cond delay="0"/>
                                          </p:stCondLst>
                                        </p:cTn>
                                        <p:tgtEl>
                                          <p:spTgt spid="55299">
                                            <p:txEl>
                                              <p:pRg st="1" end="1"/>
                                            </p:txEl>
                                          </p:spTgt>
                                        </p:tgtEl>
                                        <p:attrNameLst>
                                          <p:attrName>style.visibility</p:attrName>
                                        </p:attrNameLst>
                                      </p:cBhvr>
                                      <p:to>
                                        <p:strVal val="visible"/>
                                      </p:to>
                                    </p:set>
                                    <p:anim calcmode="lin" valueType="num">
                                      <p:cBhvr additive="base">
                                        <p:cTn id="24" dur="3000" fill="hold"/>
                                        <p:tgtEl>
                                          <p:spTgt spid="55299">
                                            <p:txEl>
                                              <p:pRg st="1" end="1"/>
                                            </p:txEl>
                                          </p:spTgt>
                                        </p:tgtEl>
                                        <p:attrNameLst>
                                          <p:attrName>ppt_x</p:attrName>
                                        </p:attrNameLst>
                                      </p:cBhvr>
                                      <p:tavLst>
                                        <p:tav tm="0">
                                          <p:val>
                                            <p:strVal val="#ppt_x"/>
                                          </p:val>
                                        </p:tav>
                                        <p:tav tm="100000">
                                          <p:val>
                                            <p:strVal val="#ppt_x"/>
                                          </p:val>
                                        </p:tav>
                                      </p:tavLst>
                                    </p:anim>
                                    <p:anim calcmode="lin" valueType="num">
                                      <p:cBhvr additive="base">
                                        <p:cTn id="25" dur="3000" fill="hold"/>
                                        <p:tgtEl>
                                          <p:spTgt spid="55299">
                                            <p:txEl>
                                              <p:pRg st="1" end="1"/>
                                            </p:txEl>
                                          </p:spTgt>
                                        </p:tgtEl>
                                        <p:attrNameLst>
                                          <p:attrName>ppt_y</p:attrName>
                                        </p:attrNameLst>
                                      </p:cBhvr>
                                      <p:tavLst>
                                        <p:tav tm="0">
                                          <p:val>
                                            <p:strVal val="1+#ppt_h/2"/>
                                          </p:val>
                                        </p:tav>
                                        <p:tav tm="100000">
                                          <p:val>
                                            <p:strVal val="#ppt_y"/>
                                          </p:val>
                                        </p:tav>
                                      </p:tavLst>
                                    </p:anim>
                                  </p:childTnLst>
                                </p:cTn>
                              </p:par>
                            </p:childTnLst>
                          </p:cTn>
                        </p:par>
                        <p:par>
                          <p:cTn id="26" fill="hold">
                            <p:stCondLst>
                              <p:cond delay="9000"/>
                            </p:stCondLst>
                            <p:childTnLst>
                              <p:par>
                                <p:cTn id="27" presetID="7" presetClass="entr" presetSubtype="4" fill="hold" grpId="0" nodeType="afterEffect">
                                  <p:stCondLst>
                                    <p:cond delay="500"/>
                                  </p:stCondLst>
                                  <p:childTnLst>
                                    <p:set>
                                      <p:cBhvr>
                                        <p:cTn id="28" dur="1" fill="hold">
                                          <p:stCondLst>
                                            <p:cond delay="0"/>
                                          </p:stCondLst>
                                        </p:cTn>
                                        <p:tgtEl>
                                          <p:spTgt spid="55299">
                                            <p:txEl>
                                              <p:pRg st="2" end="2"/>
                                            </p:txEl>
                                          </p:spTgt>
                                        </p:tgtEl>
                                        <p:attrNameLst>
                                          <p:attrName>style.visibility</p:attrName>
                                        </p:attrNameLst>
                                      </p:cBhvr>
                                      <p:to>
                                        <p:strVal val="visible"/>
                                      </p:to>
                                    </p:set>
                                    <p:anim calcmode="lin" valueType="num">
                                      <p:cBhvr additive="base">
                                        <p:cTn id="29" dur="3000" fill="hold"/>
                                        <p:tgtEl>
                                          <p:spTgt spid="55299">
                                            <p:txEl>
                                              <p:pRg st="2" end="2"/>
                                            </p:txEl>
                                          </p:spTgt>
                                        </p:tgtEl>
                                        <p:attrNameLst>
                                          <p:attrName>ppt_x</p:attrName>
                                        </p:attrNameLst>
                                      </p:cBhvr>
                                      <p:tavLst>
                                        <p:tav tm="0">
                                          <p:val>
                                            <p:strVal val="#ppt_x"/>
                                          </p:val>
                                        </p:tav>
                                        <p:tav tm="100000">
                                          <p:val>
                                            <p:strVal val="#ppt_x"/>
                                          </p:val>
                                        </p:tav>
                                      </p:tavLst>
                                    </p:anim>
                                    <p:anim calcmode="lin" valueType="num">
                                      <p:cBhvr additive="base">
                                        <p:cTn id="30" dur="3000" fill="hold"/>
                                        <p:tgtEl>
                                          <p:spTgt spid="5529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32" presetClass="emph" presetSubtype="0" fill="hold" nodeType="clickEffect">
                                  <p:stCondLst>
                                    <p:cond delay="0"/>
                                  </p:stCondLst>
                                  <p:childTnLst>
                                    <p:animRot by="120000">
                                      <p:cBhvr>
                                        <p:cTn id="34" dur="100" fill="hold">
                                          <p:stCondLst>
                                            <p:cond delay="0"/>
                                          </p:stCondLst>
                                        </p:cTn>
                                        <p:tgtEl>
                                          <p:spTgt spid="7170"/>
                                        </p:tgtEl>
                                        <p:attrNameLst>
                                          <p:attrName>r</p:attrName>
                                        </p:attrNameLst>
                                      </p:cBhvr>
                                    </p:animRot>
                                    <p:animRot by="-240000">
                                      <p:cBhvr>
                                        <p:cTn id="35" dur="200" fill="hold">
                                          <p:stCondLst>
                                            <p:cond delay="200"/>
                                          </p:stCondLst>
                                        </p:cTn>
                                        <p:tgtEl>
                                          <p:spTgt spid="7170"/>
                                        </p:tgtEl>
                                        <p:attrNameLst>
                                          <p:attrName>r</p:attrName>
                                        </p:attrNameLst>
                                      </p:cBhvr>
                                    </p:animRot>
                                    <p:animRot by="240000">
                                      <p:cBhvr>
                                        <p:cTn id="36" dur="200" fill="hold">
                                          <p:stCondLst>
                                            <p:cond delay="400"/>
                                          </p:stCondLst>
                                        </p:cTn>
                                        <p:tgtEl>
                                          <p:spTgt spid="7170"/>
                                        </p:tgtEl>
                                        <p:attrNameLst>
                                          <p:attrName>r</p:attrName>
                                        </p:attrNameLst>
                                      </p:cBhvr>
                                    </p:animRot>
                                    <p:animRot by="-240000">
                                      <p:cBhvr>
                                        <p:cTn id="37" dur="200" fill="hold">
                                          <p:stCondLst>
                                            <p:cond delay="600"/>
                                          </p:stCondLst>
                                        </p:cTn>
                                        <p:tgtEl>
                                          <p:spTgt spid="7170"/>
                                        </p:tgtEl>
                                        <p:attrNameLst>
                                          <p:attrName>r</p:attrName>
                                        </p:attrNameLst>
                                      </p:cBhvr>
                                    </p:animRot>
                                    <p:animRot by="120000">
                                      <p:cBhvr>
                                        <p:cTn id="38" dur="200" fill="hold">
                                          <p:stCondLst>
                                            <p:cond delay="800"/>
                                          </p:stCondLst>
                                        </p:cTn>
                                        <p:tgtEl>
                                          <p:spTgt spid="717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P spid="5529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lstStyle/>
          <a:p>
            <a:pPr marL="82550" indent="0" eaLnBrk="1" hangingPunct="1">
              <a:buNone/>
            </a:pPr>
            <a:endParaRPr lang="en-US" dirty="0"/>
          </a:p>
        </p:txBody>
      </p:sp>
      <p:sp>
        <p:nvSpPr>
          <p:cNvPr id="5" name="Slide Number Placeholder 5"/>
          <p:cNvSpPr>
            <a:spLocks noGrp="1"/>
          </p:cNvSpPr>
          <p:nvPr>
            <p:ph type="sldNum" sz="quarter" idx="12"/>
          </p:nvPr>
        </p:nvSpPr>
        <p:spPr/>
        <p:txBody>
          <a:bodyPr/>
          <a:lstStyle/>
          <a:p>
            <a:pPr>
              <a:defRPr/>
            </a:pPr>
            <a:fld id="{913E0152-6C11-461F-AC65-C777F1D453F3}" type="slidenum">
              <a:rPr lang="en-US"/>
              <a:pPr>
                <a:defRPr/>
              </a:pPr>
              <a:t>42</a:t>
            </a:fld>
            <a:endParaRPr lang="en-US"/>
          </a:p>
        </p:txBody>
      </p:sp>
      <p:sp>
        <p:nvSpPr>
          <p:cNvPr id="31747" name="Rectangle 2"/>
          <p:cNvSpPr>
            <a:spLocks noGrp="1" noChangeArrowheads="1"/>
          </p:cNvSpPr>
          <p:nvPr>
            <p:ph type="title"/>
          </p:nvPr>
        </p:nvSpPr>
        <p:spPr>
          <a:xfrm>
            <a:off x="1435100" y="274638"/>
            <a:ext cx="7499350" cy="845343"/>
          </a:xfrm>
        </p:spPr>
        <p:txBody>
          <a:bodyPr/>
          <a:lstStyle/>
          <a:p>
            <a:pPr eaLnBrk="1" fontAlgn="auto" hangingPunct="1">
              <a:spcAft>
                <a:spcPts val="0"/>
              </a:spcAft>
              <a:defRPr/>
            </a:pPr>
            <a:r>
              <a:rPr lang="en-US" dirty="0" err="1">
                <a:solidFill>
                  <a:schemeClr val="accent2">
                    <a:lumMod val="60000"/>
                    <a:lumOff val="40000"/>
                  </a:schemeClr>
                </a:solidFill>
              </a:rPr>
              <a:t>Oooops</a:t>
            </a:r>
            <a:r>
              <a:rPr lang="en-US" dirty="0">
                <a:solidFill>
                  <a:schemeClr val="accent2">
                    <a:lumMod val="60000"/>
                    <a:lumOff val="40000"/>
                  </a:schemeClr>
                </a:solidFill>
              </a:rPr>
              <a:t> continued . . .</a:t>
            </a:r>
          </a:p>
        </p:txBody>
      </p:sp>
      <p:pic>
        <p:nvPicPr>
          <p:cNvPr id="36869" name="Picture 4" descr="\\SA11GB4\hornd$\Don Horn\don111ASAroadrage.jpg"/>
          <p:cNvPicPr>
            <a:picLocks noChangeAspect="1" noChangeArrowheads="1"/>
          </p:cNvPicPr>
          <p:nvPr/>
        </p:nvPicPr>
        <p:blipFill>
          <a:blip r:embed="rId2" cstate="print"/>
          <a:srcRect/>
          <a:stretch>
            <a:fillRect/>
          </a:stretch>
        </p:blipFill>
        <p:spPr bwMode="auto">
          <a:xfrm>
            <a:off x="4191000" y="1447800"/>
            <a:ext cx="4800600" cy="4602163"/>
          </a:xfrm>
          <a:prstGeom prst="rect">
            <a:avLst/>
          </a:prstGeom>
          <a:noFill/>
          <a:ln w="9525">
            <a:noFill/>
            <a:miter lim="800000"/>
            <a:headEnd/>
            <a:tailEnd/>
          </a:ln>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794" y="1119981"/>
            <a:ext cx="3228975" cy="3067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229100"/>
            <a:ext cx="3287169"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par>
                                <p:cTn id="7" presetID="53" presetClass="entr" presetSubtype="16" fill="hold" grpId="1" nodeType="withEffect">
                                  <p:stCondLst>
                                    <p:cond delay="0"/>
                                  </p:stCondLst>
                                  <p:childTnLst>
                                    <p:set>
                                      <p:cBhvr>
                                        <p:cTn id="8" dur="1" fill="hold">
                                          <p:stCondLst>
                                            <p:cond delay="0"/>
                                          </p:stCondLst>
                                        </p:cTn>
                                        <p:tgtEl>
                                          <p:spTgt spid="31747"/>
                                        </p:tgtEl>
                                        <p:attrNameLst>
                                          <p:attrName>style.visibility</p:attrName>
                                        </p:attrNameLst>
                                      </p:cBhvr>
                                      <p:to>
                                        <p:strVal val="visible"/>
                                      </p:to>
                                    </p:set>
                                    <p:anim calcmode="lin" valueType="num">
                                      <p:cBhvr>
                                        <p:cTn id="9" dur="500" fill="hold"/>
                                        <p:tgtEl>
                                          <p:spTgt spid="31747"/>
                                        </p:tgtEl>
                                        <p:attrNameLst>
                                          <p:attrName>ppt_w</p:attrName>
                                        </p:attrNameLst>
                                      </p:cBhvr>
                                      <p:tavLst>
                                        <p:tav tm="0">
                                          <p:val>
                                            <p:fltVal val="0"/>
                                          </p:val>
                                        </p:tav>
                                        <p:tav tm="100000">
                                          <p:val>
                                            <p:strVal val="#ppt_w"/>
                                          </p:val>
                                        </p:tav>
                                      </p:tavLst>
                                    </p:anim>
                                    <p:anim calcmode="lin" valueType="num">
                                      <p:cBhvr>
                                        <p:cTn id="10" dur="500" fill="hold"/>
                                        <p:tgtEl>
                                          <p:spTgt spid="31747"/>
                                        </p:tgtEl>
                                        <p:attrNameLst>
                                          <p:attrName>ppt_h</p:attrName>
                                        </p:attrNameLst>
                                      </p:cBhvr>
                                      <p:tavLst>
                                        <p:tav tm="0">
                                          <p:val>
                                            <p:fltVal val="0"/>
                                          </p:val>
                                        </p:tav>
                                        <p:tav tm="100000">
                                          <p:val>
                                            <p:strVal val="#ppt_h"/>
                                          </p:val>
                                        </p:tav>
                                      </p:tavLst>
                                    </p:anim>
                                    <p:animEffect transition="in" filter="fade">
                                      <p:cBhvr>
                                        <p:cTn id="11" dur="500"/>
                                        <p:tgtEl>
                                          <p:spTgt spid="31747"/>
                                        </p:tgtEl>
                                      </p:cBhvr>
                                    </p:animEffect>
                                  </p:childTnLst>
                                </p:cTn>
                              </p:par>
                            </p:childTnLst>
                          </p:cTn>
                        </p:par>
                        <p:par>
                          <p:cTn id="12" fill="hold">
                            <p:stCondLst>
                              <p:cond delay="500"/>
                            </p:stCondLst>
                            <p:childTnLst>
                              <p:par>
                                <p:cTn id="13" presetID="21" presetClass="entr" presetSubtype="1" fill="hold" nodeType="afterEffect">
                                  <p:stCondLst>
                                    <p:cond delay="0"/>
                                  </p:stCondLst>
                                  <p:childTnLst>
                                    <p:set>
                                      <p:cBhvr>
                                        <p:cTn id="14" dur="1" fill="hold">
                                          <p:stCondLst>
                                            <p:cond delay="0"/>
                                          </p:stCondLst>
                                        </p:cTn>
                                        <p:tgtEl>
                                          <p:spTgt spid="9219"/>
                                        </p:tgtEl>
                                        <p:attrNameLst>
                                          <p:attrName>style.visibility</p:attrName>
                                        </p:attrNameLst>
                                      </p:cBhvr>
                                      <p:to>
                                        <p:strVal val="visible"/>
                                      </p:to>
                                    </p:set>
                                    <p:animEffect transition="in" filter="wheel(1)">
                                      <p:cBhvr>
                                        <p:cTn id="15" dur="2000"/>
                                        <p:tgtEl>
                                          <p:spTgt spid="9219"/>
                                        </p:tgtEl>
                                      </p:cBhvr>
                                    </p:animEffect>
                                  </p:childTnLst>
                                </p:cTn>
                              </p:par>
                            </p:childTnLst>
                          </p:cTn>
                        </p:par>
                        <p:par>
                          <p:cTn id="16" fill="hold">
                            <p:stCondLst>
                              <p:cond delay="2500"/>
                            </p:stCondLst>
                            <p:childTnLst>
                              <p:par>
                                <p:cTn id="17" presetID="45" presetClass="entr" presetSubtype="0" fill="hold" nodeType="afterEffect">
                                  <p:stCondLst>
                                    <p:cond delay="0"/>
                                  </p:stCondLst>
                                  <p:childTnLst>
                                    <p:set>
                                      <p:cBhvr>
                                        <p:cTn id="18" dur="1" fill="hold">
                                          <p:stCondLst>
                                            <p:cond delay="0"/>
                                          </p:stCondLst>
                                        </p:cTn>
                                        <p:tgtEl>
                                          <p:spTgt spid="9218"/>
                                        </p:tgtEl>
                                        <p:attrNameLst>
                                          <p:attrName>style.visibility</p:attrName>
                                        </p:attrNameLst>
                                      </p:cBhvr>
                                      <p:to>
                                        <p:strVal val="visible"/>
                                      </p:to>
                                    </p:set>
                                    <p:animEffect transition="in" filter="fade">
                                      <p:cBhvr>
                                        <p:cTn id="19" dur="2000"/>
                                        <p:tgtEl>
                                          <p:spTgt spid="9218"/>
                                        </p:tgtEl>
                                      </p:cBhvr>
                                    </p:animEffect>
                                    <p:anim calcmode="lin" valueType="num">
                                      <p:cBhvr>
                                        <p:cTn id="20" dur="2000" fill="hold"/>
                                        <p:tgtEl>
                                          <p:spTgt spid="9218"/>
                                        </p:tgtEl>
                                        <p:attrNameLst>
                                          <p:attrName>ppt_w</p:attrName>
                                        </p:attrNameLst>
                                      </p:cBhvr>
                                      <p:tavLst>
                                        <p:tav tm="0" fmla="#ppt_w*sin(2.5*pi*$)">
                                          <p:val>
                                            <p:fltVal val="0"/>
                                          </p:val>
                                        </p:tav>
                                        <p:tav tm="100000">
                                          <p:val>
                                            <p:fltVal val="1"/>
                                          </p:val>
                                        </p:tav>
                                      </p:tavLst>
                                    </p:anim>
                                    <p:anim calcmode="lin" valueType="num">
                                      <p:cBhvr>
                                        <p:cTn id="21" dur="2000" fill="hold"/>
                                        <p:tgtEl>
                                          <p:spTgt spid="9218"/>
                                        </p:tgtEl>
                                        <p:attrNameLst>
                                          <p:attrName>ppt_h</p:attrName>
                                        </p:attrNameLst>
                                      </p:cBhvr>
                                      <p:tavLst>
                                        <p:tav tm="0">
                                          <p:val>
                                            <p:strVal val="#ppt_h"/>
                                          </p:val>
                                        </p:tav>
                                        <p:tav tm="100000">
                                          <p:val>
                                            <p:strVal val="#ppt_h"/>
                                          </p:val>
                                        </p:tav>
                                      </p:tavLst>
                                    </p:anim>
                                  </p:childTnLst>
                                </p:cTn>
                              </p:par>
                            </p:childTnLst>
                          </p:cTn>
                        </p:par>
                        <p:par>
                          <p:cTn id="22" fill="hold">
                            <p:stCondLst>
                              <p:cond delay="4500"/>
                            </p:stCondLst>
                            <p:childTnLst>
                              <p:par>
                                <p:cTn id="23" presetID="21" presetClass="entr" presetSubtype="1" fill="hold" nodeType="afterEffect">
                                  <p:stCondLst>
                                    <p:cond delay="0"/>
                                  </p:stCondLst>
                                  <p:childTnLst>
                                    <p:set>
                                      <p:cBhvr>
                                        <p:cTn id="24" dur="1" fill="hold">
                                          <p:stCondLst>
                                            <p:cond delay="0"/>
                                          </p:stCondLst>
                                        </p:cTn>
                                        <p:tgtEl>
                                          <p:spTgt spid="36869"/>
                                        </p:tgtEl>
                                        <p:attrNameLst>
                                          <p:attrName>style.visibility</p:attrName>
                                        </p:attrNameLst>
                                      </p:cBhvr>
                                      <p:to>
                                        <p:strVal val="visible"/>
                                      </p:to>
                                    </p:set>
                                    <p:animEffect transition="in" filter="wheel(1)">
                                      <p:cBhvr>
                                        <p:cTn id="25" dur="2000"/>
                                        <p:tgtEl>
                                          <p:spTgt spid="36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7"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228600" y="1600200"/>
            <a:ext cx="8763000" cy="5410200"/>
          </a:xfrm>
        </p:spPr>
        <p:txBody>
          <a:bodyPr>
            <a:normAutofit lnSpcReduction="10000"/>
          </a:bodyPr>
          <a:lstStyle/>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A felony prosecutor with the Pinellas-Pasco State Attorney's Office was arrested Friday night and charged with driving under the influence of alcohol. </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It is the second such arrest of a prosecutor from that office in the last six months.</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A------- C------- R--------, 33, of Tampa, was stopped by a police officer on Howard Avenue around 11 p.m. after the officer saw her car "weaving over several blocks," nearly striking the curb, according to an arrest report.</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The officer, John D. Vallejo, wrote that "the distinct odor of an alcoholic beverage was observed on her breath," and R-------'s eyes were bloodshot and glassy and that she was swaying when she got out of the car.</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He said she refused a field sobriety test, but took a Breathalyzer test. Jail records list her blood-alcohol level as between 0.167 and 0.181, slightly more than twice the level at which Florida law presumes impairment.</a:t>
            </a:r>
          </a:p>
          <a:p>
            <a:pPr eaLnBrk="1" hangingPunct="1">
              <a:lnSpc>
                <a:spcPct val="90000"/>
              </a:lnSpc>
              <a:defRPr/>
            </a:pPr>
            <a:r>
              <a:rPr lang="en-US" sz="2000" dirty="0">
                <a:solidFill>
                  <a:schemeClr val="accent1">
                    <a:lumMod val="75000"/>
                  </a:schemeClr>
                </a:solidFill>
                <a:ea typeface="Arial Unicode MS" pitchFamily="34" charset="-128"/>
                <a:cs typeface="Arial Unicode MS" pitchFamily="34" charset="-128"/>
              </a:rPr>
              <a:t>R------- was released on $500 bail. She could not be reached for comment Saturday.</a:t>
            </a:r>
          </a:p>
          <a:p>
            <a:pPr eaLnBrk="1" hangingPunct="1">
              <a:lnSpc>
                <a:spcPct val="90000"/>
              </a:lnSpc>
              <a:buFont typeface="Wingdings" pitchFamily="2" charset="2"/>
              <a:buNone/>
              <a:defRPr/>
            </a:pPr>
            <a:endParaRPr lang="en-US" sz="2000" dirty="0"/>
          </a:p>
        </p:txBody>
      </p:sp>
      <p:sp>
        <p:nvSpPr>
          <p:cNvPr id="4" name="Slide Number Placeholder 5"/>
          <p:cNvSpPr>
            <a:spLocks noGrp="1"/>
          </p:cNvSpPr>
          <p:nvPr>
            <p:ph type="sldNum" sz="quarter" idx="12"/>
          </p:nvPr>
        </p:nvSpPr>
        <p:spPr/>
        <p:txBody>
          <a:bodyPr/>
          <a:lstStyle/>
          <a:p>
            <a:pPr>
              <a:defRPr/>
            </a:pPr>
            <a:fld id="{C275BBDA-93A2-40AB-9E9A-F6F16F4BEE76}" type="slidenum">
              <a:rPr lang="en-US"/>
              <a:pPr>
                <a:defRPr/>
              </a:pPr>
              <a:t>43</a:t>
            </a:fld>
            <a:endParaRPr lang="en-US"/>
          </a:p>
        </p:txBody>
      </p:sp>
      <p:sp>
        <p:nvSpPr>
          <p:cNvPr id="53250" name="Rectangle 2"/>
          <p:cNvSpPr>
            <a:spLocks noGrp="1" noChangeArrowheads="1"/>
          </p:cNvSpPr>
          <p:nvPr>
            <p:ph type="title"/>
          </p:nvPr>
        </p:nvSpPr>
        <p:spPr>
          <a:xfrm>
            <a:off x="1295400" y="98438"/>
            <a:ext cx="6096000" cy="1828800"/>
          </a:xfrm>
        </p:spPr>
        <p:txBody>
          <a:bodyPr/>
          <a:lstStyle/>
          <a:p>
            <a:pPr eaLnBrk="1" fontAlgn="auto" hangingPunct="1">
              <a:spcAft>
                <a:spcPts val="0"/>
              </a:spcAft>
              <a:defRPr/>
            </a:pPr>
            <a:r>
              <a:rPr lang="en-US" dirty="0" err="1">
                <a:solidFill>
                  <a:schemeClr val="accent2">
                    <a:lumMod val="60000"/>
                    <a:lumOff val="40000"/>
                  </a:schemeClr>
                </a:solidFill>
              </a:rPr>
              <a:t>Ooops</a:t>
            </a:r>
            <a:r>
              <a:rPr lang="en-US" dirty="0">
                <a:solidFill>
                  <a:schemeClr val="accent2">
                    <a:lumMod val="60000"/>
                    <a:lumOff val="40000"/>
                  </a:schemeClr>
                </a:solidFill>
              </a:rPr>
              <a:t> Again . . .</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15887"/>
            <a:ext cx="2035969"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0-#ppt_w/2"/>
                                              </p:val>
                                            </p:tav>
                                            <p:tav tm="100000">
                                              <p:val>
                                                <p:strVal val="#ppt_x"/>
                                              </p:val>
                                            </p:tav>
                                          </p:tavLst>
                                        </p:anim>
                                        <p:anim calcmode="lin" valueType="num">
                                          <p:cBhvr additive="base">
                                            <p:cTn id="8" dur="500" fill="hold"/>
                                            <p:tgtEl>
                                              <p:spTgt spid="532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0"/>
                                      </p:stCondLst>
                                      <p:childTnLst>
                                        <p:set>
                                          <p:cBhvr>
                                            <p:cTn id="11" dur="1" fill="hold">
                                              <p:stCondLst>
                                                <p:cond delay="0"/>
                                              </p:stCondLst>
                                            </p:cTn>
                                            <p:tgtEl>
                                              <p:spTgt spid="53251">
                                                <p:txEl>
                                                  <p:pRg st="0" end="0"/>
                                                </p:txEl>
                                              </p:spTgt>
                                            </p:tgtEl>
                                            <p:attrNameLst>
                                              <p:attrName>style.visibility</p:attrName>
                                            </p:attrNameLst>
                                          </p:cBhvr>
                                          <p:to>
                                            <p:strVal val="visible"/>
                                          </p:to>
                                        </p:set>
                                        <p:anim calcmode="lin" valueType="num">
                                          <p:cBhvr additive="base">
                                            <p:cTn id="12" dur="30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500"/>
                                </p:stCondLst>
                                <p:childTnLst>
                                  <p:par>
                                    <p:cTn id="15" presetID="6" presetClass="entr" presetSubtype="16" fill="hold" nodeType="afterEffect">
                                      <p:stCondLst>
                                        <p:cond delay="0"/>
                                      </p:stCondLst>
                                      <p:childTnLst>
                                        <p:set>
                                          <p:cBhvr>
                                            <p:cTn id="16" dur="1" fill="hold">
                                              <p:stCondLst>
                                                <p:cond delay="0"/>
                                              </p:stCondLst>
                                            </p:cTn>
                                            <p:tgtEl>
                                              <p:spTgt spid="53251">
                                                <p:txEl>
                                                  <p:pRg st="1" end="1"/>
                                                </p:txEl>
                                              </p:spTgt>
                                            </p:tgtEl>
                                            <p:attrNameLst>
                                              <p:attrName>style.visibility</p:attrName>
                                            </p:attrNameLst>
                                          </p:cBhvr>
                                          <p:to>
                                            <p:strVal val="visible"/>
                                          </p:to>
                                        </p:set>
                                        <p:animEffect transition="in" filter="circle(in)">
                                          <p:cBhvr>
                                            <p:cTn id="17" dur="2000"/>
                                            <p:tgtEl>
                                              <p:spTgt spid="53251">
                                                <p:txEl>
                                                  <p:pRg st="1" end="1"/>
                                                </p:txEl>
                                              </p:spTgt>
                                            </p:tgtEl>
                                          </p:cBhvr>
                                        </p:animEffect>
                                      </p:childTnLst>
                                    </p:cTn>
                                  </p:par>
                                </p:childTnLst>
                              </p:cTn>
                            </p:par>
                            <p:par>
                              <p:cTn id="18" fill="hold">
                                <p:stCondLst>
                                  <p:cond delay="5500"/>
                                </p:stCondLst>
                                <p:childTnLst>
                                  <p:par>
                                    <p:cTn id="19" presetID="7" presetClass="entr" presetSubtype="4" fill="hold" grpId="0" nodeType="afterEffect">
                                      <p:stCondLst>
                                        <p:cond delay="0"/>
                                      </p:stCondLst>
                                      <p:childTnLst>
                                        <p:set>
                                          <p:cBhvr>
                                            <p:cTn id="20" dur="1" fill="hold">
                                              <p:stCondLst>
                                                <p:cond delay="0"/>
                                              </p:stCondLst>
                                            </p:cTn>
                                            <p:tgtEl>
                                              <p:spTgt spid="53251">
                                                <p:txEl>
                                                  <p:pRg st="2" end="2"/>
                                                </p:txEl>
                                              </p:spTgt>
                                            </p:tgtEl>
                                            <p:attrNameLst>
                                              <p:attrName>style.visibility</p:attrName>
                                            </p:attrNameLst>
                                          </p:cBhvr>
                                          <p:to>
                                            <p:strVal val="visible"/>
                                          </p:to>
                                        </p:set>
                                        <p:anim calcmode="lin" valueType="num">
                                          <p:cBhvr additive="base">
                                            <p:cTn id="21" dur="30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22" dur="3000" fill="hold"/>
                                            <p:tgtEl>
                                              <p:spTgt spid="53251">
                                                <p:txEl>
                                                  <p:pRg st="2" end="2"/>
                                                </p:txEl>
                                              </p:spTgt>
                                            </p:tgtEl>
                                            <p:attrNameLst>
                                              <p:attrName>ppt_y</p:attrName>
                                            </p:attrNameLst>
                                          </p:cBhvr>
                                          <p:tavLst>
                                            <p:tav tm="0">
                                              <p:val>
                                                <p:strVal val="1+#ppt_h/2"/>
                                              </p:val>
                                            </p:tav>
                                            <p:tav tm="100000">
                                              <p:val>
                                                <p:strVal val="#ppt_y"/>
                                              </p:val>
                                            </p:tav>
                                          </p:tavLst>
                                        </p:anim>
                                      </p:childTnLst>
                                    </p:cTn>
                                  </p:par>
                                </p:childTnLst>
                              </p:cTn>
                            </p:par>
                            <p:par>
                              <p:cTn id="23" fill="hold">
                                <p:stCondLst>
                                  <p:cond delay="8500"/>
                                </p:stCondLst>
                                <p:childTnLst>
                                  <p:par>
                                    <p:cTn id="24" presetID="7" presetClass="entr" presetSubtype="4" fill="hold" grpId="0" nodeType="afterEffect">
                                      <p:stCondLst>
                                        <p:cond delay="0"/>
                                      </p:stCondLst>
                                      <p:childTnLst>
                                        <p:set>
                                          <p:cBhvr>
                                            <p:cTn id="25" dur="1" fill="hold">
                                              <p:stCondLst>
                                                <p:cond delay="0"/>
                                              </p:stCondLst>
                                            </p:cTn>
                                            <p:tgtEl>
                                              <p:spTgt spid="53251">
                                                <p:txEl>
                                                  <p:pRg st="3" end="3"/>
                                                </p:txEl>
                                              </p:spTgt>
                                            </p:tgtEl>
                                            <p:attrNameLst>
                                              <p:attrName>style.visibility</p:attrName>
                                            </p:attrNameLst>
                                          </p:cBhvr>
                                          <p:to>
                                            <p:strVal val="visible"/>
                                          </p:to>
                                        </p:set>
                                        <p:anim calcmode="lin" valueType="num">
                                          <p:cBhvr additive="base">
                                            <p:cTn id="26" dur="30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27" dur="30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1500"/>
                                </p:stCondLst>
                                <p:childTnLst>
                                  <p:par>
                                    <p:cTn id="29" presetID="2" presetClass="entr" presetSubtype="8" fill="hold" nodeType="afterEffect" p14:presetBounceEnd="2500">
                                      <p:stCondLst>
                                        <p:cond delay="0"/>
                                      </p:stCondLst>
                                      <p:childTnLst>
                                        <p:set>
                                          <p:cBhvr>
                                            <p:cTn id="30" dur="1" fill="hold">
                                              <p:stCondLst>
                                                <p:cond delay="0"/>
                                              </p:stCondLst>
                                            </p:cTn>
                                            <p:tgtEl>
                                              <p:spTgt spid="8194"/>
                                            </p:tgtEl>
                                            <p:attrNameLst>
                                              <p:attrName>style.visibility</p:attrName>
                                            </p:attrNameLst>
                                          </p:cBhvr>
                                          <p:to>
                                            <p:strVal val="visible"/>
                                          </p:to>
                                        </p:set>
                                        <p:anim calcmode="lin" valueType="num" p14:bounceEnd="2500">
                                          <p:cBhvr additive="base">
                                            <p:cTn id="31" dur="2000" fill="hold"/>
                                            <p:tgtEl>
                                              <p:spTgt spid="8194"/>
                                            </p:tgtEl>
                                            <p:attrNameLst>
                                              <p:attrName>ppt_x</p:attrName>
                                            </p:attrNameLst>
                                          </p:cBhvr>
                                          <p:tavLst>
                                            <p:tav tm="0">
                                              <p:val>
                                                <p:strVal val="0-#ppt_w/2"/>
                                              </p:val>
                                            </p:tav>
                                            <p:tav tm="100000">
                                              <p:val>
                                                <p:strVal val="#ppt_x"/>
                                              </p:val>
                                            </p:tav>
                                          </p:tavLst>
                                        </p:anim>
                                        <p:anim calcmode="lin" valueType="num" p14:bounceEnd="2500">
                                          <p:cBhvr additive="base">
                                            <p:cTn id="32" dur="2000" fill="hold"/>
                                            <p:tgtEl>
                                              <p:spTgt spid="81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explode.wav"/>
                                            </p:tgtEl>
                                          </p:cMediaNode>
                                        </p:audio>
                                      </p:subTnLst>
                                    </p:cTn>
                                  </p:par>
                                  <p:par>
                                    <p:cTn id="33" presetID="32" presetClass="emph" presetSubtype="0" fill="hold" nodeType="withEffect">
                                      <p:stCondLst>
                                        <p:cond delay="0"/>
                                      </p:stCondLst>
                                      <p:childTnLst>
                                        <p:animRot by="120000">
                                          <p:cBhvr>
                                            <p:cTn id="34" dur="100" fill="hold">
                                              <p:stCondLst>
                                                <p:cond delay="0"/>
                                              </p:stCondLst>
                                            </p:cTn>
                                            <p:tgtEl>
                                              <p:spTgt spid="8194"/>
                                            </p:tgtEl>
                                            <p:attrNameLst>
                                              <p:attrName>r</p:attrName>
                                            </p:attrNameLst>
                                          </p:cBhvr>
                                        </p:animRot>
                                        <p:animRot by="-240000">
                                          <p:cBhvr>
                                            <p:cTn id="35" dur="200" fill="hold">
                                              <p:stCondLst>
                                                <p:cond delay="200"/>
                                              </p:stCondLst>
                                            </p:cTn>
                                            <p:tgtEl>
                                              <p:spTgt spid="8194"/>
                                            </p:tgtEl>
                                            <p:attrNameLst>
                                              <p:attrName>r</p:attrName>
                                            </p:attrNameLst>
                                          </p:cBhvr>
                                        </p:animRot>
                                        <p:animRot by="240000">
                                          <p:cBhvr>
                                            <p:cTn id="36" dur="200" fill="hold">
                                              <p:stCondLst>
                                                <p:cond delay="400"/>
                                              </p:stCondLst>
                                            </p:cTn>
                                            <p:tgtEl>
                                              <p:spTgt spid="8194"/>
                                            </p:tgtEl>
                                            <p:attrNameLst>
                                              <p:attrName>r</p:attrName>
                                            </p:attrNameLst>
                                          </p:cBhvr>
                                        </p:animRot>
                                        <p:animRot by="-240000">
                                          <p:cBhvr>
                                            <p:cTn id="37" dur="200" fill="hold">
                                              <p:stCondLst>
                                                <p:cond delay="600"/>
                                              </p:stCondLst>
                                            </p:cTn>
                                            <p:tgtEl>
                                              <p:spTgt spid="8194"/>
                                            </p:tgtEl>
                                            <p:attrNameLst>
                                              <p:attrName>r</p:attrName>
                                            </p:attrNameLst>
                                          </p:cBhvr>
                                        </p:animRot>
                                        <p:animRot by="120000">
                                          <p:cBhvr>
                                            <p:cTn id="38" dur="200" fill="hold">
                                              <p:stCondLst>
                                                <p:cond delay="800"/>
                                              </p:stCondLst>
                                            </p:cTn>
                                            <p:tgtEl>
                                              <p:spTgt spid="8194"/>
                                            </p:tgtEl>
                                            <p:attrNameLst>
                                              <p:attrName>r</p:attrName>
                                            </p:attrNameLst>
                                          </p:cBhvr>
                                        </p:animRot>
                                      </p:childTnLst>
                                    </p:cTn>
                                  </p:par>
                                </p:childTnLst>
                              </p:cTn>
                            </p:par>
                            <p:par>
                              <p:cTn id="39" fill="hold">
                                <p:stCondLst>
                                  <p:cond delay="13500"/>
                                </p:stCondLst>
                                <p:childTnLst>
                                  <p:par>
                                    <p:cTn id="40" presetID="42" presetClass="entr" presetSubtype="0" fill="hold" nodeType="afterEffect">
                                      <p:stCondLst>
                                        <p:cond delay="0"/>
                                      </p:stCondLst>
                                      <p:childTnLst>
                                        <p:set>
                                          <p:cBhvr>
                                            <p:cTn id="41" dur="1" fill="hold">
                                              <p:stCondLst>
                                                <p:cond delay="0"/>
                                              </p:stCondLst>
                                            </p:cTn>
                                            <p:tgtEl>
                                              <p:spTgt spid="53251">
                                                <p:txEl>
                                                  <p:pRg st="4" end="4"/>
                                                </p:txEl>
                                              </p:spTgt>
                                            </p:tgtEl>
                                            <p:attrNameLst>
                                              <p:attrName>style.visibility</p:attrName>
                                            </p:attrNameLst>
                                          </p:cBhvr>
                                          <p:to>
                                            <p:strVal val="visible"/>
                                          </p:to>
                                        </p:set>
                                        <p:animEffect transition="in" filter="fade">
                                          <p:cBhvr>
                                            <p:cTn id="42" dur="1000"/>
                                            <p:tgtEl>
                                              <p:spTgt spid="53251">
                                                <p:txEl>
                                                  <p:pRg st="4" end="4"/>
                                                </p:txEl>
                                              </p:spTgt>
                                            </p:tgtEl>
                                          </p:cBhvr>
                                        </p:animEffect>
                                        <p:anim calcmode="lin" valueType="num">
                                          <p:cBhvr>
                                            <p:cTn id="43" dur="1000" fill="hold"/>
                                            <p:tgtEl>
                                              <p:spTgt spid="53251">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53251">
                                                <p:txEl>
                                                  <p:pRg st="4" end="4"/>
                                                </p:txEl>
                                              </p:spTgt>
                                            </p:tgtEl>
                                            <p:attrNameLst>
                                              <p:attrName>ppt_y</p:attrName>
                                            </p:attrNameLst>
                                          </p:cBhvr>
                                          <p:tavLst>
                                            <p:tav tm="0">
                                              <p:val>
                                                <p:strVal val="#ppt_y+.1"/>
                                              </p:val>
                                            </p:tav>
                                            <p:tav tm="100000">
                                              <p:val>
                                                <p:strVal val="#ppt_y"/>
                                              </p:val>
                                            </p:tav>
                                          </p:tavLst>
                                        </p:anim>
                                      </p:childTnLst>
                                    </p:cTn>
                                  </p:par>
                                </p:childTnLst>
                              </p:cTn>
                            </p:par>
                            <p:par>
                              <p:cTn id="45" fill="hold">
                                <p:stCondLst>
                                  <p:cond delay="14500"/>
                                </p:stCondLst>
                                <p:childTnLst>
                                  <p:par>
                                    <p:cTn id="46" presetID="42" presetClass="entr" presetSubtype="0" fill="hold" nodeType="afterEffect">
                                      <p:stCondLst>
                                        <p:cond delay="0"/>
                                      </p:stCondLst>
                                      <p:childTnLst>
                                        <p:set>
                                          <p:cBhvr>
                                            <p:cTn id="47" dur="1" fill="hold">
                                              <p:stCondLst>
                                                <p:cond delay="0"/>
                                              </p:stCondLst>
                                            </p:cTn>
                                            <p:tgtEl>
                                              <p:spTgt spid="53251">
                                                <p:txEl>
                                                  <p:pRg st="5" end="5"/>
                                                </p:txEl>
                                              </p:spTgt>
                                            </p:tgtEl>
                                            <p:attrNameLst>
                                              <p:attrName>style.visibility</p:attrName>
                                            </p:attrNameLst>
                                          </p:cBhvr>
                                          <p:to>
                                            <p:strVal val="visible"/>
                                          </p:to>
                                        </p:set>
                                        <p:animEffect transition="in" filter="fade">
                                          <p:cBhvr>
                                            <p:cTn id="48" dur="1000"/>
                                            <p:tgtEl>
                                              <p:spTgt spid="53251">
                                                <p:txEl>
                                                  <p:pRg st="5" end="5"/>
                                                </p:txEl>
                                              </p:spTgt>
                                            </p:tgtEl>
                                          </p:cBhvr>
                                        </p:animEffect>
                                        <p:anim calcmode="lin" valueType="num">
                                          <p:cBhvr>
                                            <p:cTn id="49" dur="1000" fill="hold"/>
                                            <p:tgtEl>
                                              <p:spTgt spid="53251">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5325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uiExpand="1" build="p"/>
          <p:bldP spid="5325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0-#ppt_w/2"/>
                                              </p:val>
                                            </p:tav>
                                            <p:tav tm="100000">
                                              <p:val>
                                                <p:strVal val="#ppt_x"/>
                                              </p:val>
                                            </p:tav>
                                          </p:tavLst>
                                        </p:anim>
                                        <p:anim calcmode="lin" valueType="num">
                                          <p:cBhvr additive="base">
                                            <p:cTn id="8" dur="500" fill="hold"/>
                                            <p:tgtEl>
                                              <p:spTgt spid="532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7" presetClass="entr" presetSubtype="4" fill="hold" grpId="0" nodeType="afterEffect">
                                      <p:stCondLst>
                                        <p:cond delay="0"/>
                                      </p:stCondLst>
                                      <p:childTnLst>
                                        <p:set>
                                          <p:cBhvr>
                                            <p:cTn id="11" dur="1" fill="hold">
                                              <p:stCondLst>
                                                <p:cond delay="0"/>
                                              </p:stCondLst>
                                            </p:cTn>
                                            <p:tgtEl>
                                              <p:spTgt spid="53251">
                                                <p:txEl>
                                                  <p:pRg st="0" end="0"/>
                                                </p:txEl>
                                              </p:spTgt>
                                            </p:tgtEl>
                                            <p:attrNameLst>
                                              <p:attrName>style.visibility</p:attrName>
                                            </p:attrNameLst>
                                          </p:cBhvr>
                                          <p:to>
                                            <p:strVal val="visible"/>
                                          </p:to>
                                        </p:set>
                                        <p:anim calcmode="lin" valueType="num">
                                          <p:cBhvr additive="base">
                                            <p:cTn id="12" dur="30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3500"/>
                                </p:stCondLst>
                                <p:childTnLst>
                                  <p:par>
                                    <p:cTn id="15" presetID="6" presetClass="entr" presetSubtype="16" fill="hold" nodeType="afterEffect">
                                      <p:stCondLst>
                                        <p:cond delay="0"/>
                                      </p:stCondLst>
                                      <p:childTnLst>
                                        <p:set>
                                          <p:cBhvr>
                                            <p:cTn id="16" dur="1" fill="hold">
                                              <p:stCondLst>
                                                <p:cond delay="0"/>
                                              </p:stCondLst>
                                            </p:cTn>
                                            <p:tgtEl>
                                              <p:spTgt spid="53251">
                                                <p:txEl>
                                                  <p:pRg st="1" end="1"/>
                                                </p:txEl>
                                              </p:spTgt>
                                            </p:tgtEl>
                                            <p:attrNameLst>
                                              <p:attrName>style.visibility</p:attrName>
                                            </p:attrNameLst>
                                          </p:cBhvr>
                                          <p:to>
                                            <p:strVal val="visible"/>
                                          </p:to>
                                        </p:set>
                                        <p:animEffect transition="in" filter="circle(in)">
                                          <p:cBhvr>
                                            <p:cTn id="17" dur="2000"/>
                                            <p:tgtEl>
                                              <p:spTgt spid="53251">
                                                <p:txEl>
                                                  <p:pRg st="1" end="1"/>
                                                </p:txEl>
                                              </p:spTgt>
                                            </p:tgtEl>
                                          </p:cBhvr>
                                        </p:animEffect>
                                      </p:childTnLst>
                                    </p:cTn>
                                  </p:par>
                                </p:childTnLst>
                              </p:cTn>
                            </p:par>
                            <p:par>
                              <p:cTn id="18" fill="hold">
                                <p:stCondLst>
                                  <p:cond delay="5500"/>
                                </p:stCondLst>
                                <p:childTnLst>
                                  <p:par>
                                    <p:cTn id="19" presetID="7" presetClass="entr" presetSubtype="4" fill="hold" grpId="0" nodeType="afterEffect">
                                      <p:stCondLst>
                                        <p:cond delay="0"/>
                                      </p:stCondLst>
                                      <p:childTnLst>
                                        <p:set>
                                          <p:cBhvr>
                                            <p:cTn id="20" dur="1" fill="hold">
                                              <p:stCondLst>
                                                <p:cond delay="0"/>
                                              </p:stCondLst>
                                            </p:cTn>
                                            <p:tgtEl>
                                              <p:spTgt spid="53251">
                                                <p:txEl>
                                                  <p:pRg st="2" end="2"/>
                                                </p:txEl>
                                              </p:spTgt>
                                            </p:tgtEl>
                                            <p:attrNameLst>
                                              <p:attrName>style.visibility</p:attrName>
                                            </p:attrNameLst>
                                          </p:cBhvr>
                                          <p:to>
                                            <p:strVal val="visible"/>
                                          </p:to>
                                        </p:set>
                                        <p:anim calcmode="lin" valueType="num">
                                          <p:cBhvr additive="base">
                                            <p:cTn id="21" dur="30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22" dur="3000" fill="hold"/>
                                            <p:tgtEl>
                                              <p:spTgt spid="53251">
                                                <p:txEl>
                                                  <p:pRg st="2" end="2"/>
                                                </p:txEl>
                                              </p:spTgt>
                                            </p:tgtEl>
                                            <p:attrNameLst>
                                              <p:attrName>ppt_y</p:attrName>
                                            </p:attrNameLst>
                                          </p:cBhvr>
                                          <p:tavLst>
                                            <p:tav tm="0">
                                              <p:val>
                                                <p:strVal val="1+#ppt_h/2"/>
                                              </p:val>
                                            </p:tav>
                                            <p:tav tm="100000">
                                              <p:val>
                                                <p:strVal val="#ppt_y"/>
                                              </p:val>
                                            </p:tav>
                                          </p:tavLst>
                                        </p:anim>
                                      </p:childTnLst>
                                    </p:cTn>
                                  </p:par>
                                </p:childTnLst>
                              </p:cTn>
                            </p:par>
                            <p:par>
                              <p:cTn id="23" fill="hold">
                                <p:stCondLst>
                                  <p:cond delay="8500"/>
                                </p:stCondLst>
                                <p:childTnLst>
                                  <p:par>
                                    <p:cTn id="24" presetID="7" presetClass="entr" presetSubtype="4" fill="hold" grpId="0" nodeType="afterEffect">
                                      <p:stCondLst>
                                        <p:cond delay="0"/>
                                      </p:stCondLst>
                                      <p:childTnLst>
                                        <p:set>
                                          <p:cBhvr>
                                            <p:cTn id="25" dur="1" fill="hold">
                                              <p:stCondLst>
                                                <p:cond delay="0"/>
                                              </p:stCondLst>
                                            </p:cTn>
                                            <p:tgtEl>
                                              <p:spTgt spid="53251">
                                                <p:txEl>
                                                  <p:pRg st="3" end="3"/>
                                                </p:txEl>
                                              </p:spTgt>
                                            </p:tgtEl>
                                            <p:attrNameLst>
                                              <p:attrName>style.visibility</p:attrName>
                                            </p:attrNameLst>
                                          </p:cBhvr>
                                          <p:to>
                                            <p:strVal val="visible"/>
                                          </p:to>
                                        </p:set>
                                        <p:anim calcmode="lin" valueType="num">
                                          <p:cBhvr additive="base">
                                            <p:cTn id="26" dur="3000" fill="hold"/>
                                            <p:tgtEl>
                                              <p:spTgt spid="53251">
                                                <p:txEl>
                                                  <p:pRg st="3" end="3"/>
                                                </p:txEl>
                                              </p:spTgt>
                                            </p:tgtEl>
                                            <p:attrNameLst>
                                              <p:attrName>ppt_x</p:attrName>
                                            </p:attrNameLst>
                                          </p:cBhvr>
                                          <p:tavLst>
                                            <p:tav tm="0">
                                              <p:val>
                                                <p:strVal val="#ppt_x"/>
                                              </p:val>
                                            </p:tav>
                                            <p:tav tm="100000">
                                              <p:val>
                                                <p:strVal val="#ppt_x"/>
                                              </p:val>
                                            </p:tav>
                                          </p:tavLst>
                                        </p:anim>
                                        <p:anim calcmode="lin" valueType="num">
                                          <p:cBhvr additive="base">
                                            <p:cTn id="27" dur="3000" fill="hold"/>
                                            <p:tgtEl>
                                              <p:spTgt spid="53251">
                                                <p:txEl>
                                                  <p:pRg st="3" end="3"/>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1500"/>
                                </p:stCondLst>
                                <p:childTnLst>
                                  <p:par>
                                    <p:cTn id="29" presetID="2" presetClass="entr" presetSubtype="8" fill="hold" nodeType="afterEffect">
                                      <p:stCondLst>
                                        <p:cond delay="0"/>
                                      </p:stCondLst>
                                      <p:childTnLst>
                                        <p:set>
                                          <p:cBhvr>
                                            <p:cTn id="30" dur="1" fill="hold">
                                              <p:stCondLst>
                                                <p:cond delay="0"/>
                                              </p:stCondLst>
                                            </p:cTn>
                                            <p:tgtEl>
                                              <p:spTgt spid="8194"/>
                                            </p:tgtEl>
                                            <p:attrNameLst>
                                              <p:attrName>style.visibility</p:attrName>
                                            </p:attrNameLst>
                                          </p:cBhvr>
                                          <p:to>
                                            <p:strVal val="visible"/>
                                          </p:to>
                                        </p:set>
                                        <p:anim calcmode="lin" valueType="num">
                                          <p:cBhvr additive="base">
                                            <p:cTn id="31" dur="2000" fill="hold"/>
                                            <p:tgtEl>
                                              <p:spTgt spid="8194"/>
                                            </p:tgtEl>
                                            <p:attrNameLst>
                                              <p:attrName>ppt_x</p:attrName>
                                            </p:attrNameLst>
                                          </p:cBhvr>
                                          <p:tavLst>
                                            <p:tav tm="0">
                                              <p:val>
                                                <p:strVal val="0-#ppt_w/2"/>
                                              </p:val>
                                            </p:tav>
                                            <p:tav tm="100000">
                                              <p:val>
                                                <p:strVal val="#ppt_x"/>
                                              </p:val>
                                            </p:tav>
                                          </p:tavLst>
                                        </p:anim>
                                        <p:anim calcmode="lin" valueType="num">
                                          <p:cBhvr additive="base">
                                            <p:cTn id="32" dur="2000" fill="hold"/>
                                            <p:tgtEl>
                                              <p:spTgt spid="81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2" name="explode.wav"/>
                                            </p:tgtEl>
                                          </p:cMediaNode>
                                        </p:audio>
                                      </p:subTnLst>
                                    </p:cTn>
                                  </p:par>
                                  <p:par>
                                    <p:cTn id="33" presetID="32" presetClass="emph" presetSubtype="0" fill="hold" nodeType="withEffect">
                                      <p:stCondLst>
                                        <p:cond delay="0"/>
                                      </p:stCondLst>
                                      <p:childTnLst>
                                        <p:animRot by="120000">
                                          <p:cBhvr>
                                            <p:cTn id="34" dur="100" fill="hold">
                                              <p:stCondLst>
                                                <p:cond delay="0"/>
                                              </p:stCondLst>
                                            </p:cTn>
                                            <p:tgtEl>
                                              <p:spTgt spid="8194"/>
                                            </p:tgtEl>
                                            <p:attrNameLst>
                                              <p:attrName>r</p:attrName>
                                            </p:attrNameLst>
                                          </p:cBhvr>
                                        </p:animRot>
                                        <p:animRot by="-240000">
                                          <p:cBhvr>
                                            <p:cTn id="35" dur="200" fill="hold">
                                              <p:stCondLst>
                                                <p:cond delay="200"/>
                                              </p:stCondLst>
                                            </p:cTn>
                                            <p:tgtEl>
                                              <p:spTgt spid="8194"/>
                                            </p:tgtEl>
                                            <p:attrNameLst>
                                              <p:attrName>r</p:attrName>
                                            </p:attrNameLst>
                                          </p:cBhvr>
                                        </p:animRot>
                                        <p:animRot by="240000">
                                          <p:cBhvr>
                                            <p:cTn id="36" dur="200" fill="hold">
                                              <p:stCondLst>
                                                <p:cond delay="400"/>
                                              </p:stCondLst>
                                            </p:cTn>
                                            <p:tgtEl>
                                              <p:spTgt spid="8194"/>
                                            </p:tgtEl>
                                            <p:attrNameLst>
                                              <p:attrName>r</p:attrName>
                                            </p:attrNameLst>
                                          </p:cBhvr>
                                        </p:animRot>
                                        <p:animRot by="-240000">
                                          <p:cBhvr>
                                            <p:cTn id="37" dur="200" fill="hold">
                                              <p:stCondLst>
                                                <p:cond delay="600"/>
                                              </p:stCondLst>
                                            </p:cTn>
                                            <p:tgtEl>
                                              <p:spTgt spid="8194"/>
                                            </p:tgtEl>
                                            <p:attrNameLst>
                                              <p:attrName>r</p:attrName>
                                            </p:attrNameLst>
                                          </p:cBhvr>
                                        </p:animRot>
                                        <p:animRot by="120000">
                                          <p:cBhvr>
                                            <p:cTn id="38" dur="200" fill="hold">
                                              <p:stCondLst>
                                                <p:cond delay="800"/>
                                              </p:stCondLst>
                                            </p:cTn>
                                            <p:tgtEl>
                                              <p:spTgt spid="8194"/>
                                            </p:tgtEl>
                                            <p:attrNameLst>
                                              <p:attrName>r</p:attrName>
                                            </p:attrNameLst>
                                          </p:cBhvr>
                                        </p:animRot>
                                      </p:childTnLst>
                                    </p:cTn>
                                  </p:par>
                                </p:childTnLst>
                              </p:cTn>
                            </p:par>
                            <p:par>
                              <p:cTn id="39" fill="hold">
                                <p:stCondLst>
                                  <p:cond delay="13500"/>
                                </p:stCondLst>
                                <p:childTnLst>
                                  <p:par>
                                    <p:cTn id="40" presetID="42" presetClass="entr" presetSubtype="0" fill="hold" nodeType="afterEffect">
                                      <p:stCondLst>
                                        <p:cond delay="0"/>
                                      </p:stCondLst>
                                      <p:childTnLst>
                                        <p:set>
                                          <p:cBhvr>
                                            <p:cTn id="41" dur="1" fill="hold">
                                              <p:stCondLst>
                                                <p:cond delay="0"/>
                                              </p:stCondLst>
                                            </p:cTn>
                                            <p:tgtEl>
                                              <p:spTgt spid="53251">
                                                <p:txEl>
                                                  <p:pRg st="4" end="4"/>
                                                </p:txEl>
                                              </p:spTgt>
                                            </p:tgtEl>
                                            <p:attrNameLst>
                                              <p:attrName>style.visibility</p:attrName>
                                            </p:attrNameLst>
                                          </p:cBhvr>
                                          <p:to>
                                            <p:strVal val="visible"/>
                                          </p:to>
                                        </p:set>
                                        <p:animEffect transition="in" filter="fade">
                                          <p:cBhvr>
                                            <p:cTn id="42" dur="1000"/>
                                            <p:tgtEl>
                                              <p:spTgt spid="53251">
                                                <p:txEl>
                                                  <p:pRg st="4" end="4"/>
                                                </p:txEl>
                                              </p:spTgt>
                                            </p:tgtEl>
                                          </p:cBhvr>
                                        </p:animEffect>
                                        <p:anim calcmode="lin" valueType="num">
                                          <p:cBhvr>
                                            <p:cTn id="43" dur="1000" fill="hold"/>
                                            <p:tgtEl>
                                              <p:spTgt spid="53251">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53251">
                                                <p:txEl>
                                                  <p:pRg st="4" end="4"/>
                                                </p:txEl>
                                              </p:spTgt>
                                            </p:tgtEl>
                                            <p:attrNameLst>
                                              <p:attrName>ppt_y</p:attrName>
                                            </p:attrNameLst>
                                          </p:cBhvr>
                                          <p:tavLst>
                                            <p:tav tm="0">
                                              <p:val>
                                                <p:strVal val="#ppt_y+.1"/>
                                              </p:val>
                                            </p:tav>
                                            <p:tav tm="100000">
                                              <p:val>
                                                <p:strVal val="#ppt_y"/>
                                              </p:val>
                                            </p:tav>
                                          </p:tavLst>
                                        </p:anim>
                                      </p:childTnLst>
                                    </p:cTn>
                                  </p:par>
                                </p:childTnLst>
                              </p:cTn>
                            </p:par>
                            <p:par>
                              <p:cTn id="45" fill="hold">
                                <p:stCondLst>
                                  <p:cond delay="14500"/>
                                </p:stCondLst>
                                <p:childTnLst>
                                  <p:par>
                                    <p:cTn id="46" presetID="42" presetClass="entr" presetSubtype="0" fill="hold" nodeType="afterEffect">
                                      <p:stCondLst>
                                        <p:cond delay="0"/>
                                      </p:stCondLst>
                                      <p:childTnLst>
                                        <p:set>
                                          <p:cBhvr>
                                            <p:cTn id="47" dur="1" fill="hold">
                                              <p:stCondLst>
                                                <p:cond delay="0"/>
                                              </p:stCondLst>
                                            </p:cTn>
                                            <p:tgtEl>
                                              <p:spTgt spid="53251">
                                                <p:txEl>
                                                  <p:pRg st="5" end="5"/>
                                                </p:txEl>
                                              </p:spTgt>
                                            </p:tgtEl>
                                            <p:attrNameLst>
                                              <p:attrName>style.visibility</p:attrName>
                                            </p:attrNameLst>
                                          </p:cBhvr>
                                          <p:to>
                                            <p:strVal val="visible"/>
                                          </p:to>
                                        </p:set>
                                        <p:animEffect transition="in" filter="fade">
                                          <p:cBhvr>
                                            <p:cTn id="48" dur="1000"/>
                                            <p:tgtEl>
                                              <p:spTgt spid="53251">
                                                <p:txEl>
                                                  <p:pRg st="5" end="5"/>
                                                </p:txEl>
                                              </p:spTgt>
                                            </p:tgtEl>
                                          </p:cBhvr>
                                        </p:animEffect>
                                        <p:anim calcmode="lin" valueType="num">
                                          <p:cBhvr>
                                            <p:cTn id="49" dur="1000" fill="hold"/>
                                            <p:tgtEl>
                                              <p:spTgt spid="53251">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5325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uiExpand="1" build="p"/>
          <p:bldP spid="53250" grpId="0"/>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45A4260-B85C-4E3D-9913-294CE795F2FD}"/>
              </a:ext>
            </a:extLst>
          </p:cNvPr>
          <p:cNvPicPr>
            <a:picLocks noGrp="1" noChangeAspect="1"/>
          </p:cNvPicPr>
          <p:nvPr>
            <p:ph idx="1"/>
          </p:nvPr>
        </p:nvPicPr>
        <p:blipFill>
          <a:blip r:embed="rId2"/>
          <a:stretch>
            <a:fillRect/>
          </a:stretch>
        </p:blipFill>
        <p:spPr>
          <a:xfrm>
            <a:off x="457200" y="1066801"/>
            <a:ext cx="8229600" cy="5759118"/>
          </a:xfrm>
          <a:prstGeom prst="rect">
            <a:avLst/>
          </a:prstGeom>
        </p:spPr>
      </p:pic>
      <p:sp>
        <p:nvSpPr>
          <p:cNvPr id="3" name="Slide Number Placeholder 2">
            <a:extLst>
              <a:ext uri="{FF2B5EF4-FFF2-40B4-BE49-F238E27FC236}">
                <a16:creationId xmlns:a16="http://schemas.microsoft.com/office/drawing/2014/main" id="{F8EF523A-BA95-45BF-A978-E1F8414F44F3}"/>
              </a:ext>
            </a:extLst>
          </p:cNvPr>
          <p:cNvSpPr>
            <a:spLocks noGrp="1"/>
          </p:cNvSpPr>
          <p:nvPr>
            <p:ph type="sldNum" sz="quarter" idx="12"/>
          </p:nvPr>
        </p:nvSpPr>
        <p:spPr/>
        <p:txBody>
          <a:bodyPr/>
          <a:lstStyle/>
          <a:p>
            <a:pPr>
              <a:defRPr/>
            </a:pPr>
            <a:fld id="{A8EE1544-7396-4BAD-962F-A48BCE8FCA85}" type="slidenum">
              <a:rPr lang="en-US" smtClean="0"/>
              <a:pPr>
                <a:defRPr/>
              </a:pPr>
              <a:t>44</a:t>
            </a:fld>
            <a:endParaRPr lang="en-US"/>
          </a:p>
        </p:txBody>
      </p:sp>
      <p:sp>
        <p:nvSpPr>
          <p:cNvPr id="4" name="Title 3">
            <a:extLst>
              <a:ext uri="{FF2B5EF4-FFF2-40B4-BE49-F238E27FC236}">
                <a16:creationId xmlns:a16="http://schemas.microsoft.com/office/drawing/2014/main" id="{D80392D4-B88D-4935-9CAE-C7E89A1DE037}"/>
              </a:ext>
            </a:extLst>
          </p:cNvPr>
          <p:cNvSpPr>
            <a:spLocks noGrp="1"/>
          </p:cNvSpPr>
          <p:nvPr>
            <p:ph type="title"/>
          </p:nvPr>
        </p:nvSpPr>
        <p:spPr/>
        <p:txBody>
          <a:bodyPr/>
          <a:lstStyle/>
          <a:p>
            <a:r>
              <a:rPr lang="en-US" dirty="0"/>
              <a:t>The Jury is Out</a:t>
            </a:r>
          </a:p>
        </p:txBody>
      </p:sp>
    </p:spTree>
    <p:extLst>
      <p:ext uri="{BB962C8B-B14F-4D97-AF65-F5344CB8AC3E}">
        <p14:creationId xmlns:p14="http://schemas.microsoft.com/office/powerpoint/2010/main" val="12037189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a:xfrm>
            <a:off x="990600" y="1828800"/>
            <a:ext cx="6477000" cy="4724400"/>
          </a:xfrm>
        </p:spPr>
        <p:txBody>
          <a:bodyPr>
            <a:normAutofit lnSpcReduction="10000"/>
          </a:bodyPr>
          <a:lstStyle/>
          <a:p>
            <a:pPr eaLnBrk="1" hangingPunct="1">
              <a:defRPr/>
            </a:pPr>
            <a:r>
              <a:rPr lang="en-US" sz="2400" dirty="0">
                <a:solidFill>
                  <a:schemeClr val="accent1">
                    <a:lumMod val="75000"/>
                  </a:schemeClr>
                </a:solidFill>
                <a:cs typeface="Times New Roman" pitchFamily="18" charset="0"/>
              </a:rPr>
              <a:t>January 2003</a:t>
            </a:r>
          </a:p>
          <a:p>
            <a:pPr marL="82550" indent="0" eaLnBrk="1" hangingPunct="1">
              <a:buNone/>
              <a:defRPr/>
            </a:pPr>
            <a:br>
              <a:rPr lang="en-US" sz="2400" dirty="0">
                <a:solidFill>
                  <a:schemeClr val="accent1">
                    <a:lumMod val="75000"/>
                  </a:schemeClr>
                </a:solidFill>
                <a:cs typeface="Times New Roman" pitchFamily="18" charset="0"/>
              </a:rPr>
            </a:br>
            <a:endParaRPr lang="en-US" sz="2400" dirty="0">
              <a:solidFill>
                <a:schemeClr val="accent1">
                  <a:lumMod val="75000"/>
                </a:schemeClr>
              </a:solidFill>
              <a:cs typeface="Times New Roman" pitchFamily="18" charset="0"/>
            </a:endParaRPr>
          </a:p>
          <a:p>
            <a:pPr marL="82550" indent="0" eaLnBrk="1" hangingPunct="1">
              <a:buNone/>
              <a:defRPr/>
            </a:pPr>
            <a:r>
              <a:rPr lang="en-US" sz="2400" dirty="0">
                <a:solidFill>
                  <a:schemeClr val="accent1">
                    <a:lumMod val="75000"/>
                  </a:schemeClr>
                </a:solidFill>
                <a:cs typeface="Times New Roman" pitchFamily="18" charset="0"/>
              </a:rPr>
              <a:t>"A top prosecutor in Palm Beach County was arrested Tuesday after authorities said he stripped and performed lewd acts in front of a Web camera for someone he </a:t>
            </a:r>
            <a:r>
              <a:rPr lang="en-US" sz="2400" b="1" dirty="0">
                <a:solidFill>
                  <a:schemeClr val="accent1">
                    <a:lumMod val="75000"/>
                  </a:schemeClr>
                </a:solidFill>
                <a:cs typeface="Times New Roman" pitchFamily="18" charset="0"/>
              </a:rPr>
              <a:t>thought</a:t>
            </a:r>
            <a:r>
              <a:rPr lang="en-US" sz="2400" dirty="0">
                <a:solidFill>
                  <a:schemeClr val="accent1">
                    <a:lumMod val="75000"/>
                  </a:schemeClr>
                </a:solidFill>
                <a:cs typeface="Times New Roman" pitchFamily="18" charset="0"/>
              </a:rPr>
              <a:t> was a 13-year-old girl."</a:t>
            </a:r>
            <a:br>
              <a:rPr lang="en-US" sz="2400" dirty="0">
                <a:solidFill>
                  <a:schemeClr val="accent1">
                    <a:lumMod val="75000"/>
                  </a:schemeClr>
                </a:solidFill>
                <a:cs typeface="Times New Roman" pitchFamily="18" charset="0"/>
              </a:rPr>
            </a:br>
            <a:r>
              <a:rPr lang="en-US" sz="2400" dirty="0">
                <a:solidFill>
                  <a:schemeClr val="accent1">
                    <a:lumMod val="75000"/>
                  </a:schemeClr>
                </a:solidFill>
                <a:cs typeface="Times New Roman" pitchFamily="18" charset="0"/>
              </a:rPr>
              <a:t>"Assistant State Attorney I---- K----- was arrested in West Palm Beach and charged with soliciting sex from a minor via the Internet and transmitting harmful images to a minor, both felonies."</a:t>
            </a:r>
            <a:r>
              <a:rPr lang="en-US" sz="2400" dirty="0"/>
              <a:t> </a:t>
            </a:r>
          </a:p>
        </p:txBody>
      </p:sp>
      <p:sp>
        <p:nvSpPr>
          <p:cNvPr id="4" name="Slide Number Placeholder 5"/>
          <p:cNvSpPr>
            <a:spLocks noGrp="1"/>
          </p:cNvSpPr>
          <p:nvPr>
            <p:ph type="sldNum" sz="quarter" idx="12"/>
          </p:nvPr>
        </p:nvSpPr>
        <p:spPr/>
        <p:txBody>
          <a:bodyPr/>
          <a:lstStyle/>
          <a:p>
            <a:pPr>
              <a:defRPr/>
            </a:pPr>
            <a:fld id="{00B6361E-5EC8-4E87-B0A7-036EB216C7A1}" type="slidenum">
              <a:rPr lang="en-US"/>
              <a:pPr>
                <a:defRPr/>
              </a:pPr>
              <a:t>45</a:t>
            </a:fld>
            <a:endParaRPr lang="en-US"/>
          </a:p>
        </p:txBody>
      </p:sp>
      <p:sp>
        <p:nvSpPr>
          <p:cNvPr id="56322" name="Rectangle 2"/>
          <p:cNvSpPr>
            <a:spLocks noGrp="1" noChangeArrowheads="1"/>
          </p:cNvSpPr>
          <p:nvPr>
            <p:ph type="title"/>
          </p:nvPr>
        </p:nvSpPr>
        <p:spPr>
          <a:xfrm>
            <a:off x="1295400" y="533400"/>
            <a:ext cx="3657600" cy="1295400"/>
          </a:xfrm>
        </p:spPr>
        <p:txBody>
          <a:bodyPr>
            <a:normAutofit fontScale="90000"/>
          </a:bodyPr>
          <a:lstStyle/>
          <a:p>
            <a:pPr algn="ctr" eaLnBrk="1" fontAlgn="auto" hangingPunct="1">
              <a:spcAft>
                <a:spcPts val="0"/>
              </a:spcAft>
              <a:defRPr/>
            </a:pPr>
            <a:r>
              <a:rPr lang="en-US" dirty="0" err="1">
                <a:solidFill>
                  <a:schemeClr val="accent2">
                    <a:lumMod val="60000"/>
                    <a:lumOff val="40000"/>
                  </a:schemeClr>
                </a:solidFill>
              </a:rPr>
              <a:t>Oooooops</a:t>
            </a:r>
            <a:r>
              <a:rPr lang="en-US" dirty="0">
                <a:solidFill>
                  <a:schemeClr val="accent2">
                    <a:lumMod val="60000"/>
                    <a:lumOff val="40000"/>
                  </a:schemeClr>
                </a:solidFill>
              </a:rPr>
              <a:t> yet again . . . </a:t>
            </a:r>
            <a:r>
              <a:rPr lang="en-US" dirty="0">
                <a:solidFill>
                  <a:schemeClr val="tx2">
                    <a:satMod val="130000"/>
                  </a:schemeClr>
                </a:solidFill>
              </a:rPr>
              <a:t>.</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0" y="228600"/>
            <a:ext cx="2085975"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6322"/>
                                        </p:tgtEl>
                                        <p:attrNameLst>
                                          <p:attrName>style.visibility</p:attrName>
                                        </p:attrNameLst>
                                      </p:cBhvr>
                                      <p:to>
                                        <p:strVal val="visible"/>
                                      </p:to>
                                    </p:set>
                                    <p:anim calcmode="lin" valueType="num">
                                      <p:cBhvr additive="base">
                                        <p:cTn id="7" dur="500" fill="hold"/>
                                        <p:tgtEl>
                                          <p:spTgt spid="56322"/>
                                        </p:tgtEl>
                                        <p:attrNameLst>
                                          <p:attrName>ppt_x</p:attrName>
                                        </p:attrNameLst>
                                      </p:cBhvr>
                                      <p:tavLst>
                                        <p:tav tm="0">
                                          <p:val>
                                            <p:strVal val="#ppt_x"/>
                                          </p:val>
                                        </p:tav>
                                        <p:tav tm="100000">
                                          <p:val>
                                            <p:strVal val="#ppt_x"/>
                                          </p:val>
                                        </p:tav>
                                      </p:tavLst>
                                    </p:anim>
                                    <p:anim calcmode="lin" valueType="num">
                                      <p:cBhvr additive="base">
                                        <p:cTn id="8" dur="500" fill="hold"/>
                                        <p:tgtEl>
                                          <p:spTgt spid="56322"/>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56323">
                                            <p:txEl>
                                              <p:pRg st="0" end="0"/>
                                            </p:txEl>
                                          </p:spTgt>
                                        </p:tgtEl>
                                        <p:attrNameLst>
                                          <p:attrName>style.visibility</p:attrName>
                                        </p:attrNameLst>
                                      </p:cBhvr>
                                      <p:to>
                                        <p:strVal val="visible"/>
                                      </p:to>
                                    </p:set>
                                    <p:anim calcmode="lin" valueType="num">
                                      <p:cBhvr additive="base">
                                        <p:cTn id="11" dur="1000" fill="hold"/>
                                        <p:tgtEl>
                                          <p:spTgt spid="56323">
                                            <p:txEl>
                                              <p:pRg st="0" end="0"/>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56323">
                                            <p:txEl>
                                              <p:pRg st="0" end="0"/>
                                            </p:txEl>
                                          </p:spTgt>
                                        </p:tgtEl>
                                        <p:attrNameLst>
                                          <p:attrName>ppt_y</p:attrName>
                                        </p:attrNameLst>
                                      </p:cBhvr>
                                      <p:tavLst>
                                        <p:tav tm="0">
                                          <p:val>
                                            <p:strVal val="1+#ppt_h/2"/>
                                          </p:val>
                                        </p:tav>
                                        <p:tav tm="100000">
                                          <p:val>
                                            <p:strVal val="#ppt_y"/>
                                          </p:val>
                                        </p:tav>
                                      </p:tavLst>
                                    </p:anim>
                                  </p:childTnLst>
                                </p:cTn>
                              </p:par>
                              <p:par>
                                <p:cTn id="13" presetID="7" presetClass="entr" presetSubtype="4" fill="hold" nodeType="withEffect">
                                  <p:stCondLst>
                                    <p:cond delay="0"/>
                                  </p:stCondLst>
                                  <p:childTnLst>
                                    <p:set>
                                      <p:cBhvr>
                                        <p:cTn id="14" dur="1" fill="hold">
                                          <p:stCondLst>
                                            <p:cond delay="0"/>
                                          </p:stCondLst>
                                        </p:cTn>
                                        <p:tgtEl>
                                          <p:spTgt spid="56323">
                                            <p:txEl>
                                              <p:pRg st="2" end="2"/>
                                            </p:txEl>
                                          </p:spTgt>
                                        </p:tgtEl>
                                        <p:attrNameLst>
                                          <p:attrName>style.visibility</p:attrName>
                                        </p:attrNameLst>
                                      </p:cBhvr>
                                      <p:to>
                                        <p:strVal val="visible"/>
                                      </p:to>
                                    </p:set>
                                    <p:anim calcmode="lin" valueType="num">
                                      <p:cBhvr additive="base">
                                        <p:cTn id="15" dur="5000" fill="hold"/>
                                        <p:tgtEl>
                                          <p:spTgt spid="56323">
                                            <p:txEl>
                                              <p:pRg st="2" end="2"/>
                                            </p:txEl>
                                          </p:spTgt>
                                        </p:tgtEl>
                                        <p:attrNameLst>
                                          <p:attrName>ppt_x</p:attrName>
                                        </p:attrNameLst>
                                      </p:cBhvr>
                                      <p:tavLst>
                                        <p:tav tm="0">
                                          <p:val>
                                            <p:strVal val="#ppt_x"/>
                                          </p:val>
                                        </p:tav>
                                        <p:tav tm="100000">
                                          <p:val>
                                            <p:strVal val="#ppt_x"/>
                                          </p:val>
                                        </p:tav>
                                      </p:tavLst>
                                    </p:anim>
                                    <p:anim calcmode="lin" valueType="num">
                                      <p:cBhvr additive="base">
                                        <p:cTn id="16" dur="5000" fill="hold"/>
                                        <p:tgtEl>
                                          <p:spTgt spid="56323">
                                            <p:txEl>
                                              <p:pRg st="2" end="2"/>
                                            </p:txEl>
                                          </p:spTgt>
                                        </p:tgtEl>
                                        <p:attrNameLst>
                                          <p:attrName>ppt_y</p:attrName>
                                        </p:attrNameLst>
                                      </p:cBhvr>
                                      <p:tavLst>
                                        <p:tav tm="0">
                                          <p:val>
                                            <p:strVal val="1+#ppt_h/2"/>
                                          </p:val>
                                        </p:tav>
                                        <p:tav tm="100000">
                                          <p:val>
                                            <p:strVal val="#ppt_y"/>
                                          </p:val>
                                        </p:tav>
                                      </p:tavLst>
                                    </p:anim>
                                  </p:childTnLst>
                                </p:cTn>
                              </p:par>
                            </p:childTnLst>
                          </p:cTn>
                        </p:par>
                        <p:par>
                          <p:cTn id="17" fill="hold">
                            <p:stCondLst>
                              <p:cond delay="5000"/>
                            </p:stCondLst>
                            <p:childTnLst>
                              <p:par>
                                <p:cTn id="18" presetID="31" presetClass="entr" presetSubtype="0" fill="hold" nodeType="afterEffect">
                                  <p:stCondLst>
                                    <p:cond delay="1500"/>
                                  </p:stCondLst>
                                  <p:childTnLst>
                                    <p:set>
                                      <p:cBhvr>
                                        <p:cTn id="19" dur="1" fill="hold">
                                          <p:stCondLst>
                                            <p:cond delay="0"/>
                                          </p:stCondLst>
                                        </p:cTn>
                                        <p:tgtEl>
                                          <p:spTgt spid="10242"/>
                                        </p:tgtEl>
                                        <p:attrNameLst>
                                          <p:attrName>style.visibility</p:attrName>
                                        </p:attrNameLst>
                                      </p:cBhvr>
                                      <p:to>
                                        <p:strVal val="visible"/>
                                      </p:to>
                                    </p:set>
                                    <p:anim calcmode="lin" valueType="num">
                                      <p:cBhvr>
                                        <p:cTn id="20" dur="1000" fill="hold"/>
                                        <p:tgtEl>
                                          <p:spTgt spid="10242"/>
                                        </p:tgtEl>
                                        <p:attrNameLst>
                                          <p:attrName>ppt_w</p:attrName>
                                        </p:attrNameLst>
                                      </p:cBhvr>
                                      <p:tavLst>
                                        <p:tav tm="0">
                                          <p:val>
                                            <p:fltVal val="0"/>
                                          </p:val>
                                        </p:tav>
                                        <p:tav tm="100000">
                                          <p:val>
                                            <p:strVal val="#ppt_w"/>
                                          </p:val>
                                        </p:tav>
                                      </p:tavLst>
                                    </p:anim>
                                    <p:anim calcmode="lin" valueType="num">
                                      <p:cBhvr>
                                        <p:cTn id="21" dur="1000" fill="hold"/>
                                        <p:tgtEl>
                                          <p:spTgt spid="10242"/>
                                        </p:tgtEl>
                                        <p:attrNameLst>
                                          <p:attrName>ppt_h</p:attrName>
                                        </p:attrNameLst>
                                      </p:cBhvr>
                                      <p:tavLst>
                                        <p:tav tm="0">
                                          <p:val>
                                            <p:fltVal val="0"/>
                                          </p:val>
                                        </p:tav>
                                        <p:tav tm="100000">
                                          <p:val>
                                            <p:strVal val="#ppt_h"/>
                                          </p:val>
                                        </p:tav>
                                      </p:tavLst>
                                    </p:anim>
                                    <p:anim calcmode="lin" valueType="num">
                                      <p:cBhvr>
                                        <p:cTn id="22" dur="1000" fill="hold"/>
                                        <p:tgtEl>
                                          <p:spTgt spid="10242"/>
                                        </p:tgtEl>
                                        <p:attrNameLst>
                                          <p:attrName>style.rotation</p:attrName>
                                        </p:attrNameLst>
                                      </p:cBhvr>
                                      <p:tavLst>
                                        <p:tav tm="0">
                                          <p:val>
                                            <p:fltVal val="90"/>
                                          </p:val>
                                        </p:tav>
                                        <p:tav tm="100000">
                                          <p:val>
                                            <p:fltVal val="0"/>
                                          </p:val>
                                        </p:tav>
                                      </p:tavLst>
                                    </p:anim>
                                    <p:animEffect transition="in" filter="fade">
                                      <p:cBhvr>
                                        <p:cTn id="23" dur="1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a:xfrm>
            <a:off x="381000" y="1524000"/>
            <a:ext cx="8534400" cy="4800600"/>
          </a:xfrm>
        </p:spPr>
        <p:txBody>
          <a:bodyPr>
            <a:normAutofit fontScale="92500"/>
          </a:bodyPr>
          <a:lstStyle/>
          <a:p>
            <a:pPr eaLnBrk="1" hangingPunct="1">
              <a:lnSpc>
                <a:spcPct val="90000"/>
              </a:lnSpc>
              <a:defRPr/>
            </a:pPr>
            <a:r>
              <a:rPr lang="en-US" sz="2400" b="1" dirty="0">
                <a:solidFill>
                  <a:schemeClr val="accent1">
                    <a:lumMod val="75000"/>
                  </a:schemeClr>
                </a:solidFill>
                <a:cs typeface="Arial" pitchFamily="34" charset="0"/>
              </a:rPr>
              <a:t>Comment by:</a:t>
            </a:r>
            <a:r>
              <a:rPr lang="en-US" sz="2400" dirty="0">
                <a:solidFill>
                  <a:schemeClr val="accent1">
                    <a:lumMod val="75000"/>
                  </a:schemeClr>
                </a:solidFill>
                <a:cs typeface="Arial" pitchFamily="34" charset="0"/>
              </a:rPr>
              <a:t> </a:t>
            </a:r>
            <a:r>
              <a:rPr lang="en-US" sz="2400" dirty="0">
                <a:solidFill>
                  <a:schemeClr val="accent1">
                    <a:lumMod val="75000"/>
                  </a:schemeClr>
                </a:solidFill>
                <a:cs typeface="Arial" pitchFamily="34" charset="0"/>
                <a:hlinkClick r:id="rId2"/>
              </a:rPr>
              <a:t>m1tanker@hotmail.com</a:t>
            </a:r>
            <a:r>
              <a:rPr lang="en-US" sz="2400" dirty="0">
                <a:solidFill>
                  <a:schemeClr val="accent1">
                    <a:lumMod val="75000"/>
                  </a:schemeClr>
                </a:solidFill>
                <a:cs typeface="Arial" pitchFamily="34" charset="0"/>
              </a:rPr>
              <a:t> (1/23/2003) </a:t>
            </a:r>
            <a:endParaRPr lang="en-US" sz="2400" dirty="0">
              <a:solidFill>
                <a:schemeClr val="accent1">
                  <a:lumMod val="75000"/>
                </a:schemeClr>
              </a:solidFill>
              <a:latin typeface="Arial Unicode MS" pitchFamily="34" charset="-128"/>
              <a:ea typeface="Arial Unicode MS" pitchFamily="34" charset="-128"/>
              <a:cs typeface="Arial Unicode MS" pitchFamily="34" charset="-128"/>
            </a:endParaRPr>
          </a:p>
          <a:p>
            <a:pPr eaLnBrk="1" hangingPunct="1">
              <a:lnSpc>
                <a:spcPct val="90000"/>
              </a:lnSpc>
              <a:defRPr/>
            </a:pPr>
            <a:r>
              <a:rPr lang="en-US" sz="2400" dirty="0">
                <a:solidFill>
                  <a:schemeClr val="accent1">
                    <a:lumMod val="75000"/>
                  </a:schemeClr>
                </a:solidFill>
                <a:cs typeface="Arial" pitchFamily="34" charset="0"/>
              </a:rPr>
              <a:t>In thinking about a post below, part of me does want this guy to get the harshest punishment the law can give since he SHOULD be forefront in setting the example for the community. After all, he does prosecute laws onto others. There USED to be a lot of trust/respect associated with that position. And he betrayed that trust.</a:t>
            </a:r>
            <a:br>
              <a:rPr lang="en-US" sz="2400" dirty="0">
                <a:solidFill>
                  <a:schemeClr val="accent1">
                    <a:lumMod val="75000"/>
                  </a:schemeClr>
                </a:solidFill>
                <a:cs typeface="Arial" pitchFamily="34" charset="0"/>
              </a:rPr>
            </a:br>
            <a:br>
              <a:rPr lang="en-US" sz="2400" dirty="0">
                <a:solidFill>
                  <a:schemeClr val="accent1">
                    <a:lumMod val="75000"/>
                  </a:schemeClr>
                </a:solidFill>
                <a:cs typeface="Arial" pitchFamily="34" charset="0"/>
              </a:rPr>
            </a:br>
            <a:r>
              <a:rPr lang="en-US" sz="2400" dirty="0">
                <a:solidFill>
                  <a:schemeClr val="accent1">
                    <a:lumMod val="75000"/>
                  </a:schemeClr>
                </a:solidFill>
                <a:cs typeface="Arial" pitchFamily="34" charset="0"/>
              </a:rPr>
              <a:t>On the other hand, I would like to see him punished just the same as any of us 'commoners' who broke the law would be.</a:t>
            </a:r>
            <a:br>
              <a:rPr lang="en-US" sz="2400" dirty="0">
                <a:solidFill>
                  <a:schemeClr val="accent1">
                    <a:lumMod val="75000"/>
                  </a:schemeClr>
                </a:solidFill>
                <a:cs typeface="Arial" pitchFamily="34" charset="0"/>
              </a:rPr>
            </a:br>
            <a:br>
              <a:rPr lang="en-US" sz="2400" dirty="0">
                <a:solidFill>
                  <a:schemeClr val="accent1">
                    <a:lumMod val="75000"/>
                  </a:schemeClr>
                </a:solidFill>
                <a:cs typeface="Arial" pitchFamily="34" charset="0"/>
              </a:rPr>
            </a:br>
            <a:r>
              <a:rPr lang="en-US" sz="2400" dirty="0">
                <a:solidFill>
                  <a:schemeClr val="accent1">
                    <a:lumMod val="75000"/>
                  </a:schemeClr>
                </a:solidFill>
                <a:cs typeface="Arial" pitchFamily="34" charset="0"/>
              </a:rPr>
              <a:t>In reality, I don't foresee him getting any more than a wrist-slap, unless he made powerful enemies in high places.</a:t>
            </a:r>
          </a:p>
        </p:txBody>
      </p:sp>
      <p:sp>
        <p:nvSpPr>
          <p:cNvPr id="4" name="Slide Number Placeholder 5"/>
          <p:cNvSpPr>
            <a:spLocks noGrp="1"/>
          </p:cNvSpPr>
          <p:nvPr>
            <p:ph type="sldNum" sz="quarter" idx="12"/>
          </p:nvPr>
        </p:nvSpPr>
        <p:spPr/>
        <p:txBody>
          <a:bodyPr/>
          <a:lstStyle/>
          <a:p>
            <a:pPr>
              <a:defRPr/>
            </a:pPr>
            <a:fld id="{BD13F7DB-35B0-4B57-85B7-BA5F364BD887}" type="slidenum">
              <a:rPr lang="en-US"/>
              <a:pPr>
                <a:defRPr/>
              </a:pPr>
              <a:t>46</a:t>
            </a:fld>
            <a:endParaRPr lang="en-US"/>
          </a:p>
        </p:txBody>
      </p:sp>
      <p:sp>
        <p:nvSpPr>
          <p:cNvPr id="34819" name="Rectangle 2"/>
          <p:cNvSpPr>
            <a:spLocks noGrp="1" noChangeArrowheads="1"/>
          </p:cNvSpPr>
          <p:nvPr>
            <p:ph type="title"/>
          </p:nvPr>
        </p:nvSpPr>
        <p:spPr>
          <a:xfrm>
            <a:off x="1600200" y="152400"/>
            <a:ext cx="6096000" cy="1143000"/>
          </a:xfrm>
        </p:spPr>
        <p:txBody>
          <a:bodyPr/>
          <a:lstStyle/>
          <a:p>
            <a:pPr eaLnBrk="1" fontAlgn="auto" hangingPunct="1">
              <a:spcAft>
                <a:spcPts val="0"/>
              </a:spcAft>
              <a:defRPr/>
            </a:pPr>
            <a:r>
              <a:rPr lang="en-US" dirty="0">
                <a:solidFill>
                  <a:schemeClr val="accent2">
                    <a:lumMod val="60000"/>
                    <a:lumOff val="40000"/>
                  </a:schemeClr>
                </a:solidFill>
              </a:rPr>
              <a:t>The Public’s Perception</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C5166EAA-08A4-4434-9BD9-791BA419F98D}" type="slidenum">
              <a:rPr lang="en-US"/>
              <a:pPr>
                <a:defRPr/>
              </a:pPr>
              <a:t>47</a:t>
            </a:fld>
            <a:endParaRPr lang="en-US"/>
          </a:p>
        </p:txBody>
      </p:sp>
      <p:sp>
        <p:nvSpPr>
          <p:cNvPr id="113666" name="Rectangle 2"/>
          <p:cNvSpPr>
            <a:spLocks noGrp="1" noChangeArrowheads="1"/>
          </p:cNvSpPr>
          <p:nvPr>
            <p:ph type="title" idx="4294967295"/>
          </p:nvPr>
        </p:nvSpPr>
        <p:spPr>
          <a:xfrm>
            <a:off x="914400" y="609600"/>
            <a:ext cx="8229600" cy="4953000"/>
          </a:xfrm>
        </p:spPr>
        <p:txBody>
          <a:bodyPr>
            <a:normAutofit/>
          </a:bodyPr>
          <a:lstStyle/>
          <a:p>
            <a:pPr eaLnBrk="1" fontAlgn="auto" hangingPunct="1">
              <a:spcAft>
                <a:spcPts val="0"/>
              </a:spcAft>
              <a:defRPr/>
            </a:pPr>
            <a:r>
              <a:rPr lang="en-US" sz="2400" dirty="0">
                <a:solidFill>
                  <a:schemeClr val="tx2">
                    <a:satMod val="130000"/>
                  </a:schemeClr>
                </a:solidFill>
              </a:rPr>
              <a:t> </a:t>
            </a:r>
            <a:br>
              <a:rPr lang="en-US" sz="2000" dirty="0">
                <a:solidFill>
                  <a:schemeClr val="tx2">
                    <a:satMod val="130000"/>
                  </a:schemeClr>
                </a:solidFill>
              </a:rPr>
            </a:br>
            <a:r>
              <a:rPr lang="en-US" sz="2400" dirty="0">
                <a:solidFill>
                  <a:schemeClr val="tx2">
                    <a:satMod val="130000"/>
                  </a:schemeClr>
                </a:solidFill>
              </a:rPr>
              <a:t>If you are going to live in a hi-rise condo, be careful of your activities before you try to sit on the ledge of the outside balcony.</a:t>
            </a:r>
            <a:br>
              <a:rPr lang="en-US" sz="24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br>
              <a:rPr lang="en-US" sz="2000" dirty="0">
                <a:solidFill>
                  <a:schemeClr val="tx2">
                    <a:satMod val="130000"/>
                  </a:schemeClr>
                </a:solidFill>
              </a:rPr>
            </a:br>
            <a:endParaRPr lang="en-US" dirty="0">
              <a:solidFill>
                <a:schemeClr val="tx2">
                  <a:satMod val="130000"/>
                </a:schemeClr>
              </a:solidFil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581400"/>
            <a:ext cx="285750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withEffect">
                                  <p:stCondLst>
                                    <p:cond delay="0"/>
                                  </p:stCondLst>
                                  <p:childTnLst>
                                    <p:set>
                                      <p:cBhvr>
                                        <p:cTn id="6" dur="1" fill="hold">
                                          <p:stCondLst>
                                            <p:cond delay="0"/>
                                          </p:stCondLst>
                                        </p:cTn>
                                        <p:tgtEl>
                                          <p:spTgt spid="113666"/>
                                        </p:tgtEl>
                                        <p:attrNameLst>
                                          <p:attrName>style.visibility</p:attrName>
                                        </p:attrNameLst>
                                      </p:cBhvr>
                                      <p:to>
                                        <p:strVal val="visible"/>
                                      </p:to>
                                    </p:set>
                                    <p:anim calcmode="lin" valueType="num">
                                      <p:cBhvr additive="base">
                                        <p:cTn id="7" dur="5000" fill="hold"/>
                                        <p:tgtEl>
                                          <p:spTgt spid="113666"/>
                                        </p:tgtEl>
                                        <p:attrNameLst>
                                          <p:attrName>ppt_x</p:attrName>
                                        </p:attrNameLst>
                                      </p:cBhvr>
                                      <p:tavLst>
                                        <p:tav tm="0">
                                          <p:val>
                                            <p:strVal val="#ppt_x"/>
                                          </p:val>
                                        </p:tav>
                                        <p:tav tm="100000">
                                          <p:val>
                                            <p:strVal val="#ppt_x"/>
                                          </p:val>
                                        </p:tav>
                                      </p:tavLst>
                                    </p:anim>
                                    <p:anim calcmode="lin" valueType="num">
                                      <p:cBhvr additive="base">
                                        <p:cTn id="8" dur="5000" fill="hold"/>
                                        <p:tgtEl>
                                          <p:spTgt spid="113666"/>
                                        </p:tgtEl>
                                        <p:attrNameLst>
                                          <p:attrName>ppt_y</p:attrName>
                                        </p:attrNameLst>
                                      </p:cBhvr>
                                      <p:tavLst>
                                        <p:tav tm="0">
                                          <p:val>
                                            <p:strVal val="1+#ppt_h/2"/>
                                          </p:val>
                                        </p:tav>
                                        <p:tav tm="100000">
                                          <p:val>
                                            <p:strVal val="#ppt_y"/>
                                          </p:val>
                                        </p:tav>
                                      </p:tavLst>
                                    </p:anim>
                                  </p:childTnLst>
                                </p:cTn>
                              </p:par>
                            </p:childTnLst>
                          </p:cTn>
                        </p:par>
                        <p:par>
                          <p:cTn id="9" fill="hold">
                            <p:stCondLst>
                              <p:cond delay="5000"/>
                            </p:stCondLst>
                            <p:childTnLst>
                              <p:par>
                                <p:cTn id="10" presetID="47" presetClass="entr" presetSubtype="0" fill="hold" nodeType="afterEffect">
                                  <p:stCondLst>
                                    <p:cond delay="4000"/>
                                  </p:stCondLst>
                                  <p:childTnLst>
                                    <p:set>
                                      <p:cBhvr>
                                        <p:cTn id="11" dur="1" fill="hold">
                                          <p:stCondLst>
                                            <p:cond delay="0"/>
                                          </p:stCondLst>
                                        </p:cTn>
                                        <p:tgtEl>
                                          <p:spTgt spid="11266"/>
                                        </p:tgtEl>
                                        <p:attrNameLst>
                                          <p:attrName>style.visibility</p:attrName>
                                        </p:attrNameLst>
                                      </p:cBhvr>
                                      <p:to>
                                        <p:strVal val="visible"/>
                                      </p:to>
                                    </p:set>
                                    <p:animEffect transition="in" filter="fade">
                                      <p:cBhvr>
                                        <p:cTn id="12" dur="5000"/>
                                        <p:tgtEl>
                                          <p:spTgt spid="11266"/>
                                        </p:tgtEl>
                                      </p:cBhvr>
                                    </p:animEffect>
                                    <p:anim calcmode="lin" valueType="num">
                                      <p:cBhvr>
                                        <p:cTn id="13" dur="5000" fill="hold"/>
                                        <p:tgtEl>
                                          <p:spTgt spid="11266"/>
                                        </p:tgtEl>
                                        <p:attrNameLst>
                                          <p:attrName>ppt_x</p:attrName>
                                        </p:attrNameLst>
                                      </p:cBhvr>
                                      <p:tavLst>
                                        <p:tav tm="0">
                                          <p:val>
                                            <p:strVal val="#ppt_x"/>
                                          </p:val>
                                        </p:tav>
                                        <p:tav tm="100000">
                                          <p:val>
                                            <p:strVal val="#ppt_x"/>
                                          </p:val>
                                        </p:tav>
                                      </p:tavLst>
                                    </p:anim>
                                    <p:anim calcmode="lin" valueType="num">
                                      <p:cBhvr>
                                        <p:cTn id="14" dur="5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381000"/>
            <a:ext cx="7239000" cy="3276599"/>
          </a:xfrm>
        </p:spPr>
        <p:txBody>
          <a:bodyPr/>
          <a:lstStyle/>
          <a:p>
            <a:endParaRPr lang="en-US" dirty="0"/>
          </a:p>
        </p:txBody>
      </p:sp>
      <p:sp>
        <p:nvSpPr>
          <p:cNvPr id="3" name="Subtitle 2"/>
          <p:cNvSpPr>
            <a:spLocks noGrp="1"/>
          </p:cNvSpPr>
          <p:nvPr>
            <p:ph type="subTitle" idx="1"/>
          </p:nvPr>
        </p:nvSpPr>
        <p:spPr>
          <a:xfrm>
            <a:off x="1371600" y="2667000"/>
            <a:ext cx="7467600" cy="2895600"/>
          </a:xfrm>
        </p:spPr>
        <p:txBody>
          <a:bodyPr>
            <a:normAutofit fontScale="70000" lnSpcReduction="20000"/>
          </a:bodyPr>
          <a:lstStyle/>
          <a:p>
            <a:endParaRPr lang="en-US" sz="2800" dirty="0">
              <a:solidFill>
                <a:schemeClr val="tx2">
                  <a:satMod val="130000"/>
                </a:schemeClr>
              </a:solidFill>
            </a:endParaRPr>
          </a:p>
          <a:p>
            <a:endParaRPr lang="en-US" sz="2800" dirty="0">
              <a:solidFill>
                <a:schemeClr val="tx2">
                  <a:satMod val="130000"/>
                </a:schemeClr>
              </a:solidFill>
            </a:endParaRPr>
          </a:p>
          <a:p>
            <a:endParaRPr lang="en-US" sz="2800" dirty="0">
              <a:solidFill>
                <a:schemeClr val="tx2">
                  <a:satMod val="130000"/>
                </a:schemeClr>
              </a:solidFill>
            </a:endParaRPr>
          </a:p>
          <a:p>
            <a:r>
              <a:rPr lang="en-US" sz="2800" dirty="0">
                <a:solidFill>
                  <a:schemeClr val="tx2">
                    <a:satMod val="130000"/>
                  </a:schemeClr>
                </a:solidFill>
              </a:rPr>
              <a:t>Don’t celebrate your birthday by going to the club and doing drugs - - - while at the club - - - out  in the open.</a:t>
            </a:r>
          </a:p>
          <a:p>
            <a:r>
              <a:rPr lang="en-US" sz="2400" dirty="0">
                <a:solidFill>
                  <a:schemeClr val="tx2">
                    <a:satMod val="130000"/>
                  </a:schemeClr>
                </a:solidFill>
              </a:rPr>
              <a:t>These are serious matters and the consequences can be deadly. They can ruin careers and destroy lives. </a:t>
            </a:r>
            <a:endParaRPr lang="en-US" sz="2400" dirty="0"/>
          </a:p>
          <a:p>
            <a:br>
              <a:rPr lang="en-US" sz="2400" dirty="0">
                <a:solidFill>
                  <a:schemeClr val="tx2">
                    <a:satMod val="130000"/>
                  </a:schemeClr>
                </a:solidFill>
              </a:rPr>
            </a:br>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48</a:t>
            </a:fld>
            <a:endParaRPr 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304800"/>
            <a:ext cx="4286250" cy="3771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9745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p:cTn id="7"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3" end="3"/>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p:cTn id="13"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5" end="5"/>
                                            </p:txEl>
                                          </p:spTgt>
                                        </p:tgtEl>
                                      </p:cBhvr>
                                    </p:animEffect>
                                  </p:childTnLst>
                                </p:cTn>
                              </p:par>
                              <p:par>
                                <p:cTn id="17" presetID="3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4" end="4"/>
                                            </p:txEl>
                                          </p:spTgt>
                                        </p:tgtEl>
                                      </p:cBhvr>
                                    </p:animEffect>
                                  </p:childTnLst>
                                </p:cTn>
                              </p:par>
                            </p:childTnLst>
                          </p:cTn>
                        </p:par>
                        <p:par>
                          <p:cTn id="23" fill="hold">
                            <p:stCondLst>
                              <p:cond delay="1000"/>
                            </p:stCondLst>
                            <p:childTnLst>
                              <p:par>
                                <p:cTn id="24" presetID="53" presetClass="entr" presetSubtype="16" fill="hold" nodeType="afterEffect">
                                  <p:stCondLst>
                                    <p:cond delay="2000"/>
                                  </p:stCondLst>
                                  <p:childTnLst>
                                    <p:set>
                                      <p:cBhvr>
                                        <p:cTn id="25" dur="1" fill="hold">
                                          <p:stCondLst>
                                            <p:cond delay="0"/>
                                          </p:stCondLst>
                                        </p:cTn>
                                        <p:tgtEl>
                                          <p:spTgt spid="12290"/>
                                        </p:tgtEl>
                                        <p:attrNameLst>
                                          <p:attrName>style.visibility</p:attrName>
                                        </p:attrNameLst>
                                      </p:cBhvr>
                                      <p:to>
                                        <p:strVal val="visible"/>
                                      </p:to>
                                    </p:set>
                                    <p:anim calcmode="lin" valueType="num">
                                      <p:cBhvr>
                                        <p:cTn id="26" dur="2000" fill="hold"/>
                                        <p:tgtEl>
                                          <p:spTgt spid="12290"/>
                                        </p:tgtEl>
                                        <p:attrNameLst>
                                          <p:attrName>ppt_w</p:attrName>
                                        </p:attrNameLst>
                                      </p:cBhvr>
                                      <p:tavLst>
                                        <p:tav tm="0">
                                          <p:val>
                                            <p:fltVal val="0"/>
                                          </p:val>
                                        </p:tav>
                                        <p:tav tm="100000">
                                          <p:val>
                                            <p:strVal val="#ppt_w"/>
                                          </p:val>
                                        </p:tav>
                                      </p:tavLst>
                                    </p:anim>
                                    <p:anim calcmode="lin" valueType="num">
                                      <p:cBhvr>
                                        <p:cTn id="27" dur="2000" fill="hold"/>
                                        <p:tgtEl>
                                          <p:spTgt spid="12290"/>
                                        </p:tgtEl>
                                        <p:attrNameLst>
                                          <p:attrName>ppt_h</p:attrName>
                                        </p:attrNameLst>
                                      </p:cBhvr>
                                      <p:tavLst>
                                        <p:tav tm="0">
                                          <p:val>
                                            <p:fltVal val="0"/>
                                          </p:val>
                                        </p:tav>
                                        <p:tav tm="100000">
                                          <p:val>
                                            <p:strVal val="#ppt_h"/>
                                          </p:val>
                                        </p:tav>
                                      </p:tavLst>
                                    </p:anim>
                                    <p:animEffect transition="in" filter="fade">
                                      <p:cBhvr>
                                        <p:cTn id="28"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32560" y="359898"/>
            <a:ext cx="7406640" cy="2078502"/>
          </a:xfrm>
        </p:spPr>
        <p:txBody>
          <a:bodyPr/>
          <a:lstStyle/>
          <a:p>
            <a:endParaRPr lang="en-US" dirty="0"/>
          </a:p>
        </p:txBody>
      </p:sp>
      <p:sp>
        <p:nvSpPr>
          <p:cNvPr id="3" name="Subtitle 2"/>
          <p:cNvSpPr>
            <a:spLocks noGrp="1"/>
          </p:cNvSpPr>
          <p:nvPr>
            <p:ph type="subTitle" idx="1"/>
          </p:nvPr>
        </p:nvSpPr>
        <p:spPr>
          <a:xfrm>
            <a:off x="1432560" y="2514600"/>
            <a:ext cx="7406640" cy="4343400"/>
          </a:xfrm>
        </p:spPr>
        <p:txBody>
          <a:bodyPr>
            <a:normAutofit fontScale="92500" lnSpcReduction="10000"/>
          </a:bodyPr>
          <a:lstStyle/>
          <a:p>
            <a:endParaRPr lang="en-US" sz="2800" dirty="0">
              <a:solidFill>
                <a:schemeClr val="tx2">
                  <a:satMod val="130000"/>
                </a:schemeClr>
              </a:solidFill>
            </a:endParaRPr>
          </a:p>
          <a:p>
            <a:endParaRPr lang="en-US" sz="2800" dirty="0">
              <a:solidFill>
                <a:schemeClr val="tx2">
                  <a:satMod val="130000"/>
                </a:schemeClr>
              </a:solidFill>
            </a:endParaRPr>
          </a:p>
          <a:p>
            <a:endParaRPr lang="en-US" sz="2800" dirty="0">
              <a:solidFill>
                <a:schemeClr val="tx2">
                  <a:satMod val="130000"/>
                </a:schemeClr>
              </a:solidFill>
            </a:endParaRPr>
          </a:p>
          <a:p>
            <a:r>
              <a:rPr lang="en-US" sz="2800" dirty="0">
                <a:solidFill>
                  <a:schemeClr val="tx2">
                    <a:satMod val="130000"/>
                  </a:schemeClr>
                </a:solidFill>
              </a:rPr>
              <a:t>January 1, 2007.  New Years Day  When my phone rings and it is in the wee hours of the morning I know there is a problem.  </a:t>
            </a:r>
            <a:br>
              <a:rPr lang="en-US" sz="2800" dirty="0">
                <a:solidFill>
                  <a:schemeClr val="tx2">
                    <a:satMod val="130000"/>
                  </a:schemeClr>
                </a:solidFill>
              </a:rPr>
            </a:br>
            <a:r>
              <a:rPr lang="en-US" sz="2800" dirty="0">
                <a:solidFill>
                  <a:schemeClr val="tx2">
                    <a:satMod val="130000"/>
                  </a:schemeClr>
                </a:solidFill>
              </a:rPr>
              <a:t>Accident - -possible DUI</a:t>
            </a:r>
          </a:p>
          <a:p>
            <a:r>
              <a:rPr lang="en-US" sz="2800" dirty="0">
                <a:solidFill>
                  <a:schemeClr val="tx2">
                    <a:satMod val="130000"/>
                  </a:schemeClr>
                </a:solidFill>
              </a:rPr>
              <a:t>Driver is one of our senior ASAs</a:t>
            </a:r>
            <a:br>
              <a:rPr lang="en-US" sz="2800" dirty="0">
                <a:solidFill>
                  <a:schemeClr val="tx2">
                    <a:satMod val="130000"/>
                  </a:schemeClr>
                </a:solidFill>
              </a:rPr>
            </a:br>
            <a:r>
              <a:rPr lang="en-US" sz="2800" dirty="0">
                <a:solidFill>
                  <a:schemeClr val="tx2">
                    <a:satMod val="130000"/>
                  </a:schemeClr>
                </a:solidFill>
              </a:rPr>
              <a:t>2 victims on a moped.  </a:t>
            </a:r>
          </a:p>
          <a:p>
            <a:r>
              <a:rPr lang="en-US" sz="2800" dirty="0">
                <a:solidFill>
                  <a:schemeClr val="tx2">
                    <a:satMod val="130000"/>
                  </a:schemeClr>
                </a:solidFill>
              </a:rPr>
              <a:t>Both in Intensive care.</a:t>
            </a:r>
            <a:br>
              <a:rPr lang="en-US" sz="2400" dirty="0">
                <a:solidFill>
                  <a:schemeClr val="tx2">
                    <a:satMod val="130000"/>
                  </a:schemeClr>
                </a:solidFill>
              </a:rPr>
            </a:br>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49</a:t>
            </a:fld>
            <a:endParaRPr lang="en-US"/>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7620000" cy="3677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2291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3000"/>
                                        <p:tgtEl>
                                          <p:spTgt spid="3">
                                            <p:txEl>
                                              <p:pRg st="3" end="3"/>
                                            </p:txEl>
                                          </p:spTgt>
                                        </p:tgtEl>
                                      </p:cBhvr>
                                    </p:animEffect>
                                    <p:anim calcmode="lin" valueType="num">
                                      <p:cBhvr>
                                        <p:cTn id="8" dur="3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3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2" presetClass="entr" presetSubtype="0" fill="hold" grpId="0" nodeType="after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3000"/>
                                        <p:tgtEl>
                                          <p:spTgt spid="3">
                                            <p:txEl>
                                              <p:pRg st="4" end="4"/>
                                            </p:txEl>
                                          </p:spTgt>
                                        </p:tgtEl>
                                      </p:cBhvr>
                                    </p:animEffect>
                                    <p:anim calcmode="lin" valueType="num">
                                      <p:cBhvr>
                                        <p:cTn id="14" dur="3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5" dur="3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par>
                          <p:cTn id="16" fill="hold">
                            <p:stCondLst>
                              <p:cond delay="6000"/>
                            </p:stCondLst>
                            <p:childTnLst>
                              <p:par>
                                <p:cTn id="17" presetID="42" presetClass="entr" presetSubtype="0" fill="hold" grpId="0" nodeType="after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fade">
                                      <p:cBhvr>
                                        <p:cTn id="19" dur="3000"/>
                                        <p:tgtEl>
                                          <p:spTgt spid="3">
                                            <p:txEl>
                                              <p:pRg st="5" end="5"/>
                                            </p:txEl>
                                          </p:spTgt>
                                        </p:tgtEl>
                                      </p:cBhvr>
                                    </p:animEffect>
                                    <p:anim calcmode="lin" valueType="num">
                                      <p:cBhvr>
                                        <p:cTn id="20" dur="3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1" dur="3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par>
                          <p:cTn id="22" fill="hold">
                            <p:stCondLst>
                              <p:cond delay="9000"/>
                            </p:stCondLst>
                            <p:childTnLst>
                              <p:par>
                                <p:cTn id="23" presetID="14" presetClass="entr" presetSubtype="10" fill="hold" nodeType="afterEffect">
                                  <p:stCondLst>
                                    <p:cond delay="3500"/>
                                  </p:stCondLst>
                                  <p:childTnLst>
                                    <p:set>
                                      <p:cBhvr>
                                        <p:cTn id="24" dur="1" fill="hold">
                                          <p:stCondLst>
                                            <p:cond delay="0"/>
                                          </p:stCondLst>
                                        </p:cTn>
                                        <p:tgtEl>
                                          <p:spTgt spid="13314"/>
                                        </p:tgtEl>
                                        <p:attrNameLst>
                                          <p:attrName>style.visibility</p:attrName>
                                        </p:attrNameLst>
                                      </p:cBhvr>
                                      <p:to>
                                        <p:strVal val="visible"/>
                                      </p:to>
                                    </p:set>
                                    <p:animEffect transition="in" filter="randombar(horizontal)">
                                      <p:cBhvr>
                                        <p:cTn id="25" dur="3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36B276AD-BCF8-4B4C-B0B7-0C536EA56AF3}" type="slidenum">
              <a:rPr lang="en-US"/>
              <a:pPr>
                <a:defRPr/>
              </a:pPr>
              <a:t>5</a:t>
            </a:fld>
            <a:endParaRPr lang="en-US"/>
          </a:p>
        </p:txBody>
      </p:sp>
      <p:sp>
        <p:nvSpPr>
          <p:cNvPr id="86019" name="Rectangle 1027"/>
          <p:cNvSpPr>
            <a:spLocks noGrp="1" noChangeArrowheads="1"/>
          </p:cNvSpPr>
          <p:nvPr>
            <p:ph type="title" idx="4294967295"/>
          </p:nvPr>
        </p:nvSpPr>
        <p:spPr>
          <a:xfrm>
            <a:off x="0" y="84138"/>
            <a:ext cx="4038600" cy="1524000"/>
          </a:xfrm>
        </p:spPr>
        <p:txBody>
          <a:bodyPr/>
          <a:lstStyle/>
          <a:p>
            <a:pPr eaLnBrk="1" fontAlgn="auto" hangingPunct="1">
              <a:spcAft>
                <a:spcPts val="0"/>
              </a:spcAft>
              <a:defRPr/>
            </a:pPr>
            <a:r>
              <a:rPr lang="en-US" dirty="0">
                <a:solidFill>
                  <a:schemeClr val="tx2">
                    <a:satMod val="130000"/>
                  </a:schemeClr>
                </a:solidFill>
              </a:rPr>
              <a:t>Robert Rosier</a:t>
            </a:r>
          </a:p>
        </p:txBody>
      </p:sp>
      <p:pic>
        <p:nvPicPr>
          <p:cNvPr id="86018" name="Picture 1026" descr="F:\Don Horn\don122Rosier.jpg"/>
          <p:cNvPicPr>
            <a:picLocks noChangeAspect="1" noChangeArrowheads="1"/>
          </p:cNvPicPr>
          <p:nvPr/>
        </p:nvPicPr>
        <p:blipFill>
          <a:blip r:embed="rId2" cstate="print"/>
          <a:srcRect/>
          <a:stretch>
            <a:fillRect/>
          </a:stretch>
        </p:blipFill>
        <p:spPr bwMode="auto">
          <a:xfrm>
            <a:off x="-457200" y="1752600"/>
            <a:ext cx="10058400" cy="45704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wedge">
                                      <p:cBhvr>
                                        <p:cTn id="7" dur="2000"/>
                                        <p:tgtEl>
                                          <p:spTgt spid="860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dirty="0"/>
          </a:p>
        </p:txBody>
      </p:sp>
      <p:sp>
        <p:nvSpPr>
          <p:cNvPr id="4" name="Slide Number Placeholder 3"/>
          <p:cNvSpPr>
            <a:spLocks noGrp="1"/>
          </p:cNvSpPr>
          <p:nvPr>
            <p:ph type="sldNum" sz="quarter" idx="12"/>
          </p:nvPr>
        </p:nvSpPr>
        <p:spPr/>
        <p:txBody>
          <a:bodyPr/>
          <a:lstStyle/>
          <a:p>
            <a:pPr>
              <a:defRPr/>
            </a:pPr>
            <a:fld id="{F9BF302A-3514-435D-AB11-58838B64845E}" type="slidenum">
              <a:rPr lang="en-US" smtClean="0"/>
              <a:pPr>
                <a:defRPr/>
              </a:pPr>
              <a:t>50</a:t>
            </a:fld>
            <a:endParaRPr lang="en-US"/>
          </a:p>
        </p:txBody>
      </p:sp>
      <p:pic>
        <p:nvPicPr>
          <p:cNvPr id="4098"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590801"/>
            <a:ext cx="11024641" cy="1289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63798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51</a:t>
            </a:fld>
            <a:endParaRPr lang="en-US"/>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457200"/>
            <a:ext cx="6824778" cy="8825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08545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52</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981200"/>
            <a:ext cx="10695432" cy="13830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74773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p:txBody>
          <a:bodyPr/>
          <a:lstStyle/>
          <a:p>
            <a:endParaRPr lang="en-US"/>
          </a:p>
        </p:txBody>
      </p:sp>
      <p:sp>
        <p:nvSpPr>
          <p:cNvPr id="4" name="Picture Placeholder 3"/>
          <p:cNvSpPr>
            <a:spLocks noGrp="1"/>
          </p:cNvSpPr>
          <p:nvPr>
            <p:ph type="pic" idx="1"/>
          </p:nvPr>
        </p:nvSpPr>
        <p:spPr/>
      </p:sp>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53</a:t>
            </a:fld>
            <a:endParaRPr lang="en-US"/>
          </a:p>
        </p:txBody>
      </p:sp>
      <p:sp>
        <p:nvSpPr>
          <p:cNvPr id="3" name="Title 2"/>
          <p:cNvSpPr>
            <a:spLocks noGrp="1"/>
          </p:cNvSpPr>
          <p:nvPr>
            <p:ph type="title"/>
          </p:nvPr>
        </p:nvSpPr>
        <p:spPr>
          <a:xfrm>
            <a:off x="5715000" y="1143000"/>
            <a:ext cx="3124200" cy="3048000"/>
          </a:xfrm>
        </p:spPr>
        <p:txBody>
          <a:bodyPr/>
          <a:lstStyle/>
          <a:p>
            <a:r>
              <a:rPr lang="en-US" sz="3600" dirty="0"/>
              <a:t>DON’T LET YOUR BADGE GET YOU BOUNCED!!</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066800"/>
            <a:ext cx="3071813" cy="4286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7645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down)">
                                      <p:cBhvr>
                                        <p:cTn id="7" dur="580">
                                          <p:stCondLst>
                                            <p:cond delay="0"/>
                                          </p:stCondLst>
                                        </p:cTn>
                                        <p:tgtEl>
                                          <p:spTgt spid="14338"/>
                                        </p:tgtEl>
                                      </p:cBhvr>
                                    </p:animEffect>
                                    <p:anim calcmode="lin" valueType="num">
                                      <p:cBhvr>
                                        <p:cTn id="8" dur="1822" tmFilter="0,0; 0.14,0.36; 0.43,0.73; 0.71,0.91; 1.0,1.0">
                                          <p:stCondLst>
                                            <p:cond delay="0"/>
                                          </p:stCondLst>
                                        </p:cTn>
                                        <p:tgtEl>
                                          <p:spTgt spid="1433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33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33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33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338"/>
                                        </p:tgtEl>
                                        <p:attrNameLst>
                                          <p:attrName>ppt_y</p:attrName>
                                        </p:attrNameLst>
                                      </p:cBhvr>
                                      <p:tavLst>
                                        <p:tav tm="0" fmla="#ppt_y-sin(pi*$)/81">
                                          <p:val>
                                            <p:fltVal val="0"/>
                                          </p:val>
                                        </p:tav>
                                        <p:tav tm="100000">
                                          <p:val>
                                            <p:fltVal val="1"/>
                                          </p:val>
                                        </p:tav>
                                      </p:tavLst>
                                    </p:anim>
                                    <p:animScale>
                                      <p:cBhvr>
                                        <p:cTn id="13" dur="26">
                                          <p:stCondLst>
                                            <p:cond delay="650"/>
                                          </p:stCondLst>
                                        </p:cTn>
                                        <p:tgtEl>
                                          <p:spTgt spid="14338"/>
                                        </p:tgtEl>
                                      </p:cBhvr>
                                      <p:to x="100000" y="60000"/>
                                    </p:animScale>
                                    <p:animScale>
                                      <p:cBhvr>
                                        <p:cTn id="14" dur="166" decel="50000">
                                          <p:stCondLst>
                                            <p:cond delay="676"/>
                                          </p:stCondLst>
                                        </p:cTn>
                                        <p:tgtEl>
                                          <p:spTgt spid="14338"/>
                                        </p:tgtEl>
                                      </p:cBhvr>
                                      <p:to x="100000" y="100000"/>
                                    </p:animScale>
                                    <p:animScale>
                                      <p:cBhvr>
                                        <p:cTn id="15" dur="26">
                                          <p:stCondLst>
                                            <p:cond delay="1312"/>
                                          </p:stCondLst>
                                        </p:cTn>
                                        <p:tgtEl>
                                          <p:spTgt spid="14338"/>
                                        </p:tgtEl>
                                      </p:cBhvr>
                                      <p:to x="100000" y="80000"/>
                                    </p:animScale>
                                    <p:animScale>
                                      <p:cBhvr>
                                        <p:cTn id="16" dur="166" decel="50000">
                                          <p:stCondLst>
                                            <p:cond delay="1338"/>
                                          </p:stCondLst>
                                        </p:cTn>
                                        <p:tgtEl>
                                          <p:spTgt spid="14338"/>
                                        </p:tgtEl>
                                      </p:cBhvr>
                                      <p:to x="100000" y="100000"/>
                                    </p:animScale>
                                    <p:animScale>
                                      <p:cBhvr>
                                        <p:cTn id="17" dur="26">
                                          <p:stCondLst>
                                            <p:cond delay="1642"/>
                                          </p:stCondLst>
                                        </p:cTn>
                                        <p:tgtEl>
                                          <p:spTgt spid="14338"/>
                                        </p:tgtEl>
                                      </p:cBhvr>
                                      <p:to x="100000" y="90000"/>
                                    </p:animScale>
                                    <p:animScale>
                                      <p:cBhvr>
                                        <p:cTn id="18" dur="166" decel="50000">
                                          <p:stCondLst>
                                            <p:cond delay="1668"/>
                                          </p:stCondLst>
                                        </p:cTn>
                                        <p:tgtEl>
                                          <p:spTgt spid="14338"/>
                                        </p:tgtEl>
                                      </p:cBhvr>
                                      <p:to x="100000" y="100000"/>
                                    </p:animScale>
                                    <p:animScale>
                                      <p:cBhvr>
                                        <p:cTn id="19" dur="26">
                                          <p:stCondLst>
                                            <p:cond delay="1808"/>
                                          </p:stCondLst>
                                        </p:cTn>
                                        <p:tgtEl>
                                          <p:spTgt spid="14338"/>
                                        </p:tgtEl>
                                      </p:cBhvr>
                                      <p:to x="100000" y="95000"/>
                                    </p:animScale>
                                    <p:animScale>
                                      <p:cBhvr>
                                        <p:cTn id="20" dur="166" decel="50000">
                                          <p:stCondLst>
                                            <p:cond delay="1834"/>
                                          </p:stCondLst>
                                        </p:cTn>
                                        <p:tgtEl>
                                          <p:spTgt spid="14338"/>
                                        </p:tgtEl>
                                      </p:cBhvr>
                                      <p:to x="100000" y="100000"/>
                                    </p:animScale>
                                  </p:childTnLst>
                                  <p:subTnLst>
                                    <p:audio>
                                      <p:cMediaNode>
                                        <p:cTn display="0" masterRel="sameClick">
                                          <p:stCondLst>
                                            <p:cond evt="begin" delay="0">
                                              <p:tn val="5"/>
                                            </p:cond>
                                          </p:stCondLst>
                                          <p:endCondLst>
                                            <p:cond evt="onStopAudio" delay="0">
                                              <p:tgtEl>
                                                <p:sldTgt/>
                                              </p:tgtEl>
                                            </p:cond>
                                          </p:endCondLst>
                                        </p:cTn>
                                        <p:tgtEl>
                                          <p:sndTgt r:embed="rId2" name="drumroll.wav"/>
                                        </p:tgtEl>
                                      </p:cMediaNode>
                                    </p:audio>
                                  </p:sub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fltVal val="0"/>
                                          </p:val>
                                        </p:tav>
                                        <p:tav tm="100000">
                                          <p:val>
                                            <p:strVal val="#ppt_w"/>
                                          </p:val>
                                        </p:tav>
                                      </p:tavLst>
                                    </p:anim>
                                    <p:anim calcmode="lin" valueType="num">
                                      <p:cBhvr>
                                        <p:cTn id="25" dur="1000" fill="hold"/>
                                        <p:tgtEl>
                                          <p:spTgt spid="3"/>
                                        </p:tgtEl>
                                        <p:attrNameLst>
                                          <p:attrName>ppt_h</p:attrName>
                                        </p:attrNameLst>
                                      </p:cBhvr>
                                      <p:tavLst>
                                        <p:tav tm="0">
                                          <p:val>
                                            <p:fltVal val="0"/>
                                          </p:val>
                                        </p:tav>
                                        <p:tav tm="100000">
                                          <p:val>
                                            <p:strVal val="#ppt_h"/>
                                          </p:val>
                                        </p:tav>
                                      </p:tavLst>
                                    </p:anim>
                                    <p:anim calcmode="lin" valueType="num">
                                      <p:cBhvr>
                                        <p:cTn id="26" dur="1000" fill="hold"/>
                                        <p:tgtEl>
                                          <p:spTgt spid="3"/>
                                        </p:tgtEl>
                                        <p:attrNameLst>
                                          <p:attrName>style.rotation</p:attrName>
                                        </p:attrNameLst>
                                      </p:cBhvr>
                                      <p:tavLst>
                                        <p:tav tm="0">
                                          <p:val>
                                            <p:fltVal val="90"/>
                                          </p:val>
                                        </p:tav>
                                        <p:tav tm="100000">
                                          <p:val>
                                            <p:fltVal val="0"/>
                                          </p:val>
                                        </p:tav>
                                      </p:tavLst>
                                    </p:anim>
                                    <p:animEffect transition="in" filter="fade">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lvl="0"/>
            <a:r>
              <a:rPr lang="en-US" sz="4400" dirty="0"/>
              <a:t>Flashing your prosecutor’s badge to get in free to a strip club? Bad.</a:t>
            </a:r>
          </a:p>
          <a:p>
            <a:pPr lvl="0"/>
            <a:r>
              <a:rPr lang="en-US" sz="4400" dirty="0"/>
              <a:t>Flashing it again once you get inside? Worse.</a:t>
            </a:r>
          </a:p>
          <a:p>
            <a:pPr lvl="0"/>
            <a:r>
              <a:rPr lang="en-US" sz="4400" dirty="0"/>
              <a:t>Lying about it to the Chief Asst. State Attorney? </a:t>
            </a:r>
            <a:r>
              <a:rPr lang="en-US" sz="4000" dirty="0"/>
              <a:t>Hopeless.</a:t>
            </a:r>
          </a:p>
          <a:p>
            <a:endParaRPr lang="en-US" dirty="0"/>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54</a:t>
            </a:fld>
            <a:endParaRPr lang="en-US"/>
          </a:p>
        </p:txBody>
      </p:sp>
      <p:sp>
        <p:nvSpPr>
          <p:cNvPr id="2" name="Title 1"/>
          <p:cNvSpPr>
            <a:spLocks noGrp="1"/>
          </p:cNvSpPr>
          <p:nvPr>
            <p:ph type="title"/>
          </p:nvPr>
        </p:nvSpPr>
        <p:spPr>
          <a:xfrm>
            <a:off x="1447800" y="0"/>
            <a:ext cx="7499350" cy="1524000"/>
          </a:xfrm>
        </p:spPr>
        <p:txBody>
          <a:bodyPr>
            <a:normAutofit fontScale="90000"/>
          </a:bodyPr>
          <a:lstStyle/>
          <a:p>
            <a:r>
              <a:rPr lang="en-US" sz="3200" b="1" dirty="0"/>
              <a:t>Miami-Dade County Badge-flash at strip club gets freeloader prosecutor canned</a:t>
            </a:r>
            <a:r>
              <a:rPr lang="en-US" sz="2800" b="1" dirty="0">
                <a:effectLst/>
              </a:rPr>
              <a:t> </a:t>
            </a:r>
            <a:r>
              <a:rPr lang="en-US" sz="2000" b="1" dirty="0">
                <a:effectLst/>
              </a:rPr>
              <a:t>Posted on Thursday, 02.21.13</a:t>
            </a:r>
            <a:endParaRPr lang="en-US" sz="3200" b="1" dirty="0"/>
          </a:p>
        </p:txBody>
      </p:sp>
    </p:spTree>
    <p:extLst>
      <p:ext uri="{BB962C8B-B14F-4D97-AF65-F5344CB8AC3E}">
        <p14:creationId xmlns:p14="http://schemas.microsoft.com/office/powerpoint/2010/main" val="2392152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2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0"/>
                                        <p:tgtEl>
                                          <p:spTgt spid="3">
                                            <p:txEl>
                                              <p:pRg st="0" end="0"/>
                                            </p:txEl>
                                          </p:spTgt>
                                        </p:tgtEl>
                                      </p:cBhvr>
                                    </p:animEffect>
                                    <p:anim calcmode="lin" valueType="num">
                                      <p:cBhvr>
                                        <p:cTn id="13"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3000"/>
                            </p:stCondLst>
                            <p:childTnLst>
                              <p:par>
                                <p:cTn id="16" presetID="42" presetClass="entr" presetSubtype="0" fill="hold"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3000"/>
                                        <p:tgtEl>
                                          <p:spTgt spid="3">
                                            <p:txEl>
                                              <p:pRg st="1" end="1"/>
                                            </p:txEl>
                                          </p:spTgt>
                                        </p:tgtEl>
                                      </p:cBhvr>
                                    </p:animEffect>
                                    <p:anim calcmode="lin" valueType="num">
                                      <p:cBhvr>
                                        <p:cTn id="19" dur="3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0" dur="3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par>
                          <p:cTn id="21" fill="hold">
                            <p:stCondLst>
                              <p:cond delay="6000"/>
                            </p:stCondLst>
                            <p:childTnLst>
                              <p:par>
                                <p:cTn id="22" presetID="42" presetClass="entr" presetSubtype="0" fill="hold" nodeType="afterEffect">
                                  <p:stCondLst>
                                    <p:cond delay="150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3000"/>
                                        <p:tgtEl>
                                          <p:spTgt spid="3">
                                            <p:txEl>
                                              <p:pRg st="2" end="2"/>
                                            </p:txEl>
                                          </p:spTgt>
                                        </p:tgtEl>
                                      </p:cBhvr>
                                    </p:animEffect>
                                    <p:anim calcmode="lin" valueType="num">
                                      <p:cBhvr>
                                        <p:cTn id="25" dur="3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3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AE6BE5E4-037E-4D97-9687-EEFD5B33123B}" type="slidenum">
              <a:rPr lang="en-US" smtClean="0"/>
              <a:pPr>
                <a:defRPr/>
              </a:pPr>
              <a:t>55</a:t>
            </a:fld>
            <a:endParaRPr lang="en-US"/>
          </a:p>
        </p:txBody>
      </p:sp>
      <p:sp>
        <p:nvSpPr>
          <p:cNvPr id="6" name="Rectangle 5"/>
          <p:cNvSpPr/>
          <p:nvPr/>
        </p:nvSpPr>
        <p:spPr>
          <a:xfrm>
            <a:off x="990600" y="1371599"/>
            <a:ext cx="6725455" cy="4585871"/>
          </a:xfrm>
          <a:prstGeom prst="rect">
            <a:avLst/>
          </a:prstGeom>
        </p:spPr>
        <p:txBody>
          <a:bodyPr wrap="square">
            <a:spAutoFit/>
          </a:bodyPr>
          <a:lstStyle/>
          <a:p>
            <a:r>
              <a:rPr lang="en-US" dirty="0"/>
              <a:t> </a:t>
            </a:r>
          </a:p>
          <a:p>
            <a:r>
              <a:rPr lang="en-US" sz="2800" dirty="0"/>
              <a:t>Posted on Mon, Jul. 29, 2013 </a:t>
            </a:r>
          </a:p>
          <a:p>
            <a:r>
              <a:rPr lang="en-US" sz="2800" b="1" dirty="0"/>
              <a:t>Drunken prosecutor flashed badge, Miami Beach police say</a:t>
            </a:r>
          </a:p>
          <a:p>
            <a:r>
              <a:rPr lang="en-US" sz="2800" dirty="0"/>
              <a:t>By DAVID OVALLE</a:t>
            </a:r>
          </a:p>
          <a:p>
            <a:r>
              <a:rPr lang="en-US" sz="2800" dirty="0"/>
              <a:t>The Miami Herald </a:t>
            </a:r>
          </a:p>
          <a:p>
            <a:r>
              <a:rPr lang="en-US" sz="2800" dirty="0"/>
              <a:t>A 26-year-old Miami-Dade prosecutor flashed his law enforcement badge during a drunken tirade against police and a South Beach nightclub bouncer, according to an arrest report released Monday. </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152400"/>
            <a:ext cx="1285875"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1347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par>
                          <p:cTn id="9" fill="hold">
                            <p:stCondLst>
                              <p:cond delay="500"/>
                            </p:stCondLst>
                            <p:childTnLst>
                              <p:par>
                                <p:cTn id="10" presetID="42" presetClass="entr" presetSubtype="0" fill="hold" nodeType="afterEffect">
                                  <p:stCondLst>
                                    <p:cond delay="250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0"/>
                                        <p:tgtEl>
                                          <p:spTgt spid="6">
                                            <p:txEl>
                                              <p:pRg st="1" end="1"/>
                                            </p:txEl>
                                          </p:spTgt>
                                        </p:tgtEl>
                                      </p:cBhvr>
                                    </p:animEffect>
                                    <p:anim calcmode="lin" valueType="num">
                                      <p:cBhvr>
                                        <p:cTn id="13" dur="5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4" dur="5000" fill="hold"/>
                                        <p:tgtEl>
                                          <p:spTgt spid="6">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3000"/>
                                        <p:tgtEl>
                                          <p:spTgt spid="6">
                                            <p:txEl>
                                              <p:pRg st="2" end="2"/>
                                            </p:txEl>
                                          </p:spTgt>
                                        </p:tgtEl>
                                      </p:cBhvr>
                                    </p:animEffect>
                                    <p:anim calcmode="lin" valueType="num">
                                      <p:cBhvr>
                                        <p:cTn id="18" dur="3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9" dur="3000" fill="hold"/>
                                        <p:tgtEl>
                                          <p:spTgt spid="6">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anim calcmode="lin" valueType="num">
                                      <p:cBhvr>
                                        <p:cTn id="2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2000"/>
                                        <p:tgtEl>
                                          <p:spTgt spid="6">
                                            <p:txEl>
                                              <p:pRg st="4" end="4"/>
                                            </p:txEl>
                                          </p:spTgt>
                                        </p:tgtEl>
                                      </p:cBhvr>
                                    </p:animEffect>
                                    <p:anim calcmode="lin" valueType="num">
                                      <p:cBhvr>
                                        <p:cTn id="28" dur="2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29" dur="2000" fill="hold"/>
                                        <p:tgtEl>
                                          <p:spTgt spid="6">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2000"/>
                                        <p:tgtEl>
                                          <p:spTgt spid="6">
                                            <p:txEl>
                                              <p:pRg st="5" end="5"/>
                                            </p:txEl>
                                          </p:spTgt>
                                        </p:tgtEl>
                                      </p:cBhvr>
                                    </p:animEffect>
                                    <p:anim calcmode="lin" valueType="num">
                                      <p:cBhvr>
                                        <p:cTn id="33" dur="2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4" dur="2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56</a:t>
            </a:fld>
            <a:endParaRPr lang="en-US"/>
          </a:p>
        </p:txBody>
      </p:sp>
      <p:sp>
        <p:nvSpPr>
          <p:cNvPr id="2" name="Title 1"/>
          <p:cNvSpPr>
            <a:spLocks noGrp="1"/>
          </p:cNvSpPr>
          <p:nvPr>
            <p:ph type="title"/>
          </p:nvPr>
        </p:nvSpPr>
        <p:spPr>
          <a:xfrm>
            <a:off x="1435608" y="274320"/>
            <a:ext cx="7498080" cy="2926080"/>
          </a:xfrm>
        </p:spPr>
        <p:txBody>
          <a:bodyPr>
            <a:normAutofit fontScale="90000"/>
          </a:bodyPr>
          <a:lstStyle/>
          <a:p>
            <a:r>
              <a:rPr lang="en-US" dirty="0"/>
              <a:t>BEWARE OF SOCIAL MEDIA!</a:t>
            </a:r>
            <a:br>
              <a:rPr lang="en-US" dirty="0"/>
            </a:br>
            <a:r>
              <a:rPr lang="en-US" dirty="0"/>
              <a:t>YOU NEVER KNOW WHERE THE TWEET, POST, TEXT, SEXT OR INSTAGRAM SHOT MIGHT END UP.</a:t>
            </a:r>
          </a:p>
        </p:txBody>
      </p:sp>
      <p:pic>
        <p:nvPicPr>
          <p:cNvPr id="4" name="Picture 3" descr="Office workers"/>
          <p:cNvPicPr/>
          <p:nvPr/>
        </p:nvPicPr>
        <p:blipFill>
          <a:blip r:embed="rId2">
            <a:extLst>
              <a:ext uri="{28A0092B-C50C-407E-A947-70E740481C1C}">
                <a14:useLocalDpi xmlns:a14="http://schemas.microsoft.com/office/drawing/2010/main" val="0"/>
              </a:ext>
            </a:extLst>
          </a:blip>
          <a:srcRect/>
          <a:stretch>
            <a:fillRect/>
          </a:stretch>
        </p:blipFill>
        <p:spPr bwMode="auto">
          <a:xfrm>
            <a:off x="2066544" y="3200400"/>
            <a:ext cx="5943600" cy="3353435"/>
          </a:xfrm>
          <a:prstGeom prst="rect">
            <a:avLst/>
          </a:prstGeom>
          <a:noFill/>
          <a:ln>
            <a:noFill/>
          </a:ln>
        </p:spPr>
      </p:pic>
    </p:spTree>
    <p:extLst>
      <p:ext uri="{BB962C8B-B14F-4D97-AF65-F5344CB8AC3E}">
        <p14:creationId xmlns:p14="http://schemas.microsoft.com/office/powerpoint/2010/main" val="1379228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anim calcmode="lin" valueType="num">
                                      <p:cBhvr>
                                        <p:cTn id="8" dur="3000" fill="hold"/>
                                        <p:tgtEl>
                                          <p:spTgt spid="2"/>
                                        </p:tgtEl>
                                        <p:attrNameLst>
                                          <p:attrName>ppt_x</p:attrName>
                                        </p:attrNameLst>
                                      </p:cBhvr>
                                      <p:tavLst>
                                        <p:tav tm="0">
                                          <p:val>
                                            <p:strVal val="#ppt_x"/>
                                          </p:val>
                                        </p:tav>
                                        <p:tav tm="100000">
                                          <p:val>
                                            <p:strVal val="#ppt_x"/>
                                          </p:val>
                                        </p:tav>
                                      </p:tavLst>
                                    </p:anim>
                                    <p:anim calcmode="lin" valueType="num">
                                      <p:cBhvr>
                                        <p:cTn id="9" dur="3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3000"/>
                            </p:stCondLst>
                            <p:childTnLst>
                              <p:par>
                                <p:cTn id="11" presetID="45" presetClass="entr" presetSubtype="0" fill="hold" nodeType="after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ppt_w</p:attrName>
                                        </p:attrNameLst>
                                      </p:cBhvr>
                                      <p:tavLst>
                                        <p:tav tm="0" fmla="#ppt_w*sin(2.5*pi*$)">
                                          <p:val>
                                            <p:fltVal val="0"/>
                                          </p:val>
                                        </p:tav>
                                        <p:tav tm="100000">
                                          <p:val>
                                            <p:fltVal val="1"/>
                                          </p:val>
                                        </p:tav>
                                      </p:tavLst>
                                    </p:anim>
                                    <p:anim calcmode="lin" valueType="num">
                                      <p:cBhvr>
                                        <p:cTn id="15"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0526E58B-9E3A-42F7-841C-89C7B21F197C}" type="slidenum">
              <a:rPr lang="en-US"/>
              <a:pPr>
                <a:defRPr/>
              </a:pPr>
              <a:t>57</a:t>
            </a:fld>
            <a:endParaRPr lang="en-US"/>
          </a:p>
        </p:txBody>
      </p:sp>
      <p:sp>
        <p:nvSpPr>
          <p:cNvPr id="41987" name="Rectangle 3"/>
          <p:cNvSpPr>
            <a:spLocks noChangeArrowheads="1"/>
          </p:cNvSpPr>
          <p:nvPr/>
        </p:nvSpPr>
        <p:spPr bwMode="auto">
          <a:xfrm>
            <a:off x="0" y="304800"/>
            <a:ext cx="9144000" cy="6408738"/>
          </a:xfrm>
          <a:prstGeom prst="rect">
            <a:avLst/>
          </a:prstGeom>
          <a:noFill/>
          <a:ln w="9525">
            <a:noFill/>
            <a:miter lim="800000"/>
            <a:headEnd/>
            <a:tailEnd/>
          </a:ln>
        </p:spPr>
        <p:txBody>
          <a:bodyPr>
            <a:spAutoFit/>
          </a:bodyPr>
          <a:lstStyle/>
          <a:p>
            <a:pPr>
              <a:spcBef>
                <a:spcPct val="50000"/>
              </a:spcBef>
              <a:spcAft>
                <a:spcPts val="500"/>
              </a:spcAft>
            </a:pPr>
            <a:r>
              <a:rPr lang="en-US" sz="1800" b="1"/>
              <a:t>Judge Reprimands Temp Prosecutor for Personal Blog</a:t>
            </a:r>
          </a:p>
          <a:p>
            <a:pPr>
              <a:spcBef>
                <a:spcPct val="50000"/>
              </a:spcBef>
              <a:spcAft>
                <a:spcPts val="500"/>
              </a:spcAft>
            </a:pPr>
            <a:r>
              <a:rPr lang="en-US"/>
              <a:t>Pam Smith</a:t>
            </a:r>
            <a:br>
              <a:rPr lang="en-US"/>
            </a:br>
            <a:r>
              <a:rPr lang="en-US"/>
              <a:t>The Recorder</a:t>
            </a:r>
            <a:br>
              <a:rPr lang="en-US"/>
            </a:br>
            <a:r>
              <a:rPr lang="en-US"/>
              <a:t>04-28-2006</a:t>
            </a:r>
          </a:p>
          <a:p>
            <a:pPr>
              <a:spcBef>
                <a:spcPct val="50000"/>
              </a:spcBef>
              <a:spcAft>
                <a:spcPts val="500"/>
              </a:spcAft>
            </a:pPr>
            <a:r>
              <a:rPr lang="en-US" sz="1600"/>
              <a:t>When a temporary San Francisco prosecutor wrote on his personal blog about a misdemeanor case he was handling last December, he probably didn't think the judge would read it. </a:t>
            </a:r>
          </a:p>
          <a:p>
            <a:pPr>
              <a:spcBef>
                <a:spcPct val="50000"/>
              </a:spcBef>
              <a:spcAft>
                <a:spcPts val="500"/>
              </a:spcAft>
            </a:pPr>
            <a:r>
              <a:rPr lang="en-US" sz="1600" b="1"/>
              <a:t>But Superior Court Judge Curtis Karnow heard about it. And he didn't like what he read. </a:t>
            </a:r>
          </a:p>
          <a:p>
            <a:pPr>
              <a:spcBef>
                <a:spcPct val="50000"/>
              </a:spcBef>
              <a:spcAft>
                <a:spcPts val="500"/>
              </a:spcAft>
            </a:pPr>
            <a:r>
              <a:rPr lang="en-US" sz="1400"/>
              <a:t>Karnow didn't find the postings prejudicial enough to throw out the entire case, as the defense wanted. But in turning down that motion to dismiss this week, the judge still came down hard on ex-prosecutor Jay Kuo, calling his conduct "juvenile, obnoxious and unprofessional." Karnow also stated his intention to send his written ruling to the State Bar. </a:t>
            </a:r>
          </a:p>
          <a:p>
            <a:pPr>
              <a:spcBef>
                <a:spcPct val="50000"/>
              </a:spcBef>
              <a:spcAft>
                <a:spcPts val="500"/>
              </a:spcAft>
            </a:pPr>
            <a:r>
              <a:rPr lang="en-US" sz="1400"/>
              <a:t>The contents of the blog posts were not available online Wednesday, but according to Karnow's ruling, Kuo at various points </a:t>
            </a:r>
            <a:r>
              <a:rPr lang="en-US" sz="1400" b="1"/>
              <a:t>called his opposing counsel "chicken" when she asked for a continuance, directly alluded to her with some posting titles obscene enough that the judge did not repeat them</a:t>
            </a:r>
            <a:r>
              <a:rPr lang="en-US" sz="1400"/>
              <a:t> and mentioned a prior conviction that had not yet been deemed admissible at trial. </a:t>
            </a:r>
          </a:p>
          <a:p>
            <a:pPr>
              <a:spcBef>
                <a:spcPct val="50000"/>
              </a:spcBef>
              <a:spcAft>
                <a:spcPts val="500"/>
              </a:spcAft>
            </a:pPr>
            <a:r>
              <a:rPr lang="en-US" sz="1400"/>
              <a:t>For Kuo, </a:t>
            </a:r>
            <a:r>
              <a:rPr lang="en-US" sz="1400" b="1"/>
              <a:t>the incident had already meant an early end to his service in the prosecutors office.</a:t>
            </a:r>
            <a:r>
              <a:rPr lang="en-US" sz="1400"/>
              <a:t> While an associate at the well-known litigation boutique Keker &amp; Van Nest, he became a prosecutor through a loan program that gives firms a chance to send their people to district attorney's offices so they can get trial experience while the firm picks up the tab. </a:t>
            </a:r>
          </a:p>
          <a:p>
            <a:pPr>
              <a:spcBef>
                <a:spcPct val="50000"/>
              </a:spcBef>
              <a:spcAft>
                <a:spcPts val="500"/>
              </a:spcAft>
            </a:pPr>
            <a:r>
              <a:rPr lang="en-US" sz="1400"/>
              <a:t>Kuo, who declined to comment on the ruling itself, did say he resigned from the temporary position after his posts on the Web site live journal.com had made their way around the DA's office. "It was just not a comfortable environment to be in any more," he said. </a:t>
            </a:r>
          </a:p>
          <a:p>
            <a:pPr>
              <a:spcBef>
                <a:spcPct val="50000"/>
              </a:spcBef>
              <a:spcAft>
                <a:spcPts val="500"/>
              </a:spcAft>
            </a:pPr>
            <a:r>
              <a:rPr lang="en-US" sz="1400"/>
              <a:t>					********</a:t>
            </a:r>
          </a:p>
          <a:p>
            <a:pPr>
              <a:spcBef>
                <a:spcPct val="50000"/>
              </a:spcBef>
              <a:spcAft>
                <a:spcPts val="500"/>
              </a:spcAft>
            </a:pPr>
            <a:endParaRPr lang="en-US" sz="14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EA30CD42-B42F-4F33-9F57-71C80A67B150}" type="slidenum">
              <a:rPr lang="en-US"/>
              <a:pPr>
                <a:defRPr/>
              </a:pPr>
              <a:t>58</a:t>
            </a:fld>
            <a:endParaRPr lang="en-US"/>
          </a:p>
        </p:txBody>
      </p:sp>
      <p:sp>
        <p:nvSpPr>
          <p:cNvPr id="43011" name="Rectangle 4"/>
          <p:cNvSpPr>
            <a:spLocks noChangeArrowheads="1"/>
          </p:cNvSpPr>
          <p:nvPr/>
        </p:nvSpPr>
        <p:spPr bwMode="auto">
          <a:xfrm>
            <a:off x="228600" y="152400"/>
            <a:ext cx="8305800" cy="6148388"/>
          </a:xfrm>
          <a:prstGeom prst="rect">
            <a:avLst/>
          </a:prstGeom>
          <a:noFill/>
          <a:ln w="9525">
            <a:noFill/>
            <a:miter lim="800000"/>
            <a:headEnd/>
            <a:tailEnd/>
          </a:ln>
        </p:spPr>
        <p:txBody>
          <a:bodyPr>
            <a:spAutoFit/>
          </a:bodyPr>
          <a:lstStyle/>
          <a:p>
            <a:pPr>
              <a:spcBef>
                <a:spcPct val="50000"/>
              </a:spcBef>
              <a:spcAft>
                <a:spcPts val="500"/>
              </a:spcAft>
            </a:pPr>
            <a:r>
              <a:rPr lang="en-US"/>
              <a:t>Lawyers participating in the program have to go through an interview process and a criminal background check, Klee said. The loaned lawyers attend a series of a dozen in-house seminars, she said. </a:t>
            </a:r>
          </a:p>
          <a:p>
            <a:pPr>
              <a:spcBef>
                <a:spcPct val="50000"/>
              </a:spcBef>
              <a:spcAft>
                <a:spcPts val="500"/>
              </a:spcAft>
            </a:pPr>
            <a:r>
              <a:rPr lang="en-US"/>
              <a:t>			****</a:t>
            </a:r>
          </a:p>
          <a:p>
            <a:pPr>
              <a:spcBef>
                <a:spcPct val="50000"/>
              </a:spcBef>
              <a:spcAft>
                <a:spcPts val="500"/>
              </a:spcAft>
            </a:pPr>
            <a:r>
              <a:rPr lang="en-US"/>
              <a:t>"The issue of intent is of central importance," Karnow wrote. "Such thoughts were far from mind: He sought only to celebrate himself, tout his prowess and to preen his own feathers, as it were, unconscious of other effect." </a:t>
            </a:r>
          </a:p>
          <a:p>
            <a:pPr>
              <a:spcBef>
                <a:spcPct val="50000"/>
              </a:spcBef>
              <a:spcAft>
                <a:spcPts val="500"/>
              </a:spcAft>
            </a:pPr>
            <a:r>
              <a:rPr lang="en-US"/>
              <a:t>Kuo testified at a hearing this month that he typically restricted his blog postings to a small group of friends. He suggested a security problem at the Web site he used might have been responsible for a breach. </a:t>
            </a:r>
          </a:p>
          <a:p>
            <a:pPr>
              <a:spcBef>
                <a:spcPct val="50000"/>
              </a:spcBef>
              <a:spcAft>
                <a:spcPts val="500"/>
              </a:spcAft>
            </a:pPr>
            <a:r>
              <a:rPr lang="en-US" sz="1400"/>
              <a:t>Still, Kuo's actions were probably reckless, Karnow wrote, because </a:t>
            </a:r>
            <a:r>
              <a:rPr lang="en-US" sz="1400" b="1"/>
              <a:t>the attorney should have known that his posts might, like private e-mails, eventually be "uncontrollably distributed."</a:t>
            </a:r>
            <a:r>
              <a:rPr lang="en-US" sz="1400"/>
              <a:t> </a:t>
            </a:r>
          </a:p>
          <a:p>
            <a:pPr>
              <a:spcBef>
                <a:spcPct val="50000"/>
              </a:spcBef>
              <a:spcAft>
                <a:spcPts val="500"/>
              </a:spcAft>
            </a:pPr>
            <a:r>
              <a:rPr lang="en-US" sz="1400"/>
              <a:t>As blogs, or Web logs, have multiplied, they've created increasing opportunities for conflict between employers and employees.</a:t>
            </a:r>
            <a:r>
              <a:rPr lang="en-US"/>
              <a:t> </a:t>
            </a:r>
          </a:p>
          <a:p>
            <a:pPr>
              <a:spcBef>
                <a:spcPct val="50000"/>
              </a:spcBef>
              <a:spcAft>
                <a:spcPts val="500"/>
              </a:spcAft>
            </a:pPr>
            <a:r>
              <a:rPr lang="en-US"/>
              <a:t>"Blogging is a relatively new phenomenon, but it's obviously on the increase," he said. "Most companies have not caught up with that trend in their personnel policies." </a:t>
            </a:r>
          </a:p>
          <a:p>
            <a:pPr>
              <a:spcBef>
                <a:spcPct val="50000"/>
              </a:spcBef>
              <a:spcAft>
                <a:spcPts val="500"/>
              </a:spcAft>
            </a:pPr>
            <a:r>
              <a:rPr lang="en-US"/>
              <a:t>The district attorney's office has now, thanks to Kuo's case. </a:t>
            </a:r>
          </a:p>
          <a:p>
            <a:pPr>
              <a:spcBef>
                <a:spcPct val="50000"/>
              </a:spcBef>
              <a:spcAft>
                <a:spcPts val="500"/>
              </a:spcAft>
            </a:pPr>
            <a:r>
              <a:rPr lang="en-US"/>
              <a:t>"I don't think we had particularly thought about it before," said Klee. </a:t>
            </a:r>
            <a:r>
              <a:rPr lang="en-US" sz="1400" b="1"/>
              <a:t>"You would think common sense would have prevailed." Now, she added, the employee manual specifies that criminal cases and office business should not be mentioned on the Internet. </a:t>
            </a:r>
          </a:p>
          <a:p>
            <a:pPr>
              <a:spcBef>
                <a:spcPct val="50000"/>
              </a:spcBef>
              <a:spcAft>
                <a:spcPts val="500"/>
              </a:spcAft>
            </a:pPr>
            <a:r>
              <a:rPr lang="en-US" sz="1400" b="1"/>
              <a:t>Prosecutors carry extra duties</a:t>
            </a:r>
            <a:r>
              <a:rPr lang="en-US" sz="1400"/>
              <a:t> when it comes to writing about an ongoing proceeding, said John Steele, who teaches legal ethics at Boalt Hall School of Law. </a:t>
            </a:r>
          </a:p>
          <a:p>
            <a:pPr>
              <a:spcBef>
                <a:spcPct val="50000"/>
              </a:spcBef>
              <a:spcAft>
                <a:spcPts val="500"/>
              </a:spcAft>
            </a:pPr>
            <a:r>
              <a:rPr lang="en-US" b="1"/>
              <a:t>"They have to 'do justice,'"</a:t>
            </a:r>
            <a:r>
              <a:rPr lang="en-US"/>
              <a:t> he said. "Criminal defense attorneys are allowed to just win, as long as they don't break the rules. ... And virtually all the ethics rules acknowledge that special burden.“</a:t>
            </a:r>
          </a:p>
          <a:p>
            <a:pPr>
              <a:spcBef>
                <a:spcPct val="50000"/>
              </a:spcBef>
              <a:spcAft>
                <a:spcPts val="500"/>
              </a:spcAft>
            </a:pPr>
            <a:endParaRPr 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71015AB3-A7A7-4AA6-92A5-3C5FBCB713AC}" type="slidenum">
              <a:rPr lang="en-US"/>
              <a:pPr>
                <a:defRPr/>
              </a:pPr>
              <a:t>59</a:t>
            </a:fld>
            <a:endParaRPr lang="en-US"/>
          </a:p>
        </p:txBody>
      </p:sp>
      <p:sp>
        <p:nvSpPr>
          <p:cNvPr id="90114" name="Rectangle 2"/>
          <p:cNvSpPr>
            <a:spLocks noGrp="1" noChangeArrowheads="1"/>
          </p:cNvSpPr>
          <p:nvPr>
            <p:ph type="title" idx="4294967295"/>
          </p:nvPr>
        </p:nvSpPr>
        <p:spPr>
          <a:xfrm>
            <a:off x="0" y="0"/>
            <a:ext cx="4800600" cy="533400"/>
          </a:xfrm>
        </p:spPr>
        <p:txBody>
          <a:bodyPr>
            <a:normAutofit fontScale="90000"/>
          </a:bodyPr>
          <a:lstStyle/>
          <a:p>
            <a:pPr algn="ctr" eaLnBrk="1" fontAlgn="auto" hangingPunct="1">
              <a:spcAft>
                <a:spcPts val="0"/>
              </a:spcAft>
              <a:defRPr/>
            </a:pPr>
            <a:r>
              <a:rPr lang="en-US" sz="2800">
                <a:solidFill>
                  <a:schemeClr val="tx2">
                    <a:satMod val="130000"/>
                  </a:schemeClr>
                </a:solidFill>
              </a:rPr>
              <a:t>Your “My Space” is My Space</a:t>
            </a:r>
          </a:p>
        </p:txBody>
      </p:sp>
      <p:sp>
        <p:nvSpPr>
          <p:cNvPr id="90115" name="Rectangle 3"/>
          <p:cNvSpPr>
            <a:spLocks noGrp="1" noChangeArrowheads="1"/>
          </p:cNvSpPr>
          <p:nvPr>
            <p:ph idx="4294967295"/>
          </p:nvPr>
        </p:nvSpPr>
        <p:spPr>
          <a:xfrm>
            <a:off x="0" y="609600"/>
            <a:ext cx="8686800" cy="6248400"/>
          </a:xfrm>
        </p:spPr>
        <p:txBody>
          <a:bodyPr/>
          <a:lstStyle/>
          <a:p>
            <a:pPr eaLnBrk="1" hangingPunct="1">
              <a:lnSpc>
                <a:spcPct val="90000"/>
              </a:lnSpc>
              <a:spcBef>
                <a:spcPts val="500"/>
              </a:spcBef>
              <a:spcAft>
                <a:spcPts val="500"/>
              </a:spcAft>
              <a:buFont typeface="Wingdings" pitchFamily="2" charset="2"/>
              <a:buNone/>
            </a:pPr>
            <a:r>
              <a:rPr lang="en-US" sz="1800" noProof="1">
                <a:latin typeface="Tahoma" pitchFamily="34" charset="0"/>
              </a:rPr>
              <a:t>NY Times: </a:t>
            </a:r>
            <a:r>
              <a:rPr lang="en-US" sz="1800" dirty="0">
                <a:latin typeface="Times New Roman" pitchFamily="18" charset="0"/>
              </a:rPr>
              <a:t>Washington Safety Is Awaiting Trial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By ROBERT ANDREW POWELL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Published: April 15, 2006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MIAMI - Sean Taylor excels at defense. On the field, that has never been in doubt. Taylor is one of the best young safeties in the N.F.L., a first-round draft choice out of Miami by the </a:t>
            </a:r>
            <a:r>
              <a:rPr lang="en-US" sz="1800" u="sng" dirty="0">
                <a:latin typeface="Times New Roman" pitchFamily="18" charset="0"/>
              </a:rPr>
              <a:t>Washington Redskins </a:t>
            </a:r>
            <a:r>
              <a:rPr lang="en-US" sz="1800" dirty="0">
                <a:latin typeface="Times New Roman" pitchFamily="18" charset="0"/>
              </a:rPr>
              <a:t>a Pro Bowl alternate his rookie year, a player so ferocious he is called "</a:t>
            </a:r>
            <a:r>
              <a:rPr lang="en-US" sz="1800" dirty="0" err="1">
                <a:latin typeface="Times New Roman" pitchFamily="18" charset="0"/>
              </a:rPr>
              <a:t>Tha</a:t>
            </a:r>
            <a:r>
              <a:rPr lang="en-US" sz="1800" dirty="0">
                <a:latin typeface="Times New Roman" pitchFamily="18" charset="0"/>
              </a:rPr>
              <a:t> </a:t>
            </a:r>
            <a:r>
              <a:rPr lang="en-US" sz="1800" dirty="0" err="1">
                <a:latin typeface="Times New Roman" pitchFamily="18" charset="0"/>
              </a:rPr>
              <a:t>Hitman</a:t>
            </a:r>
            <a:r>
              <a:rPr lang="en-US" sz="1800" dirty="0">
                <a:latin typeface="Times New Roman" pitchFamily="18" charset="0"/>
              </a:rPr>
              <a:t>."</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Taylor, however, is currently depending on his defense lawyers as he fights assault charges here that could put him in prison for up to 46 years.</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Last June, after an altercation in West Perrine, a depressed community south of Miami, Taylor's GMC Yukon Denali was sprayed with bullets from an AK-47 and a semiautomatic pistol. The gunmen have never been identified.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Days before the trial was scheduled to start this week, Taylor's lawyers found that the prosecutor, M - - - - G - - - -, had put newspaper clippings from the case on his Web site to promote his other job as a D.J. G - - - stepped down, and the trial was postponed until May. R - - - S----, another of Taylor's lawyers, said he would file a motion next week to dismiss the case. </a:t>
            </a:r>
          </a:p>
          <a:p>
            <a:pPr eaLnBrk="1" hangingPunct="1">
              <a:lnSpc>
                <a:spcPct val="90000"/>
              </a:lnSpc>
              <a:spcBef>
                <a:spcPts val="500"/>
              </a:spcBef>
              <a:spcAft>
                <a:spcPts val="500"/>
              </a:spcAft>
              <a:buFont typeface="Wingdings" pitchFamily="2" charset="2"/>
              <a:buNone/>
            </a:pPr>
            <a:r>
              <a:rPr lang="en-US" sz="1800" dirty="0">
                <a:latin typeface="Times New Roman" pitchFamily="18" charset="0"/>
              </a:rPr>
              <a:t>The Miami-Dade state attorney's office has vowed to continue the prosecution. In a statement, State Attorney Katherine Fernandez Rundle said nothing on G---'s Web site "compromised the integrity of the Sean Taylor case."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wheel(4)">
                                      <p:cBhvr>
                                        <p:cTn id="7" dur="2000"/>
                                        <p:tgtEl>
                                          <p:spTgt spid="9011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90115">
                                            <p:txEl>
                                              <p:pRg st="0" end="0"/>
                                            </p:txEl>
                                          </p:spTgt>
                                        </p:tgtEl>
                                        <p:attrNameLst>
                                          <p:attrName>style.visibility</p:attrName>
                                        </p:attrNameLst>
                                      </p:cBhvr>
                                      <p:to>
                                        <p:strVal val="visible"/>
                                      </p:to>
                                    </p:set>
                                    <p:animEffect transition="in" filter="box(in)">
                                      <p:cBhvr>
                                        <p:cTn id="10" dur="500"/>
                                        <p:tgtEl>
                                          <p:spTgt spid="90115">
                                            <p:txEl>
                                              <p:pRg st="0" end="0"/>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90115">
                                            <p:txEl>
                                              <p:pRg st="1" end="1"/>
                                            </p:txEl>
                                          </p:spTgt>
                                        </p:tgtEl>
                                        <p:attrNameLst>
                                          <p:attrName>style.visibility</p:attrName>
                                        </p:attrNameLst>
                                      </p:cBhvr>
                                      <p:to>
                                        <p:strVal val="visible"/>
                                      </p:to>
                                    </p:set>
                                    <p:animEffect transition="in" filter="box(in)">
                                      <p:cBhvr>
                                        <p:cTn id="13" dur="500"/>
                                        <p:tgtEl>
                                          <p:spTgt spid="90115">
                                            <p:txEl>
                                              <p:pRg st="1" end="1"/>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90115">
                                            <p:txEl>
                                              <p:pRg st="2" end="2"/>
                                            </p:txEl>
                                          </p:spTgt>
                                        </p:tgtEl>
                                        <p:attrNameLst>
                                          <p:attrName>style.visibility</p:attrName>
                                        </p:attrNameLst>
                                      </p:cBhvr>
                                      <p:to>
                                        <p:strVal val="visible"/>
                                      </p:to>
                                    </p:set>
                                    <p:animEffect transition="in" filter="box(in)">
                                      <p:cBhvr>
                                        <p:cTn id="16" dur="500"/>
                                        <p:tgtEl>
                                          <p:spTgt spid="90115">
                                            <p:txEl>
                                              <p:pRg st="2" end="2"/>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90115">
                                            <p:txEl>
                                              <p:pRg st="3" end="3"/>
                                            </p:txEl>
                                          </p:spTgt>
                                        </p:tgtEl>
                                        <p:attrNameLst>
                                          <p:attrName>style.visibility</p:attrName>
                                        </p:attrNameLst>
                                      </p:cBhvr>
                                      <p:to>
                                        <p:strVal val="visible"/>
                                      </p:to>
                                    </p:set>
                                    <p:animEffect transition="in" filter="box(in)">
                                      <p:cBhvr>
                                        <p:cTn id="19" dur="500"/>
                                        <p:tgtEl>
                                          <p:spTgt spid="90115">
                                            <p:txEl>
                                              <p:pRg st="3" end="3"/>
                                            </p:txEl>
                                          </p:spTgt>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90115">
                                            <p:txEl>
                                              <p:pRg st="4" end="4"/>
                                            </p:txEl>
                                          </p:spTgt>
                                        </p:tgtEl>
                                        <p:attrNameLst>
                                          <p:attrName>style.visibility</p:attrName>
                                        </p:attrNameLst>
                                      </p:cBhvr>
                                      <p:to>
                                        <p:strVal val="visible"/>
                                      </p:to>
                                    </p:set>
                                    <p:animEffect transition="in" filter="box(in)">
                                      <p:cBhvr>
                                        <p:cTn id="22" dur="500"/>
                                        <p:tgtEl>
                                          <p:spTgt spid="90115">
                                            <p:txEl>
                                              <p:pRg st="4" end="4"/>
                                            </p:txEl>
                                          </p:spTgt>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90115">
                                            <p:txEl>
                                              <p:pRg st="5" end="5"/>
                                            </p:txEl>
                                          </p:spTgt>
                                        </p:tgtEl>
                                        <p:attrNameLst>
                                          <p:attrName>style.visibility</p:attrName>
                                        </p:attrNameLst>
                                      </p:cBhvr>
                                      <p:to>
                                        <p:strVal val="visible"/>
                                      </p:to>
                                    </p:set>
                                    <p:animEffect transition="in" filter="box(in)">
                                      <p:cBhvr>
                                        <p:cTn id="25" dur="500"/>
                                        <p:tgtEl>
                                          <p:spTgt spid="90115">
                                            <p:txEl>
                                              <p:pRg st="5" end="5"/>
                                            </p:txEl>
                                          </p:spTgt>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90115">
                                            <p:txEl>
                                              <p:pRg st="6" end="6"/>
                                            </p:txEl>
                                          </p:spTgt>
                                        </p:tgtEl>
                                        <p:attrNameLst>
                                          <p:attrName>style.visibility</p:attrName>
                                        </p:attrNameLst>
                                      </p:cBhvr>
                                      <p:to>
                                        <p:strVal val="visible"/>
                                      </p:to>
                                    </p:set>
                                    <p:animEffect transition="in" filter="box(in)">
                                      <p:cBhvr>
                                        <p:cTn id="28" dur="500"/>
                                        <p:tgtEl>
                                          <p:spTgt spid="90115">
                                            <p:txEl>
                                              <p:pRg st="6" end="6"/>
                                            </p:txEl>
                                          </p:spTgt>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90115">
                                            <p:txEl>
                                              <p:pRg st="7" end="7"/>
                                            </p:txEl>
                                          </p:spTgt>
                                        </p:tgtEl>
                                        <p:attrNameLst>
                                          <p:attrName>style.visibility</p:attrName>
                                        </p:attrNameLst>
                                      </p:cBhvr>
                                      <p:to>
                                        <p:strVal val="visible"/>
                                      </p:to>
                                    </p:set>
                                    <p:animEffect transition="in" filter="box(in)">
                                      <p:cBhvr>
                                        <p:cTn id="31" dur="500"/>
                                        <p:tgtEl>
                                          <p:spTgt spid="901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3" name="Object 1027"/>
          <p:cNvGraphicFramePr>
            <a:graphicFrameLocks noGrp="1" noChangeAspect="1"/>
          </p:cNvGraphicFramePr>
          <p:nvPr>
            <p:ph idx="1"/>
          </p:nvPr>
        </p:nvGraphicFramePr>
        <p:xfrm>
          <a:off x="1066800" y="1066800"/>
          <a:ext cx="7912100" cy="5391150"/>
        </p:xfrm>
        <a:graphic>
          <a:graphicData uri="http://schemas.openxmlformats.org/presentationml/2006/ole">
            <mc:AlternateContent xmlns:mc="http://schemas.openxmlformats.org/markup-compatibility/2006">
              <mc:Choice xmlns:v="urn:schemas-microsoft-com:vml" Requires="v">
                <p:oleObj spid="_x0000_s1146" name="Photo Editor Photo" r:id="rId3" imgW="12257143" imgH="8352381" progId="">
                  <p:embed/>
                </p:oleObj>
              </mc:Choice>
              <mc:Fallback>
                <p:oleObj name="Photo Editor Photo" r:id="rId3" imgW="12257143" imgH="8352381" progId="">
                  <p:embed/>
                  <p:pic>
                    <p:nvPicPr>
                      <p:cNvPr id="0" name="Object 102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1066800"/>
                        <a:ext cx="7912100" cy="5391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Slide Number Placeholder 5"/>
          <p:cNvSpPr>
            <a:spLocks noGrp="1"/>
          </p:cNvSpPr>
          <p:nvPr>
            <p:ph type="sldNum" sz="quarter" idx="12"/>
          </p:nvPr>
        </p:nvSpPr>
        <p:spPr/>
        <p:txBody>
          <a:bodyPr/>
          <a:lstStyle/>
          <a:p>
            <a:pPr>
              <a:defRPr/>
            </a:pPr>
            <a:fld id="{B25E7268-DD54-4262-AFFC-9969B037193C}" type="slidenum">
              <a:rPr lang="en-US"/>
              <a:pPr>
                <a:defRPr/>
              </a:pPr>
              <a:t>6</a:t>
            </a:fld>
            <a:endParaRPr lang="en-US"/>
          </a:p>
        </p:txBody>
      </p:sp>
      <p:sp>
        <p:nvSpPr>
          <p:cNvPr id="92162" name="Rectangle 1026"/>
          <p:cNvSpPr>
            <a:spLocks noGrp="1" noChangeArrowheads="1"/>
          </p:cNvSpPr>
          <p:nvPr>
            <p:ph type="title"/>
          </p:nvPr>
        </p:nvSpPr>
        <p:spPr>
          <a:xfrm>
            <a:off x="2133600" y="0"/>
            <a:ext cx="6400800" cy="1066800"/>
          </a:xfrm>
        </p:spPr>
        <p:txBody>
          <a:bodyPr>
            <a:normAutofit fontScale="90000"/>
          </a:bodyPr>
          <a:lstStyle/>
          <a:p>
            <a:pPr eaLnBrk="1" fontAlgn="auto" hangingPunct="1">
              <a:spcAft>
                <a:spcPts val="0"/>
              </a:spcAft>
              <a:defRPr/>
            </a:pPr>
            <a:r>
              <a:rPr lang="en-US" sz="4000" dirty="0">
                <a:solidFill>
                  <a:schemeClr val="tx2">
                    <a:satMod val="130000"/>
                  </a:schemeClr>
                </a:solidFill>
              </a:rPr>
              <a:t>High Profile Cases and</a:t>
            </a:r>
            <a:br>
              <a:rPr lang="en-US" sz="4000" dirty="0">
                <a:solidFill>
                  <a:schemeClr val="tx2">
                    <a:satMod val="130000"/>
                  </a:schemeClr>
                </a:solidFill>
              </a:rPr>
            </a:br>
            <a:r>
              <a:rPr lang="en-US" sz="4000" dirty="0">
                <a:solidFill>
                  <a:schemeClr val="tx2">
                    <a:satMod val="130000"/>
                  </a:schemeClr>
                </a:solidFill>
              </a:rPr>
              <a:t>  Media Inquiries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92162"/>
                                        </p:tgtEl>
                                        <p:attrNameLst>
                                          <p:attrName>style.visibility</p:attrName>
                                        </p:attrNameLst>
                                      </p:cBhvr>
                                      <p:to>
                                        <p:strVal val="visible"/>
                                      </p:to>
                                    </p:set>
                                    <p:animEffect transition="in" filter="diamond(in)">
                                      <p:cBhvr>
                                        <p:cTn id="7" dur="1000"/>
                                        <p:tgtEl>
                                          <p:spTgt spid="92162"/>
                                        </p:tgtEl>
                                      </p:cBhvr>
                                    </p:animEffect>
                                  </p:childTnLst>
                                </p:cTn>
                              </p:par>
                            </p:childTnLst>
                          </p:cTn>
                        </p:par>
                        <p:par>
                          <p:cTn id="8" fill="hold">
                            <p:stCondLst>
                              <p:cond delay="1000"/>
                            </p:stCondLst>
                            <p:childTnLst>
                              <p:par>
                                <p:cTn id="9" presetID="14" presetClass="entr" presetSubtype="10" fill="hold" nodeType="afterEffect">
                                  <p:stCondLst>
                                    <p:cond delay="1000"/>
                                  </p:stCondLst>
                                  <p:childTnLst>
                                    <p:set>
                                      <p:cBhvr>
                                        <p:cTn id="10" dur="1" fill="hold">
                                          <p:stCondLst>
                                            <p:cond delay="0"/>
                                          </p:stCondLst>
                                        </p:cTn>
                                        <p:tgtEl>
                                          <p:spTgt spid="92163"/>
                                        </p:tgtEl>
                                        <p:attrNameLst>
                                          <p:attrName>style.visibility</p:attrName>
                                        </p:attrNameLst>
                                      </p:cBhvr>
                                      <p:to>
                                        <p:strVal val="visible"/>
                                      </p:to>
                                    </p:set>
                                    <p:animEffect transition="in" filter="randombar(horizontal)">
                                      <p:cBhvr>
                                        <p:cTn id="11" dur="3000"/>
                                        <p:tgtEl>
                                          <p:spTgt spid="92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half" idx="2"/>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60</a:t>
            </a:fld>
            <a:endParaRPr lang="en-US"/>
          </a:p>
        </p:txBody>
      </p:sp>
      <p:sp>
        <p:nvSpPr>
          <p:cNvPr id="9" name="Title 8"/>
          <p:cNvSpPr>
            <a:spLocks noGrp="1"/>
          </p:cNvSpPr>
          <p:nvPr>
            <p:ph type="title"/>
          </p:nvPr>
        </p:nvSpPr>
        <p:spPr>
          <a:xfrm>
            <a:off x="5791200" y="1143000"/>
            <a:ext cx="2743200" cy="4343400"/>
          </a:xfrm>
        </p:spPr>
        <p:txBody>
          <a:bodyPr>
            <a:normAutofit fontScale="90000"/>
          </a:bodyPr>
          <a:lstStyle/>
          <a:p>
            <a:pPr lvl="0"/>
            <a:r>
              <a:rPr lang="en-US" sz="3200" dirty="0" err="1">
                <a:solidFill>
                  <a:schemeClr val="tx1"/>
                </a:solidFill>
                <a:latin typeface="Calibri" pitchFamily="34" charset="0"/>
                <a:ea typeface="Times New Roman" pitchFamily="18" charset="0"/>
                <a:cs typeface="Times New Roman" pitchFamily="18" charset="0"/>
              </a:rPr>
              <a:t>Facebook</a:t>
            </a:r>
            <a:r>
              <a:rPr lang="en-US" sz="3200" dirty="0">
                <a:solidFill>
                  <a:schemeClr val="tx1"/>
                </a:solidFill>
                <a:latin typeface="Calibri" pitchFamily="34" charset="0"/>
                <a:ea typeface="Times New Roman" pitchFamily="18" charset="0"/>
                <a:cs typeface="Times New Roman" pitchFamily="18" charset="0"/>
              </a:rPr>
              <a:t> Photo Of Leopard-Print Underwear Leads To Mistrial In Miami Murder Case </a:t>
            </a:r>
            <a:br>
              <a:rPr lang="en-US" sz="1600" b="0" dirty="0">
                <a:solidFill>
                  <a:schemeClr val="tx1"/>
                </a:solidFill>
                <a:latin typeface="Arial" pitchFamily="34" charset="0"/>
              </a:rPr>
            </a:br>
            <a:endParaRPr lang="en-US" dirty="0"/>
          </a:p>
        </p:txBody>
      </p:sp>
      <p:pic>
        <p:nvPicPr>
          <p:cNvPr id="5" name="img_caption_1880280" descr="Leopard Print Underwear Facebook Mistrial"/>
          <p:cNvPicPr/>
          <p:nvPr/>
        </p:nvPicPr>
        <p:blipFill>
          <a:blip r:embed="rId2" cstate="print"/>
          <a:srcRect/>
          <a:stretch>
            <a:fillRect/>
          </a:stretch>
        </p:blipFill>
        <p:spPr bwMode="auto">
          <a:xfrm>
            <a:off x="1524000" y="1371600"/>
            <a:ext cx="2743200" cy="3276600"/>
          </a:xfrm>
          <a:prstGeom prst="rect">
            <a:avLst/>
          </a:prstGeom>
          <a:noFill/>
          <a:ln w="9525">
            <a:noFill/>
            <a:miter lim="800000"/>
            <a:headEnd/>
            <a:tailEnd/>
          </a:ln>
        </p:spPr>
      </p:pic>
      <p:pic>
        <p:nvPicPr>
          <p:cNvPr id="7170" name="Picture 2" descr="Facebook logo">
            <a:hlinkClick r:id="rId3" tooltip="Go to Facebook Hom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6925" y="-7137400"/>
            <a:ext cx="16192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Facebook logo">
            <a:hlinkClick r:id="rId3" tooltip="Go to Facebook Home"/>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9325" y="-6985000"/>
            <a:ext cx="1619250" cy="34290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152400"/>
            <a:ext cx="809625" cy="809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3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nvPr>
        </p:nvSpPr>
        <p:spPr>
          <a:xfrm>
            <a:off x="1435100" y="0"/>
            <a:ext cx="7499350" cy="6248400"/>
          </a:xfrm>
        </p:spPr>
        <p:txBody>
          <a:bodyPr>
            <a:normAutofit fontScale="92500" lnSpcReduction="10000"/>
          </a:bodyPr>
          <a:lstStyle/>
          <a:p>
            <a:r>
              <a:rPr lang="en-US" sz="2400" dirty="0"/>
              <a:t>MIAMI (Associated Press) -- A lawyer posted a photo of her client's leopard-print underwear on her </a:t>
            </a:r>
            <a:r>
              <a:rPr lang="en-US" sz="2400" dirty="0" err="1"/>
              <a:t>Facebook</a:t>
            </a:r>
            <a:r>
              <a:rPr lang="en-US" sz="2400" dirty="0"/>
              <a:t> page, prompting a South Florida judge to declare a mistrial in a murder case.</a:t>
            </a:r>
          </a:p>
          <a:p>
            <a:r>
              <a:rPr lang="en-US" sz="2400" dirty="0"/>
              <a:t>The </a:t>
            </a:r>
            <a:r>
              <a:rPr lang="en-US" sz="2400" i="1" dirty="0"/>
              <a:t>Miami Herald</a:t>
            </a:r>
            <a:r>
              <a:rPr lang="en-US" sz="2400" dirty="0"/>
              <a:t> reports that public defender Anya </a:t>
            </a:r>
            <a:r>
              <a:rPr lang="en-US" sz="2400" dirty="0" err="1"/>
              <a:t>Cintron</a:t>
            </a:r>
            <a:r>
              <a:rPr lang="en-US" sz="2400" dirty="0"/>
              <a:t> Stern was fired Wednesday.</a:t>
            </a:r>
          </a:p>
          <a:p>
            <a:r>
              <a:rPr lang="en-US" sz="2400" dirty="0"/>
              <a:t>According to the newspaper, </a:t>
            </a:r>
            <a:r>
              <a:rPr lang="en-US" sz="2400" u="sng" dirty="0">
                <a:hlinkClick r:id="rId2"/>
              </a:rPr>
              <a:t>Stern snapped a photo of the underwear with her cell phone</a:t>
            </a:r>
            <a:r>
              <a:rPr lang="en-US" sz="2400" dirty="0"/>
              <a:t> as corrections officers inspected a bag of clothing </a:t>
            </a:r>
            <a:r>
              <a:rPr lang="en-US" sz="2400" dirty="0" err="1"/>
              <a:t>Fermin</a:t>
            </a:r>
            <a:r>
              <a:rPr lang="en-US" sz="2400" dirty="0"/>
              <a:t> </a:t>
            </a:r>
            <a:r>
              <a:rPr lang="en-US" sz="2400" dirty="0" err="1"/>
              <a:t>Recalde's</a:t>
            </a:r>
            <a:r>
              <a:rPr lang="en-US" sz="2400" dirty="0"/>
              <a:t> family had brought for him to wear to the trial. Officials say the caption suggested the family believed it was "proper attire for trial."</a:t>
            </a:r>
          </a:p>
          <a:p>
            <a:r>
              <a:rPr lang="en-US" sz="2400" dirty="0"/>
              <a:t>But someone saw the photo and reported it to the judge, who declared a mistrial. </a:t>
            </a:r>
            <a:r>
              <a:rPr lang="en-US" sz="2400" dirty="0" err="1"/>
              <a:t>Recalde</a:t>
            </a:r>
            <a:r>
              <a:rPr lang="en-US" sz="2400" dirty="0"/>
              <a:t> is accused of </a:t>
            </a:r>
            <a:r>
              <a:rPr lang="en-US" sz="2400" u="sng" dirty="0">
                <a:hlinkClick r:id="rId3"/>
              </a:rPr>
              <a:t>fatally stabbing his girlfriend in 2010</a:t>
            </a:r>
            <a:r>
              <a:rPr lang="en-US" sz="2400" dirty="0"/>
              <a:t>.</a:t>
            </a:r>
          </a:p>
          <a:p>
            <a:r>
              <a:rPr lang="en-US" sz="2400" dirty="0"/>
              <a:t>The judge must now assign a new lawyer and set a new trial date.</a:t>
            </a:r>
          </a:p>
          <a:p>
            <a:endParaRPr lang="en-US" dirty="0"/>
          </a:p>
        </p:txBody>
      </p:sp>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61</a:t>
            </a:fld>
            <a:endParaRPr lang="en-US"/>
          </a:p>
        </p:txBody>
      </p:sp>
      <p:sp>
        <p:nvSpPr>
          <p:cNvPr id="12" name="Title 11"/>
          <p:cNvSpPr>
            <a:spLocks noGrp="1"/>
          </p:cNvSpPr>
          <p:nvPr>
            <p:ph type="title"/>
          </p:nvPr>
        </p:nvSpPr>
        <p:spPr>
          <a:xfrm flipV="1">
            <a:off x="1219200" y="-274638"/>
            <a:ext cx="7467600" cy="122238"/>
          </a:xfrm>
        </p:spPr>
        <p:txBody>
          <a:bodyPr>
            <a:normAutofit fontScale="90000"/>
          </a:bodyPr>
          <a:lstStyle/>
          <a:p>
            <a:endParaRPr lang="en-US" dirty="0"/>
          </a:p>
        </p:txBody>
      </p:sp>
      <p:sp>
        <p:nvSpPr>
          <p:cNvPr id="7" name="TextBox 6"/>
          <p:cNvSpPr txBox="1"/>
          <p:nvPr/>
        </p:nvSpPr>
        <p:spPr>
          <a:xfrm>
            <a:off x="1981200" y="1524000"/>
            <a:ext cx="184731" cy="276999"/>
          </a:xfrm>
          <a:prstGeom prst="rect">
            <a:avLst/>
          </a:prstGeom>
          <a:noFill/>
        </p:spPr>
        <p:txBody>
          <a:bodyPr wrap="none" rtlCol="0">
            <a:spAutoFit/>
          </a:bodyPr>
          <a:lstStyle/>
          <a:p>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US"/>
          </a:p>
        </p:txBody>
      </p:sp>
      <p:pic>
        <p:nvPicPr>
          <p:cNvPr id="2050" name="Picture 2" descr="https://abs.twimg.com/a/1376590666/images/resources/twitter-bird-blue-on-white.pn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24744" b="24744"/>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62</a:t>
            </a:fld>
            <a:endParaRPr lang="en-US"/>
          </a:p>
        </p:txBody>
      </p:sp>
      <p:sp>
        <p:nvSpPr>
          <p:cNvPr id="2" name="Title 1"/>
          <p:cNvSpPr>
            <a:spLocks noGrp="1"/>
          </p:cNvSpPr>
          <p:nvPr>
            <p:ph type="title"/>
          </p:nvPr>
        </p:nvSpPr>
        <p:spPr>
          <a:xfrm>
            <a:off x="6267896" y="228600"/>
            <a:ext cx="2723704" cy="6019800"/>
          </a:xfrm>
        </p:spPr>
        <p:txBody>
          <a:bodyPr>
            <a:normAutofit fontScale="90000"/>
          </a:bodyPr>
          <a:lstStyle/>
          <a:p>
            <a:pPr marL="571500" indent="-571500">
              <a:buFont typeface="Arial" panose="020B0604020202020204" pitchFamily="34" charset="0"/>
              <a:buChar char="•"/>
            </a:pPr>
            <a:r>
              <a:rPr lang="en-US" sz="4000" dirty="0"/>
              <a:t>DO YOU TWEET??</a:t>
            </a:r>
            <a:br>
              <a:rPr lang="en-US" sz="4000" dirty="0"/>
            </a:br>
            <a:r>
              <a:rPr lang="en-US" sz="4000" dirty="0"/>
              <a:t>DO YOU TWERK??</a:t>
            </a:r>
            <a:br>
              <a:rPr lang="en-US" sz="4000" dirty="0"/>
            </a:br>
            <a:r>
              <a:rPr lang="en-US" sz="4000" dirty="0"/>
              <a:t>DO YOU TEXT??</a:t>
            </a:r>
            <a:br>
              <a:rPr lang="en-US" sz="4000" dirty="0"/>
            </a:br>
            <a:r>
              <a:rPr lang="en-US" sz="4000" dirty="0"/>
              <a:t>TEXTING IS GOOD.</a:t>
            </a:r>
            <a:br>
              <a:rPr lang="en-US" sz="4000" dirty="0"/>
            </a:br>
            <a:r>
              <a:rPr lang="en-US" sz="4000" dirty="0"/>
              <a:t>SEXTING IS BAD.</a:t>
            </a:r>
          </a:p>
        </p:txBody>
      </p:sp>
    </p:spTree>
    <p:extLst>
      <p:ext uri="{BB962C8B-B14F-4D97-AF65-F5344CB8AC3E}">
        <p14:creationId xmlns:p14="http://schemas.microsoft.com/office/powerpoint/2010/main" val="417037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1000"/>
                                  </p:stCondLst>
                                  <p:iterate type="wd">
                                    <p:tmPct val="10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5000"/>
                                        <p:tgtEl>
                                          <p:spTgt spid="2"/>
                                        </p:tgtEl>
                                      </p:cBhvr>
                                    </p:animEffect>
                                    <p:anim calcmode="lin" valueType="num">
                                      <p:cBhvr>
                                        <p:cTn id="13" dur="5000" fill="hold"/>
                                        <p:tgtEl>
                                          <p:spTgt spid="2"/>
                                        </p:tgtEl>
                                        <p:attrNameLst>
                                          <p:attrName>ppt_x</p:attrName>
                                        </p:attrNameLst>
                                      </p:cBhvr>
                                      <p:tavLst>
                                        <p:tav tm="0">
                                          <p:val>
                                            <p:strVal val="#ppt_x"/>
                                          </p:val>
                                        </p:tav>
                                        <p:tav tm="100000">
                                          <p:val>
                                            <p:strVal val="#ppt_x"/>
                                          </p:val>
                                        </p:tav>
                                      </p:tavLst>
                                    </p:anim>
                                    <p:anim calcmode="lin" valueType="num">
                                      <p:cBhvr>
                                        <p:cTn id="14" dur="5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US"/>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5067" b="5067"/>
          <a:stretch>
            <a:fillRect/>
          </a:stretch>
        </p:blipFill>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63</a:t>
            </a:fld>
            <a:endParaRPr lang="en-US"/>
          </a:p>
        </p:txBody>
      </p:sp>
      <p:sp>
        <p:nvSpPr>
          <p:cNvPr id="2" name="Title 1"/>
          <p:cNvSpPr>
            <a:spLocks noGrp="1"/>
          </p:cNvSpPr>
          <p:nvPr>
            <p:ph type="title"/>
          </p:nvPr>
        </p:nvSpPr>
        <p:spPr>
          <a:xfrm>
            <a:off x="5886896" y="1066800"/>
            <a:ext cx="2743200" cy="4495800"/>
          </a:xfrm>
        </p:spPr>
        <p:txBody>
          <a:bodyPr/>
          <a:lstStyle/>
          <a:p>
            <a:r>
              <a:rPr lang="en-US" sz="3200" dirty="0"/>
              <a:t>Anthony Weiner dodges talk of sexting scandal, shifts focus to ideas, opponents</a:t>
            </a:r>
            <a:br>
              <a:rPr lang="en-US" dirty="0"/>
            </a:br>
            <a:endParaRPr lang="en-US" dirty="0"/>
          </a:p>
        </p:txBody>
      </p:sp>
    </p:spTree>
    <p:extLst>
      <p:ext uri="{BB962C8B-B14F-4D97-AF65-F5344CB8AC3E}">
        <p14:creationId xmlns:p14="http://schemas.microsoft.com/office/powerpoint/2010/main" val="40354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0"/>
                                        <p:tgtEl>
                                          <p:spTgt spid="6"/>
                                        </p:tgtEl>
                                      </p:cBhvr>
                                    </p:animEffect>
                                  </p:childTnLst>
                                </p:cTn>
                              </p:par>
                            </p:childTnLst>
                          </p:cTn>
                        </p:par>
                        <p:par>
                          <p:cTn id="8" fill="hold">
                            <p:stCondLst>
                              <p:cond delay="5000"/>
                            </p:stCondLst>
                            <p:childTnLst>
                              <p:par>
                                <p:cTn id="9" presetID="2" presetClass="entr" presetSubtype="4"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0" fill="hold"/>
                                        <p:tgtEl>
                                          <p:spTgt spid="2"/>
                                        </p:tgtEl>
                                        <p:attrNameLst>
                                          <p:attrName>ppt_x</p:attrName>
                                        </p:attrNameLst>
                                      </p:cBhvr>
                                      <p:tavLst>
                                        <p:tav tm="0">
                                          <p:val>
                                            <p:strVal val="#ppt_x"/>
                                          </p:val>
                                        </p:tav>
                                        <p:tav tm="100000">
                                          <p:val>
                                            <p:strVal val="#ppt_x"/>
                                          </p:val>
                                        </p:tav>
                                      </p:tavLst>
                                    </p:anim>
                                    <p:anim calcmode="lin" valueType="num">
                                      <p:cBhvr additive="base">
                                        <p:cTn id="12" dur="3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38200" y="4648200"/>
            <a:ext cx="4419600" cy="1600200"/>
          </a:xfrm>
        </p:spPr>
        <p:txBody>
          <a:bodyPr>
            <a:normAutofit fontScale="85000" lnSpcReduction="10000"/>
          </a:bodyPr>
          <a:lstStyle/>
          <a:p>
            <a:r>
              <a:rPr lang="en-US" sz="1800" dirty="0"/>
              <a:t>Christina </a:t>
            </a:r>
            <a:r>
              <a:rPr lang="en-US" sz="1800" dirty="0" err="1"/>
              <a:t>Haramboure</a:t>
            </a:r>
            <a:r>
              <a:rPr lang="en-US" sz="1800" dirty="0"/>
              <a:t>, a 24-year-old special aide and administrative assistant, tweeted about her dislike of constituents for more than a year, dispatching a series of particularly offensive posts Monday in which she suggested some constituents should get “a lobotomy.”</a:t>
            </a:r>
          </a:p>
        </p:txBody>
      </p:sp>
      <p:pic>
        <p:nvPicPr>
          <p:cNvPr id="6" name="Picture Placeholder 5"/>
          <p:cNvPicPr>
            <a:picLocks noGrp="1" noChangeAspect="1"/>
          </p:cNvPicPr>
          <p:nvPr>
            <p:ph type="pic" idx="1"/>
          </p:nvPr>
        </p:nvPicPr>
        <p:blipFill>
          <a:blip r:embed="rId2">
            <a:extLst>
              <a:ext uri="{28A0092B-C50C-407E-A947-70E740481C1C}">
                <a14:useLocalDpi xmlns:a14="http://schemas.microsoft.com/office/drawing/2010/main" val="0"/>
              </a:ext>
            </a:extLst>
          </a:blip>
          <a:srcRect t="20109" b="20109"/>
          <a:stretch>
            <a:fillRect/>
          </a:stretch>
        </p:blipFill>
        <p:spPr/>
      </p:pic>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64</a:t>
            </a:fld>
            <a:endParaRPr lang="en-US"/>
          </a:p>
        </p:txBody>
      </p:sp>
      <p:sp>
        <p:nvSpPr>
          <p:cNvPr id="2" name="Title 1"/>
          <p:cNvSpPr>
            <a:spLocks noGrp="1"/>
          </p:cNvSpPr>
          <p:nvPr>
            <p:ph type="title"/>
          </p:nvPr>
        </p:nvSpPr>
        <p:spPr>
          <a:xfrm>
            <a:off x="5886896" y="76200"/>
            <a:ext cx="2743200" cy="5791200"/>
          </a:xfrm>
        </p:spPr>
        <p:txBody>
          <a:bodyPr>
            <a:normAutofit fontScale="90000"/>
          </a:bodyPr>
          <a:lstStyle/>
          <a:p>
            <a:br>
              <a:rPr lang="en-US" dirty="0"/>
            </a:br>
            <a:br>
              <a:rPr lang="en-US" dirty="0"/>
            </a:br>
            <a:br>
              <a:rPr lang="en-US" dirty="0"/>
            </a:br>
            <a:r>
              <a:rPr lang="en-US" sz="3200" dirty="0"/>
              <a:t>Staffer for Miami mayoral candidate Suarez trashes constituents on Twitter</a:t>
            </a:r>
            <a:br>
              <a:rPr lang="en-US" sz="2000" dirty="0"/>
            </a:br>
            <a:r>
              <a:rPr lang="en-US" dirty="0"/>
              <a:t>  </a:t>
            </a:r>
            <a:br>
              <a:rPr lang="en-US" dirty="0"/>
            </a:br>
            <a:r>
              <a:rPr lang="en-US" dirty="0"/>
              <a:t> </a:t>
            </a:r>
            <a:br>
              <a:rPr lang="en-US" dirty="0"/>
            </a:br>
            <a:br>
              <a:rPr lang="en-US" dirty="0"/>
            </a:br>
            <a:endParaRPr lang="en-US" dirty="0"/>
          </a:p>
        </p:txBody>
      </p:sp>
    </p:spTree>
    <p:extLst>
      <p:ext uri="{BB962C8B-B14F-4D97-AF65-F5344CB8AC3E}">
        <p14:creationId xmlns:p14="http://schemas.microsoft.com/office/powerpoint/2010/main" val="1993323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2500"/>
                            </p:stCondLst>
                            <p:childTnLst>
                              <p:par>
                                <p:cTn id="11" presetID="16" presetClass="entr" presetSubtype="21" fill="hold" nodeType="afterEffect">
                                  <p:stCondLst>
                                    <p:cond delay="250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pPr>
              <a:defRPr/>
            </a:pPr>
            <a:fld id="{8CF207B6-0B0C-445A-B906-E0F2C7ECB09A}" type="slidenum">
              <a:rPr lang="en-US" smtClean="0"/>
              <a:pPr>
                <a:defRPr/>
              </a:pPr>
              <a:t>65</a:t>
            </a:fld>
            <a:endParaRPr lang="en-US"/>
          </a:p>
        </p:txBody>
      </p:sp>
      <p:sp>
        <p:nvSpPr>
          <p:cNvPr id="6" name="Rectangle 5"/>
          <p:cNvSpPr/>
          <p:nvPr/>
        </p:nvSpPr>
        <p:spPr>
          <a:xfrm>
            <a:off x="1719775" y="838200"/>
            <a:ext cx="6629400" cy="4708981"/>
          </a:xfrm>
          <a:prstGeom prst="rect">
            <a:avLst/>
          </a:prstGeom>
        </p:spPr>
        <p:txBody>
          <a:bodyPr wrap="square">
            <a:spAutoFit/>
          </a:bodyPr>
          <a:lstStyle/>
          <a:p>
            <a:r>
              <a:rPr lang="en-US" sz="6000" dirty="0">
                <a:latin typeface="Modern No. 20" panose="02070704070505020303" pitchFamily="18" charset="0"/>
              </a:rPr>
              <a:t>Miami mayoral candidate Suarez fires city staffer who bashed constituents on Twitter.</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4648200"/>
            <a:ext cx="1381125"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266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3000"/>
                                        <p:tgtEl>
                                          <p:spTgt spid="6">
                                            <p:txEl>
                                              <p:pRg st="0" end="0"/>
                                            </p:txEl>
                                          </p:spTgt>
                                        </p:tgtEl>
                                      </p:cBhvr>
                                    </p:animEffect>
                                    <p:anim calcmode="lin" valueType="num">
                                      <p:cBhvr>
                                        <p:cTn id="8" dur="3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0" y="1295400"/>
            <a:ext cx="8991600" cy="5334000"/>
          </a:xfrm>
        </p:spPr>
        <p:txBody>
          <a:bodyPr/>
          <a:lstStyle/>
          <a:p>
            <a:pPr eaLnBrk="1" hangingPunct="1"/>
            <a:r>
              <a:rPr lang="en-US" sz="2000">
                <a:cs typeface="Arial" pitchFamily="34" charset="0"/>
              </a:rPr>
              <a:t>If you are the problem .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Equal employment opportunity Administrator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We will try to save all of you because we are putting a tremendous investment in you with this training program</a:t>
            </a:r>
            <a:endParaRPr lang="en-US" sz="2000">
              <a:latin typeface="Arial Unicode MS" pitchFamily="34" charset="-128"/>
              <a:ea typeface="Arial Unicode MS" pitchFamily="34" charset="-128"/>
              <a:cs typeface="Arial Unicode MS" pitchFamily="34" charset="-128"/>
            </a:endParaRPr>
          </a:p>
          <a:p>
            <a:pPr eaLnBrk="1" hangingPunct="1"/>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Step program</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I require a meeting and a prescription before probation (unless .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You do something really stupid or really bad</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STCs on probation	</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Felony DCs on probation</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Terminations</a:t>
            </a:r>
            <a:endParaRPr lang="en-US" sz="2000">
              <a:latin typeface="Arial Unicode MS" pitchFamily="34" charset="-128"/>
              <a:ea typeface="Arial Unicode MS" pitchFamily="34" charset="-128"/>
              <a:cs typeface="Arial Unicode MS" pitchFamily="34" charset="-128"/>
            </a:endParaRPr>
          </a:p>
          <a:p>
            <a:pPr eaLnBrk="1" hangingPunct="1"/>
            <a:r>
              <a:rPr lang="en-US" sz="2000">
                <a:cs typeface="Arial" pitchFamily="34" charset="0"/>
              </a:rPr>
              <a:t>			Lying </a:t>
            </a:r>
            <a:endParaRPr lang="en-US" sz="2000">
              <a:latin typeface="Arial Unicode MS" pitchFamily="34" charset="-128"/>
              <a:ea typeface="Arial Unicode MS" pitchFamily="34" charset="-128"/>
              <a:cs typeface="Arial Unicode MS" pitchFamily="34" charset="-128"/>
            </a:endParaRPr>
          </a:p>
          <a:p>
            <a:pPr eaLnBrk="1" hangingPunct="1"/>
            <a:r>
              <a:rPr lang="en-US" sz="2000" b="1">
                <a:cs typeface="Arial" pitchFamily="34" charset="0"/>
              </a:rPr>
              <a:t>			Habitual Offenders</a:t>
            </a:r>
            <a:endParaRPr lang="en-US" sz="2000" b="1">
              <a:cs typeface="Times New Roman" pitchFamily="18" charset="0"/>
            </a:endParaRPr>
          </a:p>
          <a:p>
            <a:pPr eaLnBrk="1" hangingPunct="1"/>
            <a:r>
              <a:rPr lang="en-US" sz="2000">
                <a:cs typeface="Times New Roman" pitchFamily="18" charset="0"/>
              </a:rPr>
              <a:t>			Unsuccessful probationers</a:t>
            </a:r>
            <a:r>
              <a:rPr lang="en-US" sz="2000"/>
              <a:t> </a:t>
            </a:r>
          </a:p>
        </p:txBody>
      </p:sp>
      <p:sp>
        <p:nvSpPr>
          <p:cNvPr id="4" name="Slide Number Placeholder 5"/>
          <p:cNvSpPr>
            <a:spLocks noGrp="1"/>
          </p:cNvSpPr>
          <p:nvPr>
            <p:ph type="sldNum" sz="quarter" idx="12"/>
          </p:nvPr>
        </p:nvSpPr>
        <p:spPr/>
        <p:txBody>
          <a:bodyPr/>
          <a:lstStyle/>
          <a:p>
            <a:pPr>
              <a:defRPr/>
            </a:pPr>
            <a:fld id="{343D27A6-7616-4842-9DCE-4DAEE64C3EDC}" type="slidenum">
              <a:rPr lang="en-US"/>
              <a:pPr>
                <a:defRPr/>
              </a:pPr>
              <a:t>66</a:t>
            </a:fld>
            <a:endParaRPr lang="en-US"/>
          </a:p>
        </p:txBody>
      </p:sp>
      <p:sp>
        <p:nvSpPr>
          <p:cNvPr id="39939" name="Rectangle 2"/>
          <p:cNvSpPr>
            <a:spLocks noGrp="1" noChangeArrowheads="1"/>
          </p:cNvSpPr>
          <p:nvPr>
            <p:ph type="title"/>
          </p:nvPr>
        </p:nvSpPr>
        <p:spPr>
          <a:xfrm>
            <a:off x="1828800" y="152400"/>
            <a:ext cx="6096000" cy="1143000"/>
          </a:xfrm>
        </p:spPr>
        <p:txBody>
          <a:bodyPr/>
          <a:lstStyle/>
          <a:p>
            <a:pPr eaLnBrk="1" fontAlgn="auto" hangingPunct="1">
              <a:spcAft>
                <a:spcPts val="0"/>
              </a:spcAft>
              <a:defRPr/>
            </a:pPr>
            <a:r>
              <a:rPr lang="en-US" sz="4000" u="sng" dirty="0">
                <a:solidFill>
                  <a:schemeClr val="tx2">
                    <a:satMod val="130000"/>
                  </a:schemeClr>
                </a:solidFill>
                <a:cs typeface="Arial" charset="0"/>
              </a:rPr>
              <a:t>Disciplinary Process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A759BEA-A312-413F-ACBA-D4349F2B5804}" type="slidenum">
              <a:rPr lang="en-US" smtClean="0"/>
              <a:pPr>
                <a:defRPr/>
              </a:pPr>
              <a:t>67</a:t>
            </a:fld>
            <a:endParaRPr lang="en-US"/>
          </a:p>
        </p:txBody>
      </p:sp>
      <p:sp>
        <p:nvSpPr>
          <p:cNvPr id="2" name="Title 1"/>
          <p:cNvSpPr>
            <a:spLocks noGrp="1"/>
          </p:cNvSpPr>
          <p:nvPr>
            <p:ph type="title"/>
          </p:nvPr>
        </p:nvSpPr>
        <p:spPr/>
        <p:txBody>
          <a:bodyPr/>
          <a:lstStyle/>
          <a:p>
            <a:r>
              <a:rPr lang="en-US" sz="3900" b="1" dirty="0">
                <a:solidFill>
                  <a:schemeClr val="accent2">
                    <a:lumMod val="60000"/>
                    <a:lumOff val="40000"/>
                  </a:schemeClr>
                </a:solidFill>
              </a:rPr>
              <a:t>V. Closing Remarks</a:t>
            </a:r>
            <a:endParaRPr lang="en-US" b="1" dirty="0">
              <a:solidFill>
                <a:schemeClr val="accent2">
                  <a:lumMod val="60000"/>
                  <a:lumOff val="40000"/>
                </a:schemeClr>
              </a:solidFil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008188"/>
            <a:ext cx="5943600" cy="284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3205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45" presetClass="entr" presetSubtype="0" fill="hold" nodeType="after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fade">
                                      <p:cBhvr>
                                        <p:cTn id="12" dur="2000"/>
                                        <p:tgtEl>
                                          <p:spTgt spid="3075"/>
                                        </p:tgtEl>
                                      </p:cBhvr>
                                    </p:animEffect>
                                    <p:anim calcmode="lin" valueType="num">
                                      <p:cBhvr>
                                        <p:cTn id="13" dur="2000" fill="hold"/>
                                        <p:tgtEl>
                                          <p:spTgt spid="3075"/>
                                        </p:tgtEl>
                                        <p:attrNameLst>
                                          <p:attrName>ppt_w</p:attrName>
                                        </p:attrNameLst>
                                      </p:cBhvr>
                                      <p:tavLst>
                                        <p:tav tm="0" fmla="#ppt_w*sin(2.5*pi*$)">
                                          <p:val>
                                            <p:fltVal val="0"/>
                                          </p:val>
                                        </p:tav>
                                        <p:tav tm="100000">
                                          <p:val>
                                            <p:fltVal val="1"/>
                                          </p:val>
                                        </p:tav>
                                      </p:tavLst>
                                    </p:anim>
                                    <p:anim calcmode="lin" valueType="num">
                                      <p:cBhvr>
                                        <p:cTn id="14" dur="2000" fill="hold"/>
                                        <p:tgtEl>
                                          <p:spTgt spid="307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1295400"/>
            <a:ext cx="7843122" cy="5730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lide Number Placeholder 3"/>
          <p:cNvSpPr>
            <a:spLocks noGrp="1"/>
          </p:cNvSpPr>
          <p:nvPr>
            <p:ph type="sldNum" sz="quarter" idx="12"/>
          </p:nvPr>
        </p:nvSpPr>
        <p:spPr/>
        <p:txBody>
          <a:bodyPr/>
          <a:lstStyle/>
          <a:p>
            <a:pPr>
              <a:defRPr/>
            </a:pPr>
            <a:fld id="{A8EE1544-7396-4BAD-962F-A48BCE8FCA85}" type="slidenum">
              <a:rPr lang="en-US" smtClean="0"/>
              <a:pPr>
                <a:defRPr/>
              </a:pPr>
              <a:t>68</a:t>
            </a:fld>
            <a:endParaRPr lang="en-US"/>
          </a:p>
        </p:txBody>
      </p:sp>
      <p:sp>
        <p:nvSpPr>
          <p:cNvPr id="2" name="Title 1"/>
          <p:cNvSpPr>
            <a:spLocks noGrp="1"/>
          </p:cNvSpPr>
          <p:nvPr>
            <p:ph type="title"/>
          </p:nvPr>
        </p:nvSpPr>
        <p:spPr>
          <a:xfrm>
            <a:off x="1066800" y="25400"/>
            <a:ext cx="7956550" cy="1371600"/>
          </a:xfrm>
        </p:spPr>
        <p:txBody>
          <a:bodyPr>
            <a:normAutofit fontScale="90000"/>
          </a:bodyPr>
          <a:lstStyle/>
          <a:p>
            <a:r>
              <a:rPr lang="en-US" dirty="0">
                <a:solidFill>
                  <a:schemeClr val="accent2">
                    <a:lumMod val="60000"/>
                    <a:lumOff val="40000"/>
                  </a:schemeClr>
                </a:solidFill>
              </a:rPr>
              <a:t>If there are problems going on in the office, you have 2 choices!!</a:t>
            </a:r>
          </a:p>
        </p:txBody>
      </p:sp>
    </p:spTree>
    <p:extLst>
      <p:ext uri="{BB962C8B-B14F-4D97-AF65-F5344CB8AC3E}">
        <p14:creationId xmlns:p14="http://schemas.microsoft.com/office/powerpoint/2010/main" val="2469349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0-#ppt_w/2"/>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6" presetClass="entr" presetSubtype="16" fill="hold" nodeType="afterEffect">
                                  <p:stCondLst>
                                    <p:cond delay="1500"/>
                                  </p:stCondLst>
                                  <p:childTnLst>
                                    <p:set>
                                      <p:cBhvr>
                                        <p:cTn id="11" dur="1" fill="hold">
                                          <p:stCondLst>
                                            <p:cond delay="0"/>
                                          </p:stCondLst>
                                        </p:cTn>
                                        <p:tgtEl>
                                          <p:spTgt spid="2050"/>
                                        </p:tgtEl>
                                        <p:attrNameLst>
                                          <p:attrName>style.visibility</p:attrName>
                                        </p:attrNameLst>
                                      </p:cBhvr>
                                      <p:to>
                                        <p:strVal val="visible"/>
                                      </p:to>
                                    </p:set>
                                    <p:animEffect transition="in" filter="circle(in)">
                                      <p:cBhvr>
                                        <p:cTn id="1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7"/>
          <p:cNvSpPr>
            <a:spLocks noGrp="1" noChangeArrowheads="1"/>
          </p:cNvSpPr>
          <p:nvPr>
            <p:ph idx="1"/>
          </p:nvPr>
        </p:nvSpPr>
        <p:spPr>
          <a:xfrm>
            <a:off x="914400" y="1143000"/>
            <a:ext cx="6400800" cy="5486400"/>
          </a:xfrm>
        </p:spPr>
        <p:txBody>
          <a:bodyPr/>
          <a:lstStyle/>
          <a:p>
            <a:pPr eaLnBrk="1" hangingPunct="1">
              <a:buFont typeface="Wingdings" pitchFamily="2" charset="2"/>
              <a:buNone/>
            </a:pPr>
            <a:r>
              <a:rPr lang="en-US" sz="7200" dirty="0">
                <a:solidFill>
                  <a:srgbClr val="00B0F0"/>
                </a:solidFill>
              </a:rPr>
              <a:t>Get Involved!!!</a:t>
            </a:r>
          </a:p>
          <a:p>
            <a:pPr eaLnBrk="1" hangingPunct="1">
              <a:buFont typeface="Wingdings" pitchFamily="2" charset="2"/>
              <a:buNone/>
            </a:pPr>
            <a:r>
              <a:rPr lang="en-US" u="sng" dirty="0">
                <a:cs typeface="Arial" pitchFamily="34" charset="0"/>
              </a:rPr>
              <a:t>Desire to make changes in the office:</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Help make it a better place to 	work</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Improve morale</a:t>
            </a:r>
            <a:endParaRPr lang="en-US" dirty="0">
              <a:latin typeface="Arial Unicode MS" pitchFamily="34" charset="-128"/>
              <a:ea typeface="Arial Unicode MS" pitchFamily="34" charset="-128"/>
              <a:cs typeface="Arial Unicode MS" pitchFamily="34" charset="-128"/>
            </a:endParaRPr>
          </a:p>
          <a:p>
            <a:pPr eaLnBrk="1" hangingPunct="1"/>
            <a:r>
              <a:rPr lang="en-US" dirty="0">
                <a:cs typeface="Arial" pitchFamily="34" charset="0"/>
              </a:rPr>
              <a:t> 	Get involved in Office Events</a:t>
            </a:r>
          </a:p>
          <a:p>
            <a:pPr eaLnBrk="1" hangingPunct="1">
              <a:buFont typeface="Wingdings" pitchFamily="2" charset="2"/>
              <a:buNone/>
            </a:pPr>
            <a:endParaRPr lang="en-US" dirty="0">
              <a:latin typeface="Arial Unicode MS" pitchFamily="34" charset="-128"/>
              <a:ea typeface="Arial Unicode MS" pitchFamily="34" charset="-128"/>
              <a:cs typeface="Arial Unicode MS" pitchFamily="34" charset="-128"/>
            </a:endParaRPr>
          </a:p>
        </p:txBody>
      </p:sp>
      <p:sp>
        <p:nvSpPr>
          <p:cNvPr id="4" name="Slide Number Placeholder 5"/>
          <p:cNvSpPr>
            <a:spLocks noGrp="1"/>
          </p:cNvSpPr>
          <p:nvPr>
            <p:ph type="sldNum" sz="quarter" idx="12"/>
          </p:nvPr>
        </p:nvSpPr>
        <p:spPr/>
        <p:txBody>
          <a:bodyPr/>
          <a:lstStyle/>
          <a:p>
            <a:pPr>
              <a:defRPr/>
            </a:pPr>
            <a:fld id="{77B5912F-665B-4E4F-BD1B-023386936EB3}" type="slidenum">
              <a:rPr lang="en-US"/>
              <a:pPr>
                <a:defRPr/>
              </a:pPr>
              <a:t>69</a:t>
            </a:fld>
            <a:endParaRPr lang="en-US"/>
          </a:p>
        </p:txBody>
      </p:sp>
      <p:sp>
        <p:nvSpPr>
          <p:cNvPr id="41987" name="Rectangle 6"/>
          <p:cNvSpPr>
            <a:spLocks noGrp="1" noChangeArrowheads="1"/>
          </p:cNvSpPr>
          <p:nvPr>
            <p:ph type="title"/>
          </p:nvPr>
        </p:nvSpPr>
        <p:spPr>
          <a:xfrm>
            <a:off x="1219200" y="228600"/>
            <a:ext cx="6400800" cy="685800"/>
          </a:xfrm>
        </p:spPr>
        <p:txBody>
          <a:bodyPr>
            <a:normAutofit fontScale="90000"/>
          </a:bodyPr>
          <a:lstStyle/>
          <a:p>
            <a:pPr algn="ctr" eaLnBrk="1" fontAlgn="auto" hangingPunct="1">
              <a:spcAft>
                <a:spcPts val="0"/>
              </a:spcAft>
              <a:defRPr/>
            </a:pPr>
            <a:r>
              <a:rPr lang="en-US" dirty="0">
                <a:solidFill>
                  <a:schemeClr val="accent2">
                    <a:lumMod val="60000"/>
                    <a:lumOff val="40000"/>
                  </a:schemeClr>
                </a:solidFill>
              </a:rPr>
              <a:t>OR, YOU CAN CHOOSE TO</a:t>
            </a:r>
          </a:p>
        </p:txBody>
      </p:sp>
      <p:pic>
        <p:nvPicPr>
          <p:cNvPr id="2" name="powerpoint audio.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6200" y="6400800"/>
            <a:ext cx="381000" cy="381000"/>
          </a:xfrm>
          <a:prstGeom prst="rect">
            <a:avLst/>
          </a:prstGeo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987"/>
                                        </p:tgtEl>
                                        <p:attrNameLst>
                                          <p:attrName>style.visibility</p:attrName>
                                        </p:attrNameLst>
                                      </p:cBhvr>
                                      <p:to>
                                        <p:strVal val="visible"/>
                                      </p:to>
                                    </p:set>
                                    <p:animEffect transition="in" filter="wheel(1)">
                                      <p:cBhvr>
                                        <p:cTn id="7" dur="2000"/>
                                        <p:tgtEl>
                                          <p:spTgt spid="41987"/>
                                        </p:tgtEl>
                                      </p:cBhvr>
                                    </p:animEffect>
                                  </p:childTnLst>
                                </p:cTn>
                              </p:par>
                              <p:par>
                                <p:cTn id="8" presetID="1" presetClass="mediacall" presetSubtype="0" fill="hold" nodeType="withEffect">
                                  <p:stCondLst>
                                    <p:cond delay="0"/>
                                  </p:stCondLst>
                                  <p:childTnLst>
                                    <p:cmd type="call" cmd="playFrom(0.0)">
                                      <p:cBhvr>
                                        <p:cTn id="9" dur="1" fill="hold"/>
                                        <p:tgtEl>
                                          <p:spTgt spid="2"/>
                                        </p:tgtEl>
                                      </p:cBhvr>
                                    </p:cmd>
                                  </p:childTnLst>
                                </p:cTn>
                              </p:par>
                            </p:childTnLst>
                          </p:cTn>
                        </p:par>
                        <p:par>
                          <p:cTn id="10" fill="hold">
                            <p:stCondLst>
                              <p:cond delay="2000"/>
                            </p:stCondLst>
                            <p:childTnLst>
                              <p:par>
                                <p:cTn id="11" presetID="31" presetClass="entr" presetSubtype="0" fill="hold" nodeType="afterEffect">
                                  <p:stCondLst>
                                    <p:cond delay="1500"/>
                                  </p:stCondLst>
                                  <p:childTnLst>
                                    <p:set>
                                      <p:cBhvr>
                                        <p:cTn id="12" dur="1" fill="hold">
                                          <p:stCondLst>
                                            <p:cond delay="0"/>
                                          </p:stCondLst>
                                        </p:cTn>
                                        <p:tgtEl>
                                          <p:spTgt spid="46083">
                                            <p:txEl>
                                              <p:pRg st="0" end="0"/>
                                            </p:txEl>
                                          </p:spTgt>
                                        </p:tgtEl>
                                        <p:attrNameLst>
                                          <p:attrName>style.visibility</p:attrName>
                                        </p:attrNameLst>
                                      </p:cBhvr>
                                      <p:to>
                                        <p:strVal val="visible"/>
                                      </p:to>
                                    </p:set>
                                    <p:anim calcmode="lin" valueType="num">
                                      <p:cBhvr>
                                        <p:cTn id="13" dur="1000" fill="hold"/>
                                        <p:tgtEl>
                                          <p:spTgt spid="4608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46083">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46083">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46083">
                                            <p:txEl>
                                              <p:pRg st="0" end="0"/>
                                            </p:txEl>
                                          </p:spTgt>
                                        </p:tgtEl>
                                      </p:cBhvr>
                                    </p:animEffect>
                                  </p:childTnLst>
                                </p:cTn>
                              </p:par>
                            </p:childTnLst>
                          </p:cTn>
                        </p:par>
                        <p:par>
                          <p:cTn id="17" fill="hold">
                            <p:stCondLst>
                              <p:cond delay="4500"/>
                            </p:stCondLst>
                            <p:childTnLst>
                              <p:par>
                                <p:cTn id="18" presetID="45" presetClass="entr" presetSubtype="0" fill="hold" nodeType="afterEffect">
                                  <p:stCondLst>
                                    <p:cond delay="1500"/>
                                  </p:stCondLst>
                                  <p:childTnLst>
                                    <p:set>
                                      <p:cBhvr>
                                        <p:cTn id="19" dur="1" fill="hold">
                                          <p:stCondLst>
                                            <p:cond delay="0"/>
                                          </p:stCondLst>
                                        </p:cTn>
                                        <p:tgtEl>
                                          <p:spTgt spid="46083">
                                            <p:txEl>
                                              <p:pRg st="1" end="1"/>
                                            </p:txEl>
                                          </p:spTgt>
                                        </p:tgtEl>
                                        <p:attrNameLst>
                                          <p:attrName>style.visibility</p:attrName>
                                        </p:attrNameLst>
                                      </p:cBhvr>
                                      <p:to>
                                        <p:strVal val="visible"/>
                                      </p:to>
                                    </p:set>
                                    <p:animEffect transition="in" filter="fade">
                                      <p:cBhvr>
                                        <p:cTn id="20" dur="2000"/>
                                        <p:tgtEl>
                                          <p:spTgt spid="46083">
                                            <p:txEl>
                                              <p:pRg st="1" end="1"/>
                                            </p:txEl>
                                          </p:spTgt>
                                        </p:tgtEl>
                                      </p:cBhvr>
                                    </p:animEffect>
                                    <p:anim calcmode="lin" valueType="num">
                                      <p:cBhvr>
                                        <p:cTn id="21" dur="2000" fill="hold"/>
                                        <p:tgtEl>
                                          <p:spTgt spid="46083">
                                            <p:txEl>
                                              <p:pRg st="1" end="1"/>
                                            </p:txEl>
                                          </p:spTgt>
                                        </p:tgtEl>
                                        <p:attrNameLst>
                                          <p:attrName>ppt_w</p:attrName>
                                        </p:attrNameLst>
                                      </p:cBhvr>
                                      <p:tavLst>
                                        <p:tav tm="0" fmla="#ppt_w*sin(2.5*pi*$)">
                                          <p:val>
                                            <p:fltVal val="0"/>
                                          </p:val>
                                        </p:tav>
                                        <p:tav tm="100000">
                                          <p:val>
                                            <p:fltVal val="1"/>
                                          </p:val>
                                        </p:tav>
                                      </p:tavLst>
                                    </p:anim>
                                    <p:anim calcmode="lin" valueType="num">
                                      <p:cBhvr>
                                        <p:cTn id="22" dur="2000" fill="hold"/>
                                        <p:tgtEl>
                                          <p:spTgt spid="46083">
                                            <p:txEl>
                                              <p:pRg st="1" end="1"/>
                                            </p:txEl>
                                          </p:spTgt>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0"/>
                                  </p:stCondLst>
                                  <p:childTnLst>
                                    <p:set>
                                      <p:cBhvr>
                                        <p:cTn id="24" dur="1" fill="hold">
                                          <p:stCondLst>
                                            <p:cond delay="0"/>
                                          </p:stCondLst>
                                        </p:cTn>
                                        <p:tgtEl>
                                          <p:spTgt spid="46083">
                                            <p:txEl>
                                              <p:pRg st="2" end="2"/>
                                            </p:txEl>
                                          </p:spTgt>
                                        </p:tgtEl>
                                        <p:attrNameLst>
                                          <p:attrName>style.visibility</p:attrName>
                                        </p:attrNameLst>
                                      </p:cBhvr>
                                      <p:to>
                                        <p:strVal val="visible"/>
                                      </p:to>
                                    </p:set>
                                    <p:animEffect transition="in" filter="fade">
                                      <p:cBhvr>
                                        <p:cTn id="25" dur="2000"/>
                                        <p:tgtEl>
                                          <p:spTgt spid="46083">
                                            <p:txEl>
                                              <p:pRg st="2" end="2"/>
                                            </p:txEl>
                                          </p:spTgt>
                                        </p:tgtEl>
                                      </p:cBhvr>
                                    </p:animEffect>
                                    <p:anim calcmode="lin" valueType="num">
                                      <p:cBhvr>
                                        <p:cTn id="26" dur="2000" fill="hold"/>
                                        <p:tgtEl>
                                          <p:spTgt spid="46083">
                                            <p:txEl>
                                              <p:pRg st="2" end="2"/>
                                            </p:txEl>
                                          </p:spTgt>
                                        </p:tgtEl>
                                        <p:attrNameLst>
                                          <p:attrName>ppt_w</p:attrName>
                                        </p:attrNameLst>
                                      </p:cBhvr>
                                      <p:tavLst>
                                        <p:tav tm="0" fmla="#ppt_w*sin(2.5*pi*$)">
                                          <p:val>
                                            <p:fltVal val="0"/>
                                          </p:val>
                                        </p:tav>
                                        <p:tav tm="100000">
                                          <p:val>
                                            <p:fltVal val="1"/>
                                          </p:val>
                                        </p:tav>
                                      </p:tavLst>
                                    </p:anim>
                                    <p:anim calcmode="lin" valueType="num">
                                      <p:cBhvr>
                                        <p:cTn id="27" dur="2000" fill="hold"/>
                                        <p:tgtEl>
                                          <p:spTgt spid="46083">
                                            <p:txEl>
                                              <p:pRg st="2" end="2"/>
                                            </p:txEl>
                                          </p:spTgt>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0"/>
                                  </p:stCondLst>
                                  <p:childTnLst>
                                    <p:set>
                                      <p:cBhvr>
                                        <p:cTn id="29" dur="1" fill="hold">
                                          <p:stCondLst>
                                            <p:cond delay="0"/>
                                          </p:stCondLst>
                                        </p:cTn>
                                        <p:tgtEl>
                                          <p:spTgt spid="46083">
                                            <p:txEl>
                                              <p:pRg st="3" end="3"/>
                                            </p:txEl>
                                          </p:spTgt>
                                        </p:tgtEl>
                                        <p:attrNameLst>
                                          <p:attrName>style.visibility</p:attrName>
                                        </p:attrNameLst>
                                      </p:cBhvr>
                                      <p:to>
                                        <p:strVal val="visible"/>
                                      </p:to>
                                    </p:set>
                                    <p:animEffect transition="in" filter="fade">
                                      <p:cBhvr>
                                        <p:cTn id="30" dur="2000"/>
                                        <p:tgtEl>
                                          <p:spTgt spid="46083">
                                            <p:txEl>
                                              <p:pRg st="3" end="3"/>
                                            </p:txEl>
                                          </p:spTgt>
                                        </p:tgtEl>
                                      </p:cBhvr>
                                    </p:animEffect>
                                    <p:anim calcmode="lin" valueType="num">
                                      <p:cBhvr>
                                        <p:cTn id="31" dur="2000" fill="hold"/>
                                        <p:tgtEl>
                                          <p:spTgt spid="46083">
                                            <p:txEl>
                                              <p:pRg st="3" end="3"/>
                                            </p:txEl>
                                          </p:spTgt>
                                        </p:tgtEl>
                                        <p:attrNameLst>
                                          <p:attrName>ppt_w</p:attrName>
                                        </p:attrNameLst>
                                      </p:cBhvr>
                                      <p:tavLst>
                                        <p:tav tm="0" fmla="#ppt_w*sin(2.5*pi*$)">
                                          <p:val>
                                            <p:fltVal val="0"/>
                                          </p:val>
                                        </p:tav>
                                        <p:tav tm="100000">
                                          <p:val>
                                            <p:fltVal val="1"/>
                                          </p:val>
                                        </p:tav>
                                      </p:tavLst>
                                    </p:anim>
                                    <p:anim calcmode="lin" valueType="num">
                                      <p:cBhvr>
                                        <p:cTn id="32" dur="2000" fill="hold"/>
                                        <p:tgtEl>
                                          <p:spTgt spid="46083">
                                            <p:txEl>
                                              <p:pRg st="3" end="3"/>
                                            </p:txEl>
                                          </p:spTgt>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0"/>
                                  </p:stCondLst>
                                  <p:childTnLst>
                                    <p:set>
                                      <p:cBhvr>
                                        <p:cTn id="34" dur="1" fill="hold">
                                          <p:stCondLst>
                                            <p:cond delay="0"/>
                                          </p:stCondLst>
                                        </p:cTn>
                                        <p:tgtEl>
                                          <p:spTgt spid="46083">
                                            <p:txEl>
                                              <p:pRg st="4" end="4"/>
                                            </p:txEl>
                                          </p:spTgt>
                                        </p:tgtEl>
                                        <p:attrNameLst>
                                          <p:attrName>style.visibility</p:attrName>
                                        </p:attrNameLst>
                                      </p:cBhvr>
                                      <p:to>
                                        <p:strVal val="visible"/>
                                      </p:to>
                                    </p:set>
                                    <p:animEffect transition="in" filter="fade">
                                      <p:cBhvr>
                                        <p:cTn id="35" dur="2000"/>
                                        <p:tgtEl>
                                          <p:spTgt spid="46083">
                                            <p:txEl>
                                              <p:pRg st="4" end="4"/>
                                            </p:txEl>
                                          </p:spTgt>
                                        </p:tgtEl>
                                      </p:cBhvr>
                                    </p:animEffect>
                                    <p:anim calcmode="lin" valueType="num">
                                      <p:cBhvr>
                                        <p:cTn id="36" dur="2000" fill="hold"/>
                                        <p:tgtEl>
                                          <p:spTgt spid="46083">
                                            <p:txEl>
                                              <p:pRg st="4" end="4"/>
                                            </p:txEl>
                                          </p:spTgt>
                                        </p:tgtEl>
                                        <p:attrNameLst>
                                          <p:attrName>ppt_w</p:attrName>
                                        </p:attrNameLst>
                                      </p:cBhvr>
                                      <p:tavLst>
                                        <p:tav tm="0" fmla="#ppt_w*sin(2.5*pi*$)">
                                          <p:val>
                                            <p:fltVal val="0"/>
                                          </p:val>
                                        </p:tav>
                                        <p:tav tm="100000">
                                          <p:val>
                                            <p:fltVal val="1"/>
                                          </p:val>
                                        </p:tav>
                                      </p:tavLst>
                                    </p:anim>
                                    <p:anim calcmode="lin" valueType="num">
                                      <p:cBhvr>
                                        <p:cTn id="37" dur="2000" fill="hold"/>
                                        <p:tgtEl>
                                          <p:spTgt spid="4608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8" fill="hold" display="0">
                  <p:stCondLst>
                    <p:cond delay="indefinite"/>
                  </p:stCondLst>
                  <p:endCondLst>
                    <p:cond evt="onStopAudio" delay="0">
                      <p:tgtEl>
                        <p:sldTgt/>
                      </p:tgtEl>
                    </p:cond>
                  </p:endCondLst>
                </p:cTn>
                <p:tgtEl>
                  <p:spTgt spid="2"/>
                </p:tgtEl>
              </p:cMediaNode>
            </p:audio>
          </p:childTnLst>
        </p:cTn>
      </p:par>
    </p:tnLst>
    <p:bldLst>
      <p:bldP spid="41987"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51" name="Rectangle 7"/>
          <p:cNvSpPr>
            <a:spLocks noGrp="1" noChangeArrowheads="1"/>
          </p:cNvSpPr>
          <p:nvPr>
            <p:ph idx="1"/>
          </p:nvPr>
        </p:nvSpPr>
        <p:spPr/>
        <p:txBody>
          <a:bodyPr/>
          <a:lstStyle/>
          <a:p>
            <a:pPr eaLnBrk="1" hangingPunct="1"/>
            <a:r>
              <a:rPr lang="en-US" sz="4800" dirty="0"/>
              <a:t>Rules Governing CLIs</a:t>
            </a:r>
          </a:p>
          <a:p>
            <a:pPr eaLnBrk="1" hangingPunct="1"/>
            <a:r>
              <a:rPr lang="en-US" sz="4800" dirty="0"/>
              <a:t>Ethics &amp; Professionalism</a:t>
            </a:r>
          </a:p>
          <a:p>
            <a:pPr eaLnBrk="1" hangingPunct="1"/>
            <a:r>
              <a:rPr lang="en-US" sz="4800" dirty="0"/>
              <a:t>Office Expectations </a:t>
            </a:r>
          </a:p>
          <a:p>
            <a:pPr eaLnBrk="1" hangingPunct="1"/>
            <a:r>
              <a:rPr lang="en-US" sz="4800" dirty="0"/>
              <a:t>Office Policies &amp; Disciplinary Matters </a:t>
            </a:r>
          </a:p>
          <a:p>
            <a:pPr eaLnBrk="1" hangingPunct="1">
              <a:buFont typeface="Wingdings" pitchFamily="2" charset="2"/>
              <a:buNone/>
            </a:pPr>
            <a:endParaRPr lang="en-US" dirty="0"/>
          </a:p>
        </p:txBody>
      </p:sp>
      <p:sp>
        <p:nvSpPr>
          <p:cNvPr id="4" name="Slide Number Placeholder 5"/>
          <p:cNvSpPr>
            <a:spLocks noGrp="1"/>
          </p:cNvSpPr>
          <p:nvPr>
            <p:ph type="sldNum" sz="quarter" idx="12"/>
          </p:nvPr>
        </p:nvSpPr>
        <p:spPr/>
        <p:txBody>
          <a:bodyPr/>
          <a:lstStyle/>
          <a:p>
            <a:pPr>
              <a:defRPr/>
            </a:pPr>
            <a:fld id="{E2A4C9FB-4602-4602-B7B3-ED2935BA67C9}" type="slidenum">
              <a:rPr lang="en-US"/>
              <a:pPr>
                <a:defRPr/>
              </a:pPr>
              <a:t>7</a:t>
            </a:fld>
            <a:endParaRPr lang="en-US"/>
          </a:p>
        </p:txBody>
      </p:sp>
      <p:sp>
        <p:nvSpPr>
          <p:cNvPr id="6150" name="Rectangle 6"/>
          <p:cNvSpPr>
            <a:spLocks noGrp="1" noChangeArrowheads="1"/>
          </p:cNvSpPr>
          <p:nvPr>
            <p:ph type="title"/>
          </p:nvPr>
        </p:nvSpPr>
        <p:spPr/>
        <p:txBody>
          <a:bodyPr>
            <a:normAutofit/>
          </a:bodyPr>
          <a:lstStyle/>
          <a:p>
            <a:pPr eaLnBrk="1" fontAlgn="auto" hangingPunct="1">
              <a:spcAft>
                <a:spcPts val="0"/>
              </a:spcAft>
              <a:defRPr/>
            </a:pPr>
            <a:r>
              <a:rPr lang="en-US" dirty="0">
                <a:solidFill>
                  <a:schemeClr val="tx2">
                    <a:satMod val="130000"/>
                  </a:schemeClr>
                </a:solidFill>
              </a:rPr>
              <a:t>What We Will Cover Today?</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circle(in)">
                                      <p:cBhvr>
                                        <p:cTn id="7" dur="2000"/>
                                        <p:tgtEl>
                                          <p:spTgt spid="6150"/>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6151">
                                            <p:txEl>
                                              <p:pRg st="0" end="0"/>
                                            </p:txEl>
                                          </p:spTgt>
                                        </p:tgtEl>
                                        <p:attrNameLst>
                                          <p:attrName>style.visibility</p:attrName>
                                        </p:attrNameLst>
                                      </p:cBhvr>
                                      <p:to>
                                        <p:strVal val="visible"/>
                                      </p:to>
                                    </p:set>
                                    <p:animEffect transition="in" filter="fade">
                                      <p:cBhvr>
                                        <p:cTn id="11" dur="2000"/>
                                        <p:tgtEl>
                                          <p:spTgt spid="6151">
                                            <p:txEl>
                                              <p:pRg st="0" end="0"/>
                                            </p:txEl>
                                          </p:spTgt>
                                        </p:tgtEl>
                                      </p:cBhvr>
                                    </p:animEffect>
                                  </p:childTnLst>
                                </p:cTn>
                              </p:par>
                            </p:childTnLst>
                          </p:cTn>
                        </p:par>
                        <p:par>
                          <p:cTn id="12" fill="hold">
                            <p:stCondLst>
                              <p:cond delay="4000"/>
                            </p:stCondLst>
                            <p:childTnLst>
                              <p:par>
                                <p:cTn id="13" presetID="10" presetClass="entr" presetSubtype="0" fill="hold" grpId="0" nodeType="afterEffect">
                                  <p:stCondLst>
                                    <p:cond delay="0"/>
                                  </p:stCondLst>
                                  <p:childTnLst>
                                    <p:set>
                                      <p:cBhvr>
                                        <p:cTn id="14" dur="1" fill="hold">
                                          <p:stCondLst>
                                            <p:cond delay="0"/>
                                          </p:stCondLst>
                                        </p:cTn>
                                        <p:tgtEl>
                                          <p:spTgt spid="6151">
                                            <p:txEl>
                                              <p:pRg st="1" end="1"/>
                                            </p:txEl>
                                          </p:spTgt>
                                        </p:tgtEl>
                                        <p:attrNameLst>
                                          <p:attrName>style.visibility</p:attrName>
                                        </p:attrNameLst>
                                      </p:cBhvr>
                                      <p:to>
                                        <p:strVal val="visible"/>
                                      </p:to>
                                    </p:set>
                                    <p:animEffect transition="in" filter="fade">
                                      <p:cBhvr>
                                        <p:cTn id="15" dur="2000"/>
                                        <p:tgtEl>
                                          <p:spTgt spid="6151">
                                            <p:txEl>
                                              <p:pRg st="1" end="1"/>
                                            </p:txEl>
                                          </p:spTgt>
                                        </p:tgtEl>
                                      </p:cBhvr>
                                    </p:animEffect>
                                  </p:childTnLst>
                                </p:cTn>
                              </p:par>
                            </p:childTnLst>
                          </p:cTn>
                        </p:par>
                        <p:par>
                          <p:cTn id="16" fill="hold">
                            <p:stCondLst>
                              <p:cond delay="6000"/>
                            </p:stCondLst>
                            <p:childTnLst>
                              <p:par>
                                <p:cTn id="17" presetID="10" presetClass="entr" presetSubtype="0" fill="hold" grpId="0" nodeType="afterEffect">
                                  <p:stCondLst>
                                    <p:cond delay="0"/>
                                  </p:stCondLst>
                                  <p:childTnLst>
                                    <p:set>
                                      <p:cBhvr>
                                        <p:cTn id="18" dur="1" fill="hold">
                                          <p:stCondLst>
                                            <p:cond delay="0"/>
                                          </p:stCondLst>
                                        </p:cTn>
                                        <p:tgtEl>
                                          <p:spTgt spid="6151">
                                            <p:txEl>
                                              <p:pRg st="2" end="2"/>
                                            </p:txEl>
                                          </p:spTgt>
                                        </p:tgtEl>
                                        <p:attrNameLst>
                                          <p:attrName>style.visibility</p:attrName>
                                        </p:attrNameLst>
                                      </p:cBhvr>
                                      <p:to>
                                        <p:strVal val="visible"/>
                                      </p:to>
                                    </p:set>
                                    <p:animEffect transition="in" filter="fade">
                                      <p:cBhvr>
                                        <p:cTn id="19" dur="2000"/>
                                        <p:tgtEl>
                                          <p:spTgt spid="6151">
                                            <p:txEl>
                                              <p:pRg st="2" end="2"/>
                                            </p:txEl>
                                          </p:spTgt>
                                        </p:tgtEl>
                                      </p:cBhvr>
                                    </p:animEffect>
                                  </p:childTnLst>
                                </p:cTn>
                              </p:par>
                            </p:childTnLst>
                          </p:cTn>
                        </p:par>
                        <p:par>
                          <p:cTn id="20" fill="hold">
                            <p:stCondLst>
                              <p:cond delay="8000"/>
                            </p:stCondLst>
                            <p:childTnLst>
                              <p:par>
                                <p:cTn id="21" presetID="10" presetClass="entr" presetSubtype="0" fill="hold" grpId="0" nodeType="afterEffect">
                                  <p:stCondLst>
                                    <p:cond delay="0"/>
                                  </p:stCondLst>
                                  <p:childTnLst>
                                    <p:set>
                                      <p:cBhvr>
                                        <p:cTn id="22" dur="1" fill="hold">
                                          <p:stCondLst>
                                            <p:cond delay="0"/>
                                          </p:stCondLst>
                                        </p:cTn>
                                        <p:tgtEl>
                                          <p:spTgt spid="6151">
                                            <p:txEl>
                                              <p:pRg st="3" end="3"/>
                                            </p:txEl>
                                          </p:spTgt>
                                        </p:tgtEl>
                                        <p:attrNameLst>
                                          <p:attrName>style.visibility</p:attrName>
                                        </p:attrNameLst>
                                      </p:cBhvr>
                                      <p:to>
                                        <p:strVal val="visible"/>
                                      </p:to>
                                    </p:set>
                                    <p:animEffect transition="in" filter="fade">
                                      <p:cBhvr>
                                        <p:cTn id="23" dur="2000"/>
                                        <p:tgtEl>
                                          <p:spTgt spid="615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uiExpand="1" build="p"/>
      <p:bldP spid="6150"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3"/>
          <p:cNvSpPr>
            <a:spLocks noGrp="1"/>
          </p:cNvSpPr>
          <p:nvPr>
            <p:ph type="sldNum" sz="quarter" idx="12"/>
          </p:nvPr>
        </p:nvSpPr>
        <p:spPr/>
        <p:txBody>
          <a:bodyPr/>
          <a:lstStyle/>
          <a:p>
            <a:pPr>
              <a:defRPr/>
            </a:pPr>
            <a:fld id="{784CCE6B-A2DE-4B6B-A47E-1455525B13C6}" type="slidenum">
              <a:rPr lang="en-US"/>
              <a:pPr>
                <a:defRPr/>
              </a:pPr>
              <a:t>70</a:t>
            </a:fld>
            <a:endParaRPr lang="en-US"/>
          </a:p>
        </p:txBody>
      </p:sp>
      <p:sp>
        <p:nvSpPr>
          <p:cNvPr id="43016" name="Rectangle 15"/>
          <p:cNvSpPr>
            <a:spLocks noGrp="1" noChangeArrowheads="1"/>
          </p:cNvSpPr>
          <p:nvPr>
            <p:ph type="title" idx="4294967295"/>
          </p:nvPr>
        </p:nvSpPr>
        <p:spPr>
          <a:xfrm>
            <a:off x="3048000" y="609600"/>
            <a:ext cx="6096000" cy="1143000"/>
          </a:xfrm>
        </p:spPr>
        <p:txBody>
          <a:bodyPr>
            <a:normAutofit fontScale="90000"/>
          </a:bodyPr>
          <a:lstStyle/>
          <a:p>
            <a:pPr eaLnBrk="1" fontAlgn="auto" hangingPunct="1">
              <a:spcAft>
                <a:spcPts val="0"/>
              </a:spcAft>
              <a:defRPr/>
            </a:pPr>
            <a:r>
              <a:rPr lang="en-US" dirty="0">
                <a:solidFill>
                  <a:schemeClr val="tx2">
                    <a:satMod val="130000"/>
                  </a:schemeClr>
                </a:solidFill>
              </a:rPr>
              <a:t>                 </a:t>
            </a:r>
            <a:r>
              <a:rPr lang="en-US" dirty="0">
                <a:solidFill>
                  <a:schemeClr val="accent2">
                    <a:lumMod val="60000"/>
                    <a:lumOff val="40000"/>
                  </a:schemeClr>
                </a:solidFill>
              </a:rPr>
              <a:t>Office Picnic</a:t>
            </a:r>
          </a:p>
        </p:txBody>
      </p:sp>
      <p:grpSp>
        <p:nvGrpSpPr>
          <p:cNvPr id="47108" name="Group 5"/>
          <p:cNvGrpSpPr>
            <a:grpSpLocks/>
          </p:cNvGrpSpPr>
          <p:nvPr/>
        </p:nvGrpSpPr>
        <p:grpSpPr bwMode="auto">
          <a:xfrm>
            <a:off x="-330200" y="903288"/>
            <a:ext cx="9805988" cy="4892675"/>
            <a:chOff x="-58" y="-29"/>
            <a:chExt cx="6177" cy="3082"/>
          </a:xfrm>
        </p:grpSpPr>
        <p:sp>
          <p:nvSpPr>
            <p:cNvPr id="47117"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8"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grpSp>
        <p:nvGrpSpPr>
          <p:cNvPr id="47109" name="Group 9"/>
          <p:cNvGrpSpPr>
            <a:grpSpLocks/>
          </p:cNvGrpSpPr>
          <p:nvPr/>
        </p:nvGrpSpPr>
        <p:grpSpPr bwMode="auto">
          <a:xfrm>
            <a:off x="-330200" y="903288"/>
            <a:ext cx="9805988" cy="4892675"/>
            <a:chOff x="-58" y="-29"/>
            <a:chExt cx="6177" cy="3082"/>
          </a:xfrm>
        </p:grpSpPr>
        <p:sp>
          <p:nvSpPr>
            <p:cNvPr id="47115"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6" name="Rectangle 7"/>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47110" name="Picture 8" descr="http://sa11web/home/events/2007/picnic/80.jpg"/>
          <p:cNvPicPr>
            <a:picLocks noChangeAspect="1" noChangeArrowheads="1"/>
          </p:cNvPicPr>
          <p:nvPr/>
        </p:nvPicPr>
        <p:blipFill>
          <a:blip r:embed="rId2" cstate="print"/>
          <a:srcRect/>
          <a:stretch>
            <a:fillRect/>
          </a:stretch>
        </p:blipFill>
        <p:spPr bwMode="auto">
          <a:xfrm>
            <a:off x="3886200" y="3429000"/>
            <a:ext cx="5257800" cy="3429000"/>
          </a:xfrm>
          <a:prstGeom prst="rect">
            <a:avLst/>
          </a:prstGeom>
          <a:noFill/>
          <a:ln w="9525">
            <a:noFill/>
            <a:miter lim="800000"/>
            <a:headEnd/>
            <a:tailEnd/>
          </a:ln>
        </p:spPr>
      </p:pic>
      <p:grpSp>
        <p:nvGrpSpPr>
          <p:cNvPr id="47111" name="Group 13"/>
          <p:cNvGrpSpPr>
            <a:grpSpLocks/>
          </p:cNvGrpSpPr>
          <p:nvPr/>
        </p:nvGrpSpPr>
        <p:grpSpPr bwMode="auto">
          <a:xfrm>
            <a:off x="-304800" y="914400"/>
            <a:ext cx="9805988" cy="4892675"/>
            <a:chOff x="-58" y="-29"/>
            <a:chExt cx="6177" cy="3082"/>
          </a:xfrm>
        </p:grpSpPr>
        <p:sp>
          <p:nvSpPr>
            <p:cNvPr id="47113" name="Rectangle 10"/>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7114" name="Rectangle 11"/>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47112" name="Picture 12" descr="http://sa11web/home/events/2007/picnic/33.jpg"/>
          <p:cNvPicPr>
            <a:picLocks noChangeAspect="1" noChangeArrowheads="1"/>
          </p:cNvPicPr>
          <p:nvPr/>
        </p:nvPicPr>
        <p:blipFill>
          <a:blip r:embed="rId3" cstate="print"/>
          <a:srcRect/>
          <a:stretch>
            <a:fillRect/>
          </a:stretch>
        </p:blipFill>
        <p:spPr bwMode="auto">
          <a:xfrm>
            <a:off x="0" y="0"/>
            <a:ext cx="5105400" cy="3419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1000"/>
                                  </p:stCondLst>
                                  <p:childTnLst>
                                    <p:set>
                                      <p:cBhvr>
                                        <p:cTn id="6" dur="1" fill="hold">
                                          <p:stCondLst>
                                            <p:cond delay="0"/>
                                          </p:stCondLst>
                                        </p:cTn>
                                        <p:tgtEl>
                                          <p:spTgt spid="43016"/>
                                        </p:tgtEl>
                                        <p:attrNameLst>
                                          <p:attrName>style.visibility</p:attrName>
                                        </p:attrNameLst>
                                      </p:cBhvr>
                                      <p:to>
                                        <p:strVal val="visible"/>
                                      </p:to>
                                    </p:set>
                                    <p:anim calcmode="lin" valueType="num">
                                      <p:cBhvr>
                                        <p:cTn id="7" dur="1000" fill="hold"/>
                                        <p:tgtEl>
                                          <p:spTgt spid="43016"/>
                                        </p:tgtEl>
                                        <p:attrNameLst>
                                          <p:attrName>ppt_w</p:attrName>
                                        </p:attrNameLst>
                                      </p:cBhvr>
                                      <p:tavLst>
                                        <p:tav tm="0">
                                          <p:val>
                                            <p:fltVal val="0"/>
                                          </p:val>
                                        </p:tav>
                                        <p:tav tm="100000">
                                          <p:val>
                                            <p:strVal val="#ppt_w"/>
                                          </p:val>
                                        </p:tav>
                                      </p:tavLst>
                                    </p:anim>
                                    <p:anim calcmode="lin" valueType="num">
                                      <p:cBhvr>
                                        <p:cTn id="8" dur="1000" fill="hold"/>
                                        <p:tgtEl>
                                          <p:spTgt spid="43016"/>
                                        </p:tgtEl>
                                        <p:attrNameLst>
                                          <p:attrName>ppt_h</p:attrName>
                                        </p:attrNameLst>
                                      </p:cBhvr>
                                      <p:tavLst>
                                        <p:tav tm="0">
                                          <p:val>
                                            <p:fltVal val="0"/>
                                          </p:val>
                                        </p:tav>
                                        <p:tav tm="100000">
                                          <p:val>
                                            <p:strVal val="#ppt_h"/>
                                          </p:val>
                                        </p:tav>
                                      </p:tavLst>
                                    </p:anim>
                                    <p:anim calcmode="lin" valueType="num">
                                      <p:cBhvr>
                                        <p:cTn id="9" dur="1000" fill="hold"/>
                                        <p:tgtEl>
                                          <p:spTgt spid="43016"/>
                                        </p:tgtEl>
                                        <p:attrNameLst>
                                          <p:attrName>style.rotation</p:attrName>
                                        </p:attrNameLst>
                                      </p:cBhvr>
                                      <p:tavLst>
                                        <p:tav tm="0">
                                          <p:val>
                                            <p:fltVal val="90"/>
                                          </p:val>
                                        </p:tav>
                                        <p:tav tm="100000">
                                          <p:val>
                                            <p:fltVal val="0"/>
                                          </p:val>
                                        </p:tav>
                                      </p:tavLst>
                                    </p:anim>
                                    <p:animEffect transition="in" filter="fade">
                                      <p:cBhvr>
                                        <p:cTn id="10" dur="1000"/>
                                        <p:tgtEl>
                                          <p:spTgt spid="43016"/>
                                        </p:tgtEl>
                                      </p:cBhvr>
                                    </p:animEffect>
                                  </p:childTnLst>
                                </p:cTn>
                              </p:par>
                            </p:childTnLst>
                          </p:cTn>
                        </p:par>
                        <p:par>
                          <p:cTn id="11" fill="hold">
                            <p:stCondLst>
                              <p:cond delay="2000"/>
                            </p:stCondLst>
                            <p:childTnLst>
                              <p:par>
                                <p:cTn id="12" presetID="53" presetClass="entr" presetSubtype="16" fill="hold" nodeType="afterEffect">
                                  <p:stCondLst>
                                    <p:cond delay="2000"/>
                                  </p:stCondLst>
                                  <p:childTnLst>
                                    <p:set>
                                      <p:cBhvr>
                                        <p:cTn id="13" dur="1" fill="hold">
                                          <p:stCondLst>
                                            <p:cond delay="0"/>
                                          </p:stCondLst>
                                        </p:cTn>
                                        <p:tgtEl>
                                          <p:spTgt spid="47112"/>
                                        </p:tgtEl>
                                        <p:attrNameLst>
                                          <p:attrName>style.visibility</p:attrName>
                                        </p:attrNameLst>
                                      </p:cBhvr>
                                      <p:to>
                                        <p:strVal val="visible"/>
                                      </p:to>
                                    </p:set>
                                    <p:anim calcmode="lin" valueType="num">
                                      <p:cBhvr>
                                        <p:cTn id="14" dur="3000" fill="hold"/>
                                        <p:tgtEl>
                                          <p:spTgt spid="47112"/>
                                        </p:tgtEl>
                                        <p:attrNameLst>
                                          <p:attrName>ppt_w</p:attrName>
                                        </p:attrNameLst>
                                      </p:cBhvr>
                                      <p:tavLst>
                                        <p:tav tm="0">
                                          <p:val>
                                            <p:fltVal val="0"/>
                                          </p:val>
                                        </p:tav>
                                        <p:tav tm="100000">
                                          <p:val>
                                            <p:strVal val="#ppt_w"/>
                                          </p:val>
                                        </p:tav>
                                      </p:tavLst>
                                    </p:anim>
                                    <p:anim calcmode="lin" valueType="num">
                                      <p:cBhvr>
                                        <p:cTn id="15" dur="3000" fill="hold"/>
                                        <p:tgtEl>
                                          <p:spTgt spid="47112"/>
                                        </p:tgtEl>
                                        <p:attrNameLst>
                                          <p:attrName>ppt_h</p:attrName>
                                        </p:attrNameLst>
                                      </p:cBhvr>
                                      <p:tavLst>
                                        <p:tav tm="0">
                                          <p:val>
                                            <p:fltVal val="0"/>
                                          </p:val>
                                        </p:tav>
                                        <p:tav tm="100000">
                                          <p:val>
                                            <p:strVal val="#ppt_h"/>
                                          </p:val>
                                        </p:tav>
                                      </p:tavLst>
                                    </p:anim>
                                    <p:animEffect transition="in" filter="fade">
                                      <p:cBhvr>
                                        <p:cTn id="16" dur="3000"/>
                                        <p:tgtEl>
                                          <p:spTgt spid="47112"/>
                                        </p:tgtEl>
                                      </p:cBhvr>
                                    </p:animEffect>
                                  </p:childTnLst>
                                </p:cTn>
                              </p:par>
                            </p:childTnLst>
                          </p:cTn>
                        </p:par>
                        <p:par>
                          <p:cTn id="17" fill="hold">
                            <p:stCondLst>
                              <p:cond delay="7000"/>
                            </p:stCondLst>
                            <p:childTnLst>
                              <p:par>
                                <p:cTn id="18" presetID="53" presetClass="entr" presetSubtype="16" fill="hold" nodeType="afterEffect">
                                  <p:stCondLst>
                                    <p:cond delay="1500"/>
                                  </p:stCondLst>
                                  <p:childTnLst>
                                    <p:set>
                                      <p:cBhvr>
                                        <p:cTn id="19" dur="1" fill="hold">
                                          <p:stCondLst>
                                            <p:cond delay="0"/>
                                          </p:stCondLst>
                                        </p:cTn>
                                        <p:tgtEl>
                                          <p:spTgt spid="47110"/>
                                        </p:tgtEl>
                                        <p:attrNameLst>
                                          <p:attrName>style.visibility</p:attrName>
                                        </p:attrNameLst>
                                      </p:cBhvr>
                                      <p:to>
                                        <p:strVal val="visible"/>
                                      </p:to>
                                    </p:set>
                                    <p:anim calcmode="lin" valueType="num">
                                      <p:cBhvr>
                                        <p:cTn id="20" dur="3000" fill="hold"/>
                                        <p:tgtEl>
                                          <p:spTgt spid="47110"/>
                                        </p:tgtEl>
                                        <p:attrNameLst>
                                          <p:attrName>ppt_w</p:attrName>
                                        </p:attrNameLst>
                                      </p:cBhvr>
                                      <p:tavLst>
                                        <p:tav tm="0">
                                          <p:val>
                                            <p:fltVal val="0"/>
                                          </p:val>
                                        </p:tav>
                                        <p:tav tm="100000">
                                          <p:val>
                                            <p:strVal val="#ppt_w"/>
                                          </p:val>
                                        </p:tav>
                                      </p:tavLst>
                                    </p:anim>
                                    <p:anim calcmode="lin" valueType="num">
                                      <p:cBhvr>
                                        <p:cTn id="21" dur="3000" fill="hold"/>
                                        <p:tgtEl>
                                          <p:spTgt spid="47110"/>
                                        </p:tgtEl>
                                        <p:attrNameLst>
                                          <p:attrName>ppt_h</p:attrName>
                                        </p:attrNameLst>
                                      </p:cBhvr>
                                      <p:tavLst>
                                        <p:tav tm="0">
                                          <p:val>
                                            <p:fltVal val="0"/>
                                          </p:val>
                                        </p:tav>
                                        <p:tav tm="100000">
                                          <p:val>
                                            <p:strVal val="#ppt_h"/>
                                          </p:val>
                                        </p:tav>
                                      </p:tavLst>
                                    </p:anim>
                                    <p:animEffect transition="in" filter="fade">
                                      <p:cBhvr>
                                        <p:cTn id="22" dur="3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448B1DA5-BA1D-4829-B6DB-877EC4F35894}" type="slidenum">
              <a:rPr lang="en-US"/>
              <a:pPr>
                <a:defRPr/>
              </a:pPr>
              <a:t>71</a:t>
            </a:fld>
            <a:endParaRPr lang="en-US"/>
          </a:p>
        </p:txBody>
      </p:sp>
      <p:pic>
        <p:nvPicPr>
          <p:cNvPr id="48131" name="Picture 2" descr="http://sa11web/home/events/2007/picnic/16.jpg"/>
          <p:cNvPicPr>
            <a:picLocks noChangeAspect="1" noChangeArrowheads="1"/>
          </p:cNvPicPr>
          <p:nvPr/>
        </p:nvPicPr>
        <p:blipFill>
          <a:blip r:embed="rId2" cstate="print"/>
          <a:srcRect/>
          <a:stretch>
            <a:fillRect/>
          </a:stretch>
        </p:blipFill>
        <p:spPr bwMode="auto">
          <a:xfrm>
            <a:off x="0" y="0"/>
            <a:ext cx="5105400" cy="3419475"/>
          </a:xfrm>
          <a:prstGeom prst="rect">
            <a:avLst/>
          </a:prstGeom>
          <a:noFill/>
          <a:ln w="9525">
            <a:noFill/>
            <a:miter lim="800000"/>
            <a:headEnd/>
            <a:tailEnd/>
          </a:ln>
        </p:spPr>
      </p:pic>
      <p:grpSp>
        <p:nvGrpSpPr>
          <p:cNvPr id="48132" name="Group 6"/>
          <p:cNvGrpSpPr>
            <a:grpSpLocks/>
          </p:cNvGrpSpPr>
          <p:nvPr/>
        </p:nvGrpSpPr>
        <p:grpSpPr bwMode="auto">
          <a:xfrm>
            <a:off x="-330200" y="903288"/>
            <a:ext cx="9805988" cy="4892675"/>
            <a:chOff x="-58" y="-29"/>
            <a:chExt cx="6177" cy="3082"/>
          </a:xfrm>
        </p:grpSpPr>
        <p:sp>
          <p:nvSpPr>
            <p:cNvPr id="48134" name="Rectangle 3"/>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48135" name="Rectangle 4"/>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48133" name="Picture 5" descr="http://sa11web/home/events/2007/picnic/19.jpg"/>
          <p:cNvPicPr>
            <a:picLocks noChangeAspect="1" noChangeArrowheads="1"/>
          </p:cNvPicPr>
          <p:nvPr/>
        </p:nvPicPr>
        <p:blipFill>
          <a:blip r:embed="rId3" cstate="print"/>
          <a:srcRect/>
          <a:stretch>
            <a:fillRect/>
          </a:stretch>
        </p:blipFill>
        <p:spPr bwMode="auto">
          <a:xfrm>
            <a:off x="3771900" y="3284538"/>
            <a:ext cx="5334000" cy="35734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48133"/>
                                        </p:tgtEl>
                                        <p:attrNameLst>
                                          <p:attrName>style.visibility</p:attrName>
                                        </p:attrNameLst>
                                      </p:cBhvr>
                                      <p:to>
                                        <p:strVal val="visible"/>
                                      </p:to>
                                    </p:set>
                                    <p:anim calcmode="lin" valueType="num">
                                      <p:cBhvr>
                                        <p:cTn id="7" dur="500" fill="hold"/>
                                        <p:tgtEl>
                                          <p:spTgt spid="48133"/>
                                        </p:tgtEl>
                                        <p:attrNameLst>
                                          <p:attrName>ppt_w</p:attrName>
                                        </p:attrNameLst>
                                      </p:cBhvr>
                                      <p:tavLst>
                                        <p:tav tm="0">
                                          <p:val>
                                            <p:fltVal val="0"/>
                                          </p:val>
                                        </p:tav>
                                        <p:tav tm="100000">
                                          <p:val>
                                            <p:strVal val="#ppt_w"/>
                                          </p:val>
                                        </p:tav>
                                      </p:tavLst>
                                    </p:anim>
                                    <p:anim calcmode="lin" valueType="num">
                                      <p:cBhvr>
                                        <p:cTn id="8" dur="500" fill="hold"/>
                                        <p:tgtEl>
                                          <p:spTgt spid="48133"/>
                                        </p:tgtEl>
                                        <p:attrNameLst>
                                          <p:attrName>ppt_h</p:attrName>
                                        </p:attrNameLst>
                                      </p:cBhvr>
                                      <p:tavLst>
                                        <p:tav tm="0">
                                          <p:val>
                                            <p:fltVal val="0"/>
                                          </p:val>
                                        </p:tav>
                                        <p:tav tm="100000">
                                          <p:val>
                                            <p:strVal val="#ppt_h"/>
                                          </p:val>
                                        </p:tav>
                                      </p:tavLst>
                                    </p:anim>
                                    <p:animEffect transition="in" filter="fade">
                                      <p:cBhvr>
                                        <p:cTn id="9" dur="500"/>
                                        <p:tgtEl>
                                          <p:spTgt spid="48133"/>
                                        </p:tgtEl>
                                      </p:cBhvr>
                                    </p:animEffect>
                                  </p:childTnLst>
                                </p:cTn>
                              </p:par>
                            </p:childTnLst>
                          </p:cTn>
                        </p:par>
                        <p:par>
                          <p:cTn id="10" fill="hold">
                            <p:stCondLst>
                              <p:cond delay="1500"/>
                            </p:stCondLst>
                            <p:childTnLst>
                              <p:par>
                                <p:cTn id="11" presetID="53" presetClass="entr" presetSubtype="16" fill="hold" nodeType="afterEffect">
                                  <p:stCondLst>
                                    <p:cond delay="500"/>
                                  </p:stCondLst>
                                  <p:childTnLst>
                                    <p:set>
                                      <p:cBhvr>
                                        <p:cTn id="12" dur="1" fill="hold">
                                          <p:stCondLst>
                                            <p:cond delay="0"/>
                                          </p:stCondLst>
                                        </p:cTn>
                                        <p:tgtEl>
                                          <p:spTgt spid="48132"/>
                                        </p:tgtEl>
                                        <p:attrNameLst>
                                          <p:attrName>style.visibility</p:attrName>
                                        </p:attrNameLst>
                                      </p:cBhvr>
                                      <p:to>
                                        <p:strVal val="visible"/>
                                      </p:to>
                                    </p:set>
                                    <p:anim calcmode="lin" valueType="num">
                                      <p:cBhvr>
                                        <p:cTn id="13" dur="2000" fill="hold"/>
                                        <p:tgtEl>
                                          <p:spTgt spid="48132"/>
                                        </p:tgtEl>
                                        <p:attrNameLst>
                                          <p:attrName>ppt_w</p:attrName>
                                        </p:attrNameLst>
                                      </p:cBhvr>
                                      <p:tavLst>
                                        <p:tav tm="0">
                                          <p:val>
                                            <p:fltVal val="0"/>
                                          </p:val>
                                        </p:tav>
                                        <p:tav tm="100000">
                                          <p:val>
                                            <p:strVal val="#ppt_w"/>
                                          </p:val>
                                        </p:tav>
                                      </p:tavLst>
                                    </p:anim>
                                    <p:anim calcmode="lin" valueType="num">
                                      <p:cBhvr>
                                        <p:cTn id="14" dur="2000" fill="hold"/>
                                        <p:tgtEl>
                                          <p:spTgt spid="48132"/>
                                        </p:tgtEl>
                                        <p:attrNameLst>
                                          <p:attrName>ppt_h</p:attrName>
                                        </p:attrNameLst>
                                      </p:cBhvr>
                                      <p:tavLst>
                                        <p:tav tm="0">
                                          <p:val>
                                            <p:fltVal val="0"/>
                                          </p:val>
                                        </p:tav>
                                        <p:tav tm="100000">
                                          <p:val>
                                            <p:strVal val="#ppt_h"/>
                                          </p:val>
                                        </p:tav>
                                      </p:tavLst>
                                    </p:anim>
                                    <p:animEffect transition="in" filter="fade">
                                      <p:cBhvr>
                                        <p:cTn id="15" dur="2000"/>
                                        <p:tgtEl>
                                          <p:spTgt spid="48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lide Number Placeholder 3"/>
          <p:cNvSpPr>
            <a:spLocks noGrp="1"/>
          </p:cNvSpPr>
          <p:nvPr>
            <p:ph type="sldNum" sz="quarter" idx="12"/>
          </p:nvPr>
        </p:nvSpPr>
        <p:spPr/>
        <p:txBody>
          <a:bodyPr/>
          <a:lstStyle/>
          <a:p>
            <a:pPr>
              <a:defRPr/>
            </a:pPr>
            <a:fld id="{A623B34D-AF01-4B0F-85BA-A9859991D886}" type="slidenum">
              <a:rPr lang="en-US"/>
              <a:pPr>
                <a:defRPr/>
              </a:pPr>
              <a:t>72</a:t>
            </a:fld>
            <a:endParaRPr lang="en-US"/>
          </a:p>
        </p:txBody>
      </p:sp>
      <p:grpSp>
        <p:nvGrpSpPr>
          <p:cNvPr id="49155" name="Group 7"/>
          <p:cNvGrpSpPr>
            <a:grpSpLocks/>
          </p:cNvGrpSpPr>
          <p:nvPr/>
        </p:nvGrpSpPr>
        <p:grpSpPr bwMode="auto">
          <a:xfrm>
            <a:off x="0" y="3352800"/>
            <a:ext cx="4343400" cy="3271838"/>
            <a:chOff x="-8" y="-8"/>
            <a:chExt cx="4348" cy="2061"/>
          </a:xfrm>
        </p:grpSpPr>
        <p:grpSp>
          <p:nvGrpSpPr>
            <p:cNvPr id="49170" name="Group 5"/>
            <p:cNvGrpSpPr>
              <a:grpSpLocks/>
            </p:cNvGrpSpPr>
            <p:nvPr/>
          </p:nvGrpSpPr>
          <p:grpSpPr bwMode="auto">
            <a:xfrm>
              <a:off x="0" y="0"/>
              <a:ext cx="4332" cy="2045"/>
              <a:chOff x="0" y="0"/>
              <a:chExt cx="4332" cy="2045"/>
            </a:xfrm>
          </p:grpSpPr>
          <p:sp>
            <p:nvSpPr>
              <p:cNvPr id="49172" name="Rectangle 2"/>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p>
            </p:txBody>
          </p:sp>
          <p:sp>
            <p:nvSpPr>
              <p:cNvPr id="49173" name="Rectangle 4"/>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71" name="Rectangle 6"/>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56" name="Picture 3" descr="http://sa11web/home/events/2003/picnic/img_4402.jpg"/>
          <p:cNvPicPr>
            <a:picLocks noChangeAspect="1" noChangeArrowheads="1"/>
          </p:cNvPicPr>
          <p:nvPr/>
        </p:nvPicPr>
        <p:blipFill>
          <a:blip r:embed="rId3" cstate="print"/>
          <a:srcRect/>
          <a:stretch>
            <a:fillRect/>
          </a:stretch>
        </p:blipFill>
        <p:spPr bwMode="auto">
          <a:xfrm>
            <a:off x="0" y="0"/>
            <a:ext cx="4389438" cy="3292475"/>
          </a:xfrm>
          <a:prstGeom prst="rect">
            <a:avLst/>
          </a:prstGeom>
          <a:noFill/>
          <a:ln w="9525">
            <a:noFill/>
            <a:miter lim="800000"/>
            <a:headEnd/>
            <a:tailEnd/>
          </a:ln>
        </p:spPr>
      </p:pic>
      <p:grpSp>
        <p:nvGrpSpPr>
          <p:cNvPr id="49157" name="Group 13"/>
          <p:cNvGrpSpPr>
            <a:grpSpLocks/>
          </p:cNvGrpSpPr>
          <p:nvPr/>
        </p:nvGrpSpPr>
        <p:grpSpPr bwMode="auto">
          <a:xfrm>
            <a:off x="4419600" y="3352800"/>
            <a:ext cx="4724400" cy="3505200"/>
            <a:chOff x="-8" y="-8"/>
            <a:chExt cx="4348" cy="2061"/>
          </a:xfrm>
        </p:grpSpPr>
        <p:grpSp>
          <p:nvGrpSpPr>
            <p:cNvPr id="49166" name="Group 11"/>
            <p:cNvGrpSpPr>
              <a:grpSpLocks/>
            </p:cNvGrpSpPr>
            <p:nvPr/>
          </p:nvGrpSpPr>
          <p:grpSpPr bwMode="auto">
            <a:xfrm>
              <a:off x="0" y="0"/>
              <a:ext cx="4332" cy="2045"/>
              <a:chOff x="0" y="0"/>
              <a:chExt cx="4332" cy="2045"/>
            </a:xfrm>
          </p:grpSpPr>
          <p:sp>
            <p:nvSpPr>
              <p:cNvPr id="49168" name="Rectangle 8"/>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r>
                  <a:rPr lang="en-US">
                    <a:latin typeface="Arial" pitchFamily="34" charset="0"/>
                    <a:hlinkMouseOver r:id="rId2"/>
                  </a:rPr>
                  <a:t> </a:t>
                </a:r>
                <a:r>
                  <a:rPr lang="en-US">
                    <a:latin typeface="Arial" pitchFamily="34" charset="0"/>
                  </a:rPr>
                  <a:t>                                                                                                 </a:t>
                </a:r>
              </a:p>
            </p:txBody>
          </p:sp>
          <p:sp>
            <p:nvSpPr>
              <p:cNvPr id="49169" name="Rectangle 10"/>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67" name="Rectangle 12"/>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58" name="Picture 9" descr="http://sa11web/home/events/2003/picnic/img_4390.jpg"/>
          <p:cNvPicPr>
            <a:picLocks noChangeAspect="1" noChangeArrowheads="1"/>
          </p:cNvPicPr>
          <p:nvPr/>
        </p:nvPicPr>
        <p:blipFill>
          <a:blip r:embed="rId4" cstate="print"/>
          <a:srcRect/>
          <a:stretch>
            <a:fillRect/>
          </a:stretch>
        </p:blipFill>
        <p:spPr bwMode="auto">
          <a:xfrm>
            <a:off x="0" y="3352800"/>
            <a:ext cx="4389438" cy="3505200"/>
          </a:xfrm>
          <a:prstGeom prst="rect">
            <a:avLst/>
          </a:prstGeom>
          <a:noFill/>
          <a:ln w="9525">
            <a:noFill/>
            <a:miter lim="800000"/>
            <a:headEnd/>
            <a:tailEnd/>
          </a:ln>
        </p:spPr>
      </p:pic>
      <p:grpSp>
        <p:nvGrpSpPr>
          <p:cNvPr id="49159" name="Group 19"/>
          <p:cNvGrpSpPr>
            <a:grpSpLocks/>
          </p:cNvGrpSpPr>
          <p:nvPr/>
        </p:nvGrpSpPr>
        <p:grpSpPr bwMode="auto">
          <a:xfrm>
            <a:off x="4953000" y="0"/>
            <a:ext cx="4191000" cy="3200400"/>
            <a:chOff x="-8" y="-8"/>
            <a:chExt cx="4348" cy="2061"/>
          </a:xfrm>
        </p:grpSpPr>
        <p:grpSp>
          <p:nvGrpSpPr>
            <p:cNvPr id="49162" name="Group 17"/>
            <p:cNvGrpSpPr>
              <a:grpSpLocks/>
            </p:cNvGrpSpPr>
            <p:nvPr/>
          </p:nvGrpSpPr>
          <p:grpSpPr bwMode="auto">
            <a:xfrm>
              <a:off x="0" y="0"/>
              <a:ext cx="4332" cy="2045"/>
              <a:chOff x="0" y="0"/>
              <a:chExt cx="4332" cy="2045"/>
            </a:xfrm>
          </p:grpSpPr>
          <p:sp>
            <p:nvSpPr>
              <p:cNvPr id="49164" name="Rectangle 14"/>
              <p:cNvSpPr>
                <a:spLocks noChangeArrowheads="1"/>
              </p:cNvSpPr>
              <p:nvPr/>
            </p:nvSpPr>
            <p:spPr bwMode="auto">
              <a:xfrm>
                <a:off x="0" y="0"/>
                <a:ext cx="4332" cy="2045"/>
              </a:xfrm>
              <a:prstGeom prst="rect">
                <a:avLst/>
              </a:prstGeom>
              <a:noFill/>
              <a:ln w="9525">
                <a:noFill/>
                <a:miter lim="800000"/>
                <a:headEnd/>
                <a:tailEnd/>
              </a:ln>
            </p:spPr>
            <p:txBody>
              <a:bodyPr/>
              <a:lstStyle/>
              <a:p>
                <a:r>
                  <a:rPr lang="en-US">
                    <a:latin typeface="Arial" pitchFamily="34" charset="0"/>
                    <a:hlinkMouseOver r:id="rId2"/>
                  </a:rPr>
                  <a:t>  </a:t>
                </a:r>
                <a:r>
                  <a:rPr lang="en-US" sz="20700">
                    <a:latin typeface="Arial" pitchFamily="34" charset="0"/>
                  </a:rPr>
                  <a:t> </a:t>
                </a:r>
                <a:r>
                  <a:rPr lang="en-US">
                    <a:latin typeface="Arial" pitchFamily="34" charset="0"/>
                  </a:rPr>
                  <a:t>                                                                                                     </a:t>
                </a:r>
              </a:p>
            </p:txBody>
          </p:sp>
          <p:sp>
            <p:nvSpPr>
              <p:cNvPr id="49165" name="Rectangle 16"/>
              <p:cNvSpPr>
                <a:spLocks noChangeArrowheads="1"/>
              </p:cNvSpPr>
              <p:nvPr/>
            </p:nvSpPr>
            <p:spPr bwMode="auto">
              <a:xfrm>
                <a:off x="0" y="0"/>
                <a:ext cx="4332" cy="2045"/>
              </a:xfrm>
              <a:prstGeom prst="rect">
                <a:avLst/>
              </a:prstGeom>
              <a:noFill/>
              <a:ln w="7">
                <a:solidFill>
                  <a:srgbClr val="A0A0A0"/>
                </a:solidFill>
                <a:miter lim="800000"/>
                <a:headEnd/>
                <a:tailEnd/>
              </a:ln>
            </p:spPr>
            <p:txBody>
              <a:bodyPr/>
              <a:lstStyle/>
              <a:p>
                <a:endParaRPr lang="en-US"/>
              </a:p>
            </p:txBody>
          </p:sp>
        </p:grpSp>
        <p:sp>
          <p:nvSpPr>
            <p:cNvPr id="49163" name="Rectangle 18"/>
            <p:cNvSpPr>
              <a:spLocks noChangeArrowheads="1"/>
            </p:cNvSpPr>
            <p:nvPr/>
          </p:nvSpPr>
          <p:spPr bwMode="auto">
            <a:xfrm>
              <a:off x="-8" y="-8"/>
              <a:ext cx="4348" cy="2061"/>
            </a:xfrm>
            <a:prstGeom prst="rect">
              <a:avLst/>
            </a:prstGeom>
            <a:noFill/>
            <a:ln w="26987">
              <a:solidFill>
                <a:srgbClr val="A0A0A0"/>
              </a:solidFill>
              <a:miter lim="800000"/>
              <a:headEnd/>
              <a:tailEnd/>
            </a:ln>
          </p:spPr>
          <p:txBody>
            <a:bodyPr/>
            <a:lstStyle/>
            <a:p>
              <a:endParaRPr lang="en-US"/>
            </a:p>
          </p:txBody>
        </p:sp>
      </p:grpSp>
      <p:pic>
        <p:nvPicPr>
          <p:cNvPr id="49160" name="Picture 15" descr="http://sa11web/home/events/2003/picnic/img_4411.jpg"/>
          <p:cNvPicPr>
            <a:picLocks noChangeAspect="1" noChangeArrowheads="1"/>
          </p:cNvPicPr>
          <p:nvPr/>
        </p:nvPicPr>
        <p:blipFill>
          <a:blip r:embed="rId5" cstate="print"/>
          <a:srcRect/>
          <a:stretch>
            <a:fillRect/>
          </a:stretch>
        </p:blipFill>
        <p:spPr bwMode="auto">
          <a:xfrm>
            <a:off x="4495800" y="3371850"/>
            <a:ext cx="4648200" cy="3486150"/>
          </a:xfrm>
          <a:prstGeom prst="rect">
            <a:avLst/>
          </a:prstGeom>
          <a:noFill/>
          <a:ln w="9525">
            <a:noFill/>
            <a:miter lim="800000"/>
            <a:headEnd/>
            <a:tailEnd/>
          </a:ln>
        </p:spPr>
      </p:pic>
      <p:pic>
        <p:nvPicPr>
          <p:cNvPr id="49161" name="Picture 21" descr="http://sa11web/home/events/2003/picnic/img_4414.jpg"/>
          <p:cNvPicPr>
            <a:picLocks noChangeAspect="1" noChangeArrowheads="1"/>
          </p:cNvPicPr>
          <p:nvPr/>
        </p:nvPicPr>
        <p:blipFill>
          <a:blip r:embed="rId6" cstate="print"/>
          <a:srcRect/>
          <a:stretch>
            <a:fillRect/>
          </a:stretch>
        </p:blipFill>
        <p:spPr bwMode="auto">
          <a:xfrm>
            <a:off x="4419600" y="0"/>
            <a:ext cx="4724400" cy="32924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500"/>
                                  </p:stCondLst>
                                  <p:childTnLst>
                                    <p:set>
                                      <p:cBhvr>
                                        <p:cTn id="6" dur="1" fill="hold">
                                          <p:stCondLst>
                                            <p:cond delay="0"/>
                                          </p:stCondLst>
                                        </p:cTn>
                                        <p:tgtEl>
                                          <p:spTgt spid="49161"/>
                                        </p:tgtEl>
                                        <p:attrNameLst>
                                          <p:attrName>style.visibility</p:attrName>
                                        </p:attrNameLst>
                                      </p:cBhvr>
                                      <p:to>
                                        <p:strVal val="visible"/>
                                      </p:to>
                                    </p:set>
                                    <p:anim calcmode="lin" valueType="num">
                                      <p:cBhvr>
                                        <p:cTn id="7" dur="2000" fill="hold"/>
                                        <p:tgtEl>
                                          <p:spTgt spid="49161"/>
                                        </p:tgtEl>
                                        <p:attrNameLst>
                                          <p:attrName>ppt_w</p:attrName>
                                        </p:attrNameLst>
                                      </p:cBhvr>
                                      <p:tavLst>
                                        <p:tav tm="0">
                                          <p:val>
                                            <p:fltVal val="0"/>
                                          </p:val>
                                        </p:tav>
                                        <p:tav tm="100000">
                                          <p:val>
                                            <p:strVal val="#ppt_w"/>
                                          </p:val>
                                        </p:tav>
                                      </p:tavLst>
                                    </p:anim>
                                    <p:anim calcmode="lin" valueType="num">
                                      <p:cBhvr>
                                        <p:cTn id="8" dur="2000" fill="hold"/>
                                        <p:tgtEl>
                                          <p:spTgt spid="49161"/>
                                        </p:tgtEl>
                                        <p:attrNameLst>
                                          <p:attrName>ppt_h</p:attrName>
                                        </p:attrNameLst>
                                      </p:cBhvr>
                                      <p:tavLst>
                                        <p:tav tm="0">
                                          <p:val>
                                            <p:fltVal val="0"/>
                                          </p:val>
                                        </p:tav>
                                        <p:tav tm="100000">
                                          <p:val>
                                            <p:strVal val="#ppt_h"/>
                                          </p:val>
                                        </p:tav>
                                      </p:tavLst>
                                    </p:anim>
                                    <p:anim calcmode="lin" valueType="num">
                                      <p:cBhvr>
                                        <p:cTn id="9" dur="2000" fill="hold"/>
                                        <p:tgtEl>
                                          <p:spTgt spid="49161"/>
                                        </p:tgtEl>
                                        <p:attrNameLst>
                                          <p:attrName>style.rotation</p:attrName>
                                        </p:attrNameLst>
                                      </p:cBhvr>
                                      <p:tavLst>
                                        <p:tav tm="0">
                                          <p:val>
                                            <p:fltVal val="90"/>
                                          </p:val>
                                        </p:tav>
                                        <p:tav tm="100000">
                                          <p:val>
                                            <p:fltVal val="0"/>
                                          </p:val>
                                        </p:tav>
                                      </p:tavLst>
                                    </p:anim>
                                    <p:animEffect transition="in" filter="fade">
                                      <p:cBhvr>
                                        <p:cTn id="10" dur="2000"/>
                                        <p:tgtEl>
                                          <p:spTgt spid="49161"/>
                                        </p:tgtEl>
                                      </p:cBhvr>
                                    </p:animEffect>
                                  </p:childTnLst>
                                </p:cTn>
                              </p:par>
                            </p:childTnLst>
                          </p:cTn>
                        </p:par>
                        <p:par>
                          <p:cTn id="11" fill="hold">
                            <p:stCondLst>
                              <p:cond delay="2500"/>
                            </p:stCondLst>
                            <p:childTnLst>
                              <p:par>
                                <p:cTn id="12" presetID="53" presetClass="entr" presetSubtype="16" fill="hold" nodeType="afterEffect">
                                  <p:stCondLst>
                                    <p:cond delay="1500"/>
                                  </p:stCondLst>
                                  <p:childTnLst>
                                    <p:set>
                                      <p:cBhvr>
                                        <p:cTn id="13" dur="1" fill="hold">
                                          <p:stCondLst>
                                            <p:cond delay="0"/>
                                          </p:stCondLst>
                                        </p:cTn>
                                        <p:tgtEl>
                                          <p:spTgt spid="49156"/>
                                        </p:tgtEl>
                                        <p:attrNameLst>
                                          <p:attrName>style.visibility</p:attrName>
                                        </p:attrNameLst>
                                      </p:cBhvr>
                                      <p:to>
                                        <p:strVal val="visible"/>
                                      </p:to>
                                    </p:set>
                                    <p:anim calcmode="lin" valueType="num">
                                      <p:cBhvr>
                                        <p:cTn id="14" dur="2000" fill="hold"/>
                                        <p:tgtEl>
                                          <p:spTgt spid="49156"/>
                                        </p:tgtEl>
                                        <p:attrNameLst>
                                          <p:attrName>ppt_w</p:attrName>
                                        </p:attrNameLst>
                                      </p:cBhvr>
                                      <p:tavLst>
                                        <p:tav tm="0">
                                          <p:val>
                                            <p:fltVal val="0"/>
                                          </p:val>
                                        </p:tav>
                                        <p:tav tm="100000">
                                          <p:val>
                                            <p:strVal val="#ppt_w"/>
                                          </p:val>
                                        </p:tav>
                                      </p:tavLst>
                                    </p:anim>
                                    <p:anim calcmode="lin" valueType="num">
                                      <p:cBhvr>
                                        <p:cTn id="15" dur="2000" fill="hold"/>
                                        <p:tgtEl>
                                          <p:spTgt spid="49156"/>
                                        </p:tgtEl>
                                        <p:attrNameLst>
                                          <p:attrName>ppt_h</p:attrName>
                                        </p:attrNameLst>
                                      </p:cBhvr>
                                      <p:tavLst>
                                        <p:tav tm="0">
                                          <p:val>
                                            <p:fltVal val="0"/>
                                          </p:val>
                                        </p:tav>
                                        <p:tav tm="100000">
                                          <p:val>
                                            <p:strVal val="#ppt_h"/>
                                          </p:val>
                                        </p:tav>
                                      </p:tavLst>
                                    </p:anim>
                                    <p:animEffect transition="in" filter="fade">
                                      <p:cBhvr>
                                        <p:cTn id="16" dur="2000"/>
                                        <p:tgtEl>
                                          <p:spTgt spid="49156"/>
                                        </p:tgtEl>
                                      </p:cBhvr>
                                    </p:animEffect>
                                  </p:childTnLst>
                                </p:cTn>
                              </p:par>
                            </p:childTnLst>
                          </p:cTn>
                        </p:par>
                        <p:par>
                          <p:cTn id="17" fill="hold">
                            <p:stCondLst>
                              <p:cond delay="6000"/>
                            </p:stCondLst>
                            <p:childTnLst>
                              <p:par>
                                <p:cTn id="18" presetID="53" presetClass="entr" presetSubtype="16" fill="hold" nodeType="afterEffect">
                                  <p:stCondLst>
                                    <p:cond delay="1500"/>
                                  </p:stCondLst>
                                  <p:childTnLst>
                                    <p:set>
                                      <p:cBhvr>
                                        <p:cTn id="19" dur="1" fill="hold">
                                          <p:stCondLst>
                                            <p:cond delay="0"/>
                                          </p:stCondLst>
                                        </p:cTn>
                                        <p:tgtEl>
                                          <p:spTgt spid="49158"/>
                                        </p:tgtEl>
                                        <p:attrNameLst>
                                          <p:attrName>style.visibility</p:attrName>
                                        </p:attrNameLst>
                                      </p:cBhvr>
                                      <p:to>
                                        <p:strVal val="visible"/>
                                      </p:to>
                                    </p:set>
                                    <p:anim calcmode="lin" valueType="num">
                                      <p:cBhvr>
                                        <p:cTn id="20" dur="3000" fill="hold"/>
                                        <p:tgtEl>
                                          <p:spTgt spid="49158"/>
                                        </p:tgtEl>
                                        <p:attrNameLst>
                                          <p:attrName>ppt_w</p:attrName>
                                        </p:attrNameLst>
                                      </p:cBhvr>
                                      <p:tavLst>
                                        <p:tav tm="0">
                                          <p:val>
                                            <p:fltVal val="0"/>
                                          </p:val>
                                        </p:tav>
                                        <p:tav tm="100000">
                                          <p:val>
                                            <p:strVal val="#ppt_w"/>
                                          </p:val>
                                        </p:tav>
                                      </p:tavLst>
                                    </p:anim>
                                    <p:anim calcmode="lin" valueType="num">
                                      <p:cBhvr>
                                        <p:cTn id="21" dur="3000" fill="hold"/>
                                        <p:tgtEl>
                                          <p:spTgt spid="49158"/>
                                        </p:tgtEl>
                                        <p:attrNameLst>
                                          <p:attrName>ppt_h</p:attrName>
                                        </p:attrNameLst>
                                      </p:cBhvr>
                                      <p:tavLst>
                                        <p:tav tm="0">
                                          <p:val>
                                            <p:fltVal val="0"/>
                                          </p:val>
                                        </p:tav>
                                        <p:tav tm="100000">
                                          <p:val>
                                            <p:strVal val="#ppt_h"/>
                                          </p:val>
                                        </p:tav>
                                      </p:tavLst>
                                    </p:anim>
                                    <p:animEffect transition="in" filter="fade">
                                      <p:cBhvr>
                                        <p:cTn id="22" dur="3000"/>
                                        <p:tgtEl>
                                          <p:spTgt spid="49158"/>
                                        </p:tgtEl>
                                      </p:cBhvr>
                                    </p:animEffect>
                                  </p:childTnLst>
                                </p:cTn>
                              </p:par>
                            </p:childTnLst>
                          </p:cTn>
                        </p:par>
                        <p:par>
                          <p:cTn id="23" fill="hold">
                            <p:stCondLst>
                              <p:cond delay="10500"/>
                            </p:stCondLst>
                            <p:childTnLst>
                              <p:par>
                                <p:cTn id="24" presetID="53" presetClass="entr" presetSubtype="16" fill="hold" nodeType="afterEffect">
                                  <p:stCondLst>
                                    <p:cond delay="2000"/>
                                  </p:stCondLst>
                                  <p:childTnLst>
                                    <p:set>
                                      <p:cBhvr>
                                        <p:cTn id="25" dur="1" fill="hold">
                                          <p:stCondLst>
                                            <p:cond delay="0"/>
                                          </p:stCondLst>
                                        </p:cTn>
                                        <p:tgtEl>
                                          <p:spTgt spid="49160"/>
                                        </p:tgtEl>
                                        <p:attrNameLst>
                                          <p:attrName>style.visibility</p:attrName>
                                        </p:attrNameLst>
                                      </p:cBhvr>
                                      <p:to>
                                        <p:strVal val="visible"/>
                                      </p:to>
                                    </p:set>
                                    <p:anim calcmode="lin" valueType="num">
                                      <p:cBhvr>
                                        <p:cTn id="26" dur="2000" fill="hold"/>
                                        <p:tgtEl>
                                          <p:spTgt spid="49160"/>
                                        </p:tgtEl>
                                        <p:attrNameLst>
                                          <p:attrName>ppt_w</p:attrName>
                                        </p:attrNameLst>
                                      </p:cBhvr>
                                      <p:tavLst>
                                        <p:tav tm="0">
                                          <p:val>
                                            <p:fltVal val="0"/>
                                          </p:val>
                                        </p:tav>
                                        <p:tav tm="100000">
                                          <p:val>
                                            <p:strVal val="#ppt_w"/>
                                          </p:val>
                                        </p:tav>
                                      </p:tavLst>
                                    </p:anim>
                                    <p:anim calcmode="lin" valueType="num">
                                      <p:cBhvr>
                                        <p:cTn id="27" dur="2000" fill="hold"/>
                                        <p:tgtEl>
                                          <p:spTgt spid="49160"/>
                                        </p:tgtEl>
                                        <p:attrNameLst>
                                          <p:attrName>ppt_h</p:attrName>
                                        </p:attrNameLst>
                                      </p:cBhvr>
                                      <p:tavLst>
                                        <p:tav tm="0">
                                          <p:val>
                                            <p:fltVal val="0"/>
                                          </p:val>
                                        </p:tav>
                                        <p:tav tm="100000">
                                          <p:val>
                                            <p:strVal val="#ppt_h"/>
                                          </p:val>
                                        </p:tav>
                                      </p:tavLst>
                                    </p:anim>
                                    <p:animEffect transition="in" filter="fade">
                                      <p:cBhvr>
                                        <p:cTn id="28" dur="2000"/>
                                        <p:tgtEl>
                                          <p:spTgt spid="49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3"/>
          <p:cNvSpPr>
            <a:spLocks noGrp="1"/>
          </p:cNvSpPr>
          <p:nvPr>
            <p:ph type="sldNum" sz="quarter" idx="12"/>
          </p:nvPr>
        </p:nvSpPr>
        <p:spPr/>
        <p:txBody>
          <a:bodyPr/>
          <a:lstStyle/>
          <a:p>
            <a:pPr>
              <a:defRPr/>
            </a:pPr>
            <a:fld id="{B97018B7-32E1-460B-BEA3-92686AF8A856}" type="slidenum">
              <a:rPr lang="en-US"/>
              <a:pPr>
                <a:defRPr/>
              </a:pPr>
              <a:t>73</a:t>
            </a:fld>
            <a:endParaRPr lang="en-US"/>
          </a:p>
        </p:txBody>
      </p:sp>
      <p:grpSp>
        <p:nvGrpSpPr>
          <p:cNvPr id="50179" name="Group 5"/>
          <p:cNvGrpSpPr>
            <a:grpSpLocks/>
          </p:cNvGrpSpPr>
          <p:nvPr/>
        </p:nvGrpSpPr>
        <p:grpSpPr bwMode="auto">
          <a:xfrm>
            <a:off x="0" y="3276600"/>
            <a:ext cx="6862763" cy="3749675"/>
            <a:chOff x="-84" y="-29"/>
            <a:chExt cx="6203" cy="3082"/>
          </a:xfrm>
        </p:grpSpPr>
        <p:sp>
          <p:nvSpPr>
            <p:cNvPr id="50193" name="Rectangle 2"/>
            <p:cNvSpPr>
              <a:spLocks noChangeArrowheads="1"/>
            </p:cNvSpPr>
            <p:nvPr/>
          </p:nvSpPr>
          <p:spPr bwMode="auto">
            <a:xfrm>
              <a:off x="-84" y="-29"/>
              <a:ext cx="167" cy="226"/>
            </a:xfrm>
            <a:prstGeom prst="rect">
              <a:avLst/>
            </a:prstGeom>
            <a:noFill/>
            <a:ln w="9525">
              <a:noFill/>
              <a:miter lim="800000"/>
              <a:headEnd/>
              <a:tailEnd/>
            </a:ln>
          </p:spPr>
          <p:txBody>
            <a:bodyPr>
              <a:spAutoFit/>
            </a:bodyPr>
            <a:lstStyle/>
            <a:p>
              <a:endParaRPr lang="en-US"/>
            </a:p>
          </p:txBody>
        </p:sp>
        <p:sp>
          <p:nvSpPr>
            <p:cNvPr id="50194"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p>
          </p:txBody>
        </p:sp>
      </p:grpSp>
      <p:pic>
        <p:nvPicPr>
          <p:cNvPr id="50180" name="Picture 4" descr="http://sa11web/home/events/2007/talent_show/52.jpg"/>
          <p:cNvPicPr>
            <a:picLocks noChangeAspect="1" noChangeArrowheads="1"/>
          </p:cNvPicPr>
          <p:nvPr/>
        </p:nvPicPr>
        <p:blipFill>
          <a:blip r:embed="rId2" cstate="print"/>
          <a:srcRect/>
          <a:stretch>
            <a:fillRect/>
          </a:stretch>
        </p:blipFill>
        <p:spPr bwMode="auto">
          <a:xfrm>
            <a:off x="0" y="0"/>
            <a:ext cx="4876800" cy="3267075"/>
          </a:xfrm>
          <a:prstGeom prst="rect">
            <a:avLst/>
          </a:prstGeom>
          <a:noFill/>
          <a:ln w="9525">
            <a:noFill/>
            <a:miter lim="800000"/>
            <a:headEnd/>
            <a:tailEnd/>
          </a:ln>
        </p:spPr>
      </p:pic>
      <p:grpSp>
        <p:nvGrpSpPr>
          <p:cNvPr id="50181" name="Group 9"/>
          <p:cNvGrpSpPr>
            <a:grpSpLocks/>
          </p:cNvGrpSpPr>
          <p:nvPr/>
        </p:nvGrpSpPr>
        <p:grpSpPr bwMode="auto">
          <a:xfrm>
            <a:off x="-304800" y="914400"/>
            <a:ext cx="9805988" cy="4892675"/>
            <a:chOff x="-58" y="-29"/>
            <a:chExt cx="6177" cy="3082"/>
          </a:xfrm>
        </p:grpSpPr>
        <p:sp>
          <p:nvSpPr>
            <p:cNvPr id="50191"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92" name="Rectangle 7"/>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0182" name="Picture 8" descr="http://sa11web/home/events/2007/talent_show/82.jpg"/>
          <p:cNvPicPr>
            <a:picLocks noChangeAspect="1" noChangeArrowheads="1"/>
          </p:cNvPicPr>
          <p:nvPr/>
        </p:nvPicPr>
        <p:blipFill>
          <a:blip r:embed="rId3" cstate="print"/>
          <a:srcRect/>
          <a:stretch>
            <a:fillRect/>
          </a:stretch>
        </p:blipFill>
        <p:spPr bwMode="auto">
          <a:xfrm>
            <a:off x="0" y="3276600"/>
            <a:ext cx="4800600" cy="3581400"/>
          </a:xfrm>
          <a:prstGeom prst="rect">
            <a:avLst/>
          </a:prstGeom>
          <a:noFill/>
          <a:ln w="9525">
            <a:noFill/>
            <a:miter lim="800000"/>
            <a:headEnd/>
            <a:tailEnd/>
          </a:ln>
        </p:spPr>
      </p:pic>
      <p:grpSp>
        <p:nvGrpSpPr>
          <p:cNvPr id="50183" name="Group 13"/>
          <p:cNvGrpSpPr>
            <a:grpSpLocks/>
          </p:cNvGrpSpPr>
          <p:nvPr/>
        </p:nvGrpSpPr>
        <p:grpSpPr bwMode="auto">
          <a:xfrm>
            <a:off x="-330200" y="903288"/>
            <a:ext cx="9805988" cy="4892675"/>
            <a:chOff x="-58" y="-29"/>
            <a:chExt cx="6177" cy="3082"/>
          </a:xfrm>
        </p:grpSpPr>
        <p:sp>
          <p:nvSpPr>
            <p:cNvPr id="50189" name="Rectangle 10"/>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90" name="Rectangle 11"/>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0184" name="Picture 12" descr="http://sa11web/home/events/2007/talent_show/76.jpg"/>
          <p:cNvPicPr>
            <a:picLocks noChangeAspect="1" noChangeArrowheads="1"/>
          </p:cNvPicPr>
          <p:nvPr/>
        </p:nvPicPr>
        <p:blipFill>
          <a:blip r:embed="rId4" cstate="print"/>
          <a:srcRect/>
          <a:stretch>
            <a:fillRect/>
          </a:stretch>
        </p:blipFill>
        <p:spPr bwMode="auto">
          <a:xfrm>
            <a:off x="4800600" y="3297238"/>
            <a:ext cx="4343400" cy="3560762"/>
          </a:xfrm>
          <a:prstGeom prst="rect">
            <a:avLst/>
          </a:prstGeom>
          <a:noFill/>
          <a:ln w="9525">
            <a:noFill/>
            <a:miter lim="800000"/>
            <a:headEnd/>
            <a:tailEnd/>
          </a:ln>
        </p:spPr>
      </p:pic>
      <p:grpSp>
        <p:nvGrpSpPr>
          <p:cNvPr id="50185" name="Group 17"/>
          <p:cNvGrpSpPr>
            <a:grpSpLocks/>
          </p:cNvGrpSpPr>
          <p:nvPr/>
        </p:nvGrpSpPr>
        <p:grpSpPr bwMode="auto">
          <a:xfrm>
            <a:off x="-330200" y="903288"/>
            <a:ext cx="9805988" cy="4892675"/>
            <a:chOff x="-58" y="-29"/>
            <a:chExt cx="6177" cy="3082"/>
          </a:xfrm>
        </p:grpSpPr>
        <p:sp>
          <p:nvSpPr>
            <p:cNvPr id="50187" name="Rectangle 14"/>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0188" name="Rectangle 15"/>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p>
          </p:txBody>
        </p:sp>
      </p:grpSp>
      <p:pic>
        <p:nvPicPr>
          <p:cNvPr id="50186" name="Picture 16" descr="http://sa11web/home/events/2007/talent_show/1.jpg"/>
          <p:cNvPicPr>
            <a:picLocks noChangeAspect="1" noChangeArrowheads="1"/>
          </p:cNvPicPr>
          <p:nvPr/>
        </p:nvPicPr>
        <p:blipFill>
          <a:blip r:embed="rId5" cstate="print"/>
          <a:srcRect/>
          <a:stretch>
            <a:fillRect/>
          </a:stretch>
        </p:blipFill>
        <p:spPr bwMode="auto">
          <a:xfrm>
            <a:off x="4876800" y="0"/>
            <a:ext cx="4267200" cy="3276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0185"/>
                                        </p:tgtEl>
                                        <p:attrNameLst>
                                          <p:attrName>style.visibility</p:attrName>
                                        </p:attrNameLst>
                                      </p:cBhvr>
                                      <p:to>
                                        <p:strVal val="visible"/>
                                      </p:to>
                                    </p:set>
                                    <p:anim calcmode="lin" valueType="num">
                                      <p:cBhvr>
                                        <p:cTn id="7" dur="3000" fill="hold"/>
                                        <p:tgtEl>
                                          <p:spTgt spid="50185"/>
                                        </p:tgtEl>
                                        <p:attrNameLst>
                                          <p:attrName>ppt_w</p:attrName>
                                        </p:attrNameLst>
                                      </p:cBhvr>
                                      <p:tavLst>
                                        <p:tav tm="0">
                                          <p:val>
                                            <p:fltVal val="0"/>
                                          </p:val>
                                        </p:tav>
                                        <p:tav tm="100000">
                                          <p:val>
                                            <p:strVal val="#ppt_w"/>
                                          </p:val>
                                        </p:tav>
                                      </p:tavLst>
                                    </p:anim>
                                    <p:anim calcmode="lin" valueType="num">
                                      <p:cBhvr>
                                        <p:cTn id="8" dur="3000" fill="hold"/>
                                        <p:tgtEl>
                                          <p:spTgt spid="50185"/>
                                        </p:tgtEl>
                                        <p:attrNameLst>
                                          <p:attrName>ppt_h</p:attrName>
                                        </p:attrNameLst>
                                      </p:cBhvr>
                                      <p:tavLst>
                                        <p:tav tm="0">
                                          <p:val>
                                            <p:fltVal val="0"/>
                                          </p:val>
                                        </p:tav>
                                        <p:tav tm="100000">
                                          <p:val>
                                            <p:strVal val="#ppt_h"/>
                                          </p:val>
                                        </p:tav>
                                      </p:tavLst>
                                    </p:anim>
                                    <p:animEffect transition="in" filter="fade">
                                      <p:cBhvr>
                                        <p:cTn id="9" dur="3000"/>
                                        <p:tgtEl>
                                          <p:spTgt spid="50185"/>
                                        </p:tgtEl>
                                      </p:cBhvr>
                                    </p:animEffect>
                                  </p:childTnLst>
                                </p:cTn>
                              </p:par>
                            </p:childTnLst>
                          </p:cTn>
                        </p:par>
                        <p:par>
                          <p:cTn id="10" fill="hold">
                            <p:stCondLst>
                              <p:cond delay="4000"/>
                            </p:stCondLst>
                            <p:childTnLst>
                              <p:par>
                                <p:cTn id="11" presetID="53" presetClass="entr" presetSubtype="16" fill="hold" nodeType="afterEffect">
                                  <p:stCondLst>
                                    <p:cond delay="0"/>
                                  </p:stCondLst>
                                  <p:childTnLst>
                                    <p:set>
                                      <p:cBhvr>
                                        <p:cTn id="12" dur="1" fill="hold">
                                          <p:stCondLst>
                                            <p:cond delay="0"/>
                                          </p:stCondLst>
                                        </p:cTn>
                                        <p:tgtEl>
                                          <p:spTgt spid="50180"/>
                                        </p:tgtEl>
                                        <p:attrNameLst>
                                          <p:attrName>style.visibility</p:attrName>
                                        </p:attrNameLst>
                                      </p:cBhvr>
                                      <p:to>
                                        <p:strVal val="visible"/>
                                      </p:to>
                                    </p:set>
                                    <p:anim calcmode="lin" valueType="num">
                                      <p:cBhvr>
                                        <p:cTn id="13" dur="2000" fill="hold"/>
                                        <p:tgtEl>
                                          <p:spTgt spid="50180"/>
                                        </p:tgtEl>
                                        <p:attrNameLst>
                                          <p:attrName>ppt_w</p:attrName>
                                        </p:attrNameLst>
                                      </p:cBhvr>
                                      <p:tavLst>
                                        <p:tav tm="0">
                                          <p:val>
                                            <p:fltVal val="0"/>
                                          </p:val>
                                        </p:tav>
                                        <p:tav tm="100000">
                                          <p:val>
                                            <p:strVal val="#ppt_w"/>
                                          </p:val>
                                        </p:tav>
                                      </p:tavLst>
                                    </p:anim>
                                    <p:anim calcmode="lin" valueType="num">
                                      <p:cBhvr>
                                        <p:cTn id="14" dur="2000" fill="hold"/>
                                        <p:tgtEl>
                                          <p:spTgt spid="50180"/>
                                        </p:tgtEl>
                                        <p:attrNameLst>
                                          <p:attrName>ppt_h</p:attrName>
                                        </p:attrNameLst>
                                      </p:cBhvr>
                                      <p:tavLst>
                                        <p:tav tm="0">
                                          <p:val>
                                            <p:fltVal val="0"/>
                                          </p:val>
                                        </p:tav>
                                        <p:tav tm="100000">
                                          <p:val>
                                            <p:strVal val="#ppt_h"/>
                                          </p:val>
                                        </p:tav>
                                      </p:tavLst>
                                    </p:anim>
                                    <p:animEffect transition="in" filter="fade">
                                      <p:cBhvr>
                                        <p:cTn id="15" dur="2000"/>
                                        <p:tgtEl>
                                          <p:spTgt spid="50180"/>
                                        </p:tgtEl>
                                      </p:cBhvr>
                                    </p:animEffect>
                                  </p:childTnLst>
                                </p:cTn>
                              </p:par>
                            </p:childTnLst>
                          </p:cTn>
                        </p:par>
                        <p:par>
                          <p:cTn id="16" fill="hold">
                            <p:stCondLst>
                              <p:cond delay="6000"/>
                            </p:stCondLst>
                            <p:childTnLst>
                              <p:par>
                                <p:cTn id="17" presetID="53" presetClass="entr" presetSubtype="16" fill="hold" nodeType="afterEffect">
                                  <p:stCondLst>
                                    <p:cond delay="0"/>
                                  </p:stCondLst>
                                  <p:childTnLst>
                                    <p:set>
                                      <p:cBhvr>
                                        <p:cTn id="18" dur="1" fill="hold">
                                          <p:stCondLst>
                                            <p:cond delay="0"/>
                                          </p:stCondLst>
                                        </p:cTn>
                                        <p:tgtEl>
                                          <p:spTgt spid="50186"/>
                                        </p:tgtEl>
                                        <p:attrNameLst>
                                          <p:attrName>style.visibility</p:attrName>
                                        </p:attrNameLst>
                                      </p:cBhvr>
                                      <p:to>
                                        <p:strVal val="visible"/>
                                      </p:to>
                                    </p:set>
                                    <p:anim calcmode="lin" valueType="num">
                                      <p:cBhvr>
                                        <p:cTn id="19" dur="2000" fill="hold"/>
                                        <p:tgtEl>
                                          <p:spTgt spid="50186"/>
                                        </p:tgtEl>
                                        <p:attrNameLst>
                                          <p:attrName>ppt_w</p:attrName>
                                        </p:attrNameLst>
                                      </p:cBhvr>
                                      <p:tavLst>
                                        <p:tav tm="0">
                                          <p:val>
                                            <p:fltVal val="0"/>
                                          </p:val>
                                        </p:tav>
                                        <p:tav tm="100000">
                                          <p:val>
                                            <p:strVal val="#ppt_w"/>
                                          </p:val>
                                        </p:tav>
                                      </p:tavLst>
                                    </p:anim>
                                    <p:anim calcmode="lin" valueType="num">
                                      <p:cBhvr>
                                        <p:cTn id="20" dur="2000" fill="hold"/>
                                        <p:tgtEl>
                                          <p:spTgt spid="50186"/>
                                        </p:tgtEl>
                                        <p:attrNameLst>
                                          <p:attrName>ppt_h</p:attrName>
                                        </p:attrNameLst>
                                      </p:cBhvr>
                                      <p:tavLst>
                                        <p:tav tm="0">
                                          <p:val>
                                            <p:fltVal val="0"/>
                                          </p:val>
                                        </p:tav>
                                        <p:tav tm="100000">
                                          <p:val>
                                            <p:strVal val="#ppt_h"/>
                                          </p:val>
                                        </p:tav>
                                      </p:tavLst>
                                    </p:anim>
                                    <p:animEffect transition="in" filter="fade">
                                      <p:cBhvr>
                                        <p:cTn id="21" dur="2000"/>
                                        <p:tgtEl>
                                          <p:spTgt spid="50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2"/>
          </p:nvPr>
        </p:nvSpPr>
        <p:spPr/>
        <p:txBody>
          <a:bodyPr/>
          <a:lstStyle/>
          <a:p>
            <a:pPr>
              <a:defRPr/>
            </a:pPr>
            <a:fld id="{E6560058-A32A-4D8B-80FA-5692CEFF80D5}" type="slidenum">
              <a:rPr lang="en-US"/>
              <a:pPr>
                <a:defRPr/>
              </a:pPr>
              <a:t>74</a:t>
            </a:fld>
            <a:endParaRPr lang="en-US"/>
          </a:p>
        </p:txBody>
      </p:sp>
      <p:grpSp>
        <p:nvGrpSpPr>
          <p:cNvPr id="51203" name="Group 7"/>
          <p:cNvGrpSpPr>
            <a:grpSpLocks/>
          </p:cNvGrpSpPr>
          <p:nvPr/>
        </p:nvGrpSpPr>
        <p:grpSpPr bwMode="auto">
          <a:xfrm>
            <a:off x="-4763" y="660400"/>
            <a:ext cx="9153526" cy="5359400"/>
            <a:chOff x="-3" y="-3"/>
            <a:chExt cx="5766" cy="3376"/>
          </a:xfrm>
        </p:grpSpPr>
        <p:grpSp>
          <p:nvGrpSpPr>
            <p:cNvPr id="51205" name="Group 5"/>
            <p:cNvGrpSpPr>
              <a:grpSpLocks/>
            </p:cNvGrpSpPr>
            <p:nvPr/>
          </p:nvGrpSpPr>
          <p:grpSpPr bwMode="auto">
            <a:xfrm>
              <a:off x="0" y="0"/>
              <a:ext cx="5760" cy="3370"/>
              <a:chOff x="0" y="0"/>
              <a:chExt cx="5760" cy="3370"/>
            </a:xfrm>
          </p:grpSpPr>
          <p:sp>
            <p:nvSpPr>
              <p:cNvPr id="51207" name="Rectangle 2"/>
              <p:cNvSpPr>
                <a:spLocks noChangeArrowheads="1"/>
              </p:cNvSpPr>
              <p:nvPr/>
            </p:nvSpPr>
            <p:spPr bwMode="auto">
              <a:xfrm>
                <a:off x="0" y="0"/>
                <a:ext cx="5760" cy="3370"/>
              </a:xfrm>
              <a:prstGeom prst="rect">
                <a:avLst/>
              </a:prstGeom>
              <a:noFill/>
              <a:ln w="9525">
                <a:noFill/>
                <a:miter lim="800000"/>
                <a:headEnd/>
                <a:tailEnd/>
              </a:ln>
            </p:spPr>
            <p:txBody>
              <a:bodyPr anchor="ctr"/>
              <a:lstStyle/>
              <a:p>
                <a:r>
                  <a:rPr lang="en-US">
                    <a:latin typeface="Arial" pitchFamily="34" charset="0"/>
                    <a:hlinkMouseOver r:id="rId2"/>
                  </a:rPr>
                  <a:t>  </a:t>
                </a:r>
                <a:r>
                  <a:rPr lang="en-US" sz="34500">
                    <a:latin typeface="Arial" pitchFamily="34" charset="0"/>
                  </a:rPr>
                  <a:t> </a:t>
                </a:r>
                <a:r>
                  <a:rPr lang="en-US">
                    <a:latin typeface="Arial" pitchFamily="34" charset="0"/>
                  </a:rPr>
                  <a:t>                                                                                                                                                                         </a:t>
                </a:r>
              </a:p>
            </p:txBody>
          </p:sp>
          <p:sp>
            <p:nvSpPr>
              <p:cNvPr id="51208" name="Rectangle 4"/>
              <p:cNvSpPr>
                <a:spLocks noChangeArrowheads="1"/>
              </p:cNvSpPr>
              <p:nvPr/>
            </p:nvSpPr>
            <p:spPr bwMode="auto">
              <a:xfrm>
                <a:off x="0" y="0"/>
                <a:ext cx="5760" cy="3370"/>
              </a:xfrm>
              <a:prstGeom prst="rect">
                <a:avLst/>
              </a:prstGeom>
              <a:noFill/>
              <a:ln w="7">
                <a:solidFill>
                  <a:srgbClr val="A0A0A0"/>
                </a:solidFill>
                <a:miter lim="800000"/>
                <a:headEnd/>
                <a:tailEnd/>
              </a:ln>
            </p:spPr>
            <p:txBody>
              <a:bodyPr/>
              <a:lstStyle/>
              <a:p>
                <a:endParaRPr lang="en-US"/>
              </a:p>
            </p:txBody>
          </p:sp>
        </p:grpSp>
        <p:sp>
          <p:nvSpPr>
            <p:cNvPr id="51206" name="Rectangle 6"/>
            <p:cNvSpPr>
              <a:spLocks noChangeArrowheads="1"/>
            </p:cNvSpPr>
            <p:nvPr/>
          </p:nvSpPr>
          <p:spPr bwMode="auto">
            <a:xfrm>
              <a:off x="-3" y="-3"/>
              <a:ext cx="5766" cy="3376"/>
            </a:xfrm>
            <a:prstGeom prst="rect">
              <a:avLst/>
            </a:prstGeom>
            <a:noFill/>
            <a:ln w="9525">
              <a:solidFill>
                <a:srgbClr val="A0A0A0"/>
              </a:solidFill>
              <a:miter lim="800000"/>
              <a:headEnd/>
              <a:tailEnd/>
            </a:ln>
          </p:spPr>
          <p:txBody>
            <a:bodyPr/>
            <a:lstStyle/>
            <a:p>
              <a:endParaRPr lang="en-US"/>
            </a:p>
          </p:txBody>
        </p:sp>
      </p:grpSp>
      <p:pic>
        <p:nvPicPr>
          <p:cNvPr id="51204" name="Picture 3" descr="http://sa11web/home/events/2005/holiday_party/01.jpg"/>
          <p:cNvPicPr>
            <a:picLocks noChangeAspect="1" noChangeArrowheads="1"/>
          </p:cNvPicPr>
          <p:nvPr/>
        </p:nvPicPr>
        <p:blipFill>
          <a:blip r:embed="rId3" cstate="print"/>
          <a:srcRect/>
          <a:stretch>
            <a:fillRect/>
          </a:stretch>
        </p:blipFill>
        <p:spPr bwMode="auto">
          <a:xfrm>
            <a:off x="304800" y="533400"/>
            <a:ext cx="7315200" cy="5486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1500"/>
                                  </p:stCondLst>
                                  <p:childTnLst>
                                    <p:set>
                                      <p:cBhvr>
                                        <p:cTn id="6" dur="1" fill="hold">
                                          <p:stCondLst>
                                            <p:cond delay="0"/>
                                          </p:stCondLst>
                                        </p:cTn>
                                        <p:tgtEl>
                                          <p:spTgt spid="51204"/>
                                        </p:tgtEl>
                                        <p:attrNameLst>
                                          <p:attrName>style.visibility</p:attrName>
                                        </p:attrNameLst>
                                      </p:cBhvr>
                                      <p:to>
                                        <p:strVal val="visible"/>
                                      </p:to>
                                    </p:set>
                                    <p:animEffect transition="in" filter="fade">
                                      <p:cBhvr>
                                        <p:cTn id="7" dur="3000"/>
                                        <p:tgtEl>
                                          <p:spTgt spid="51204"/>
                                        </p:tgtEl>
                                      </p:cBhvr>
                                    </p:animEffect>
                                    <p:anim calcmode="lin" valueType="num">
                                      <p:cBhvr>
                                        <p:cTn id="8" dur="3000" fill="hold"/>
                                        <p:tgtEl>
                                          <p:spTgt spid="51204"/>
                                        </p:tgtEl>
                                        <p:attrNameLst>
                                          <p:attrName>ppt_w</p:attrName>
                                        </p:attrNameLst>
                                      </p:cBhvr>
                                      <p:tavLst>
                                        <p:tav tm="0" fmla="#ppt_w*sin(2.5*pi*$)">
                                          <p:val>
                                            <p:fltVal val="0"/>
                                          </p:val>
                                        </p:tav>
                                        <p:tav tm="100000">
                                          <p:val>
                                            <p:fltVal val="1"/>
                                          </p:val>
                                        </p:tav>
                                      </p:tavLst>
                                    </p:anim>
                                    <p:anim calcmode="lin" valueType="num">
                                      <p:cBhvr>
                                        <p:cTn id="9" dur="3000" fill="hold"/>
                                        <p:tgtEl>
                                          <p:spTgt spid="5120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3FACB29C-0668-4366-8331-464669862273}" type="slidenum">
              <a:rPr lang="en-US"/>
              <a:pPr>
                <a:defRPr/>
              </a:pPr>
              <a:t>75</a:t>
            </a:fld>
            <a:endParaRPr lang="en-US"/>
          </a:p>
        </p:txBody>
      </p:sp>
      <p:sp>
        <p:nvSpPr>
          <p:cNvPr id="48133" name="Rectangle 6"/>
          <p:cNvSpPr>
            <a:spLocks noGrp="1" noChangeArrowheads="1"/>
          </p:cNvSpPr>
          <p:nvPr>
            <p:ph type="title" idx="4294967295"/>
          </p:nvPr>
        </p:nvSpPr>
        <p:spPr>
          <a:xfrm>
            <a:off x="3581400" y="609600"/>
            <a:ext cx="5562600" cy="1143000"/>
          </a:xfrm>
        </p:spPr>
        <p:txBody>
          <a:bodyPr/>
          <a:lstStyle/>
          <a:p>
            <a:pPr eaLnBrk="1" fontAlgn="auto" hangingPunct="1">
              <a:spcAft>
                <a:spcPts val="0"/>
              </a:spcAft>
              <a:defRPr/>
            </a:pPr>
            <a:r>
              <a:rPr lang="en-US" dirty="0">
                <a:solidFill>
                  <a:schemeClr val="tx2">
                    <a:satMod val="130000"/>
                  </a:schemeClr>
                </a:solidFill>
              </a:rPr>
              <a:t> </a:t>
            </a:r>
            <a:r>
              <a:rPr lang="en-US" dirty="0">
                <a:solidFill>
                  <a:schemeClr val="accent2">
                    <a:lumMod val="60000"/>
                    <a:lumOff val="40000"/>
                  </a:schemeClr>
                </a:solidFill>
              </a:rPr>
              <a:t>Corporate Run</a:t>
            </a:r>
          </a:p>
        </p:txBody>
      </p:sp>
      <p:grpSp>
        <p:nvGrpSpPr>
          <p:cNvPr id="52228" name="Group 5"/>
          <p:cNvGrpSpPr>
            <a:grpSpLocks/>
          </p:cNvGrpSpPr>
          <p:nvPr/>
        </p:nvGrpSpPr>
        <p:grpSpPr bwMode="auto">
          <a:xfrm>
            <a:off x="-533401" y="1196975"/>
            <a:ext cx="9907588" cy="4302125"/>
            <a:chOff x="-111" y="3577"/>
            <a:chExt cx="6241" cy="2710"/>
          </a:xfrm>
        </p:grpSpPr>
        <p:sp>
          <p:nvSpPr>
            <p:cNvPr id="52230" name="Rectangle 2"/>
            <p:cNvSpPr>
              <a:spLocks noChangeArrowheads="1"/>
            </p:cNvSpPr>
            <p:nvPr/>
          </p:nvSpPr>
          <p:spPr bwMode="auto">
            <a:xfrm>
              <a:off x="0" y="3577"/>
              <a:ext cx="4129" cy="173"/>
            </a:xfrm>
            <a:prstGeom prst="rect">
              <a:avLst/>
            </a:prstGeom>
            <a:noFill/>
            <a:ln w="9525">
              <a:noFill/>
              <a:miter lim="800000"/>
              <a:headEnd/>
              <a:tailEnd/>
            </a:ln>
          </p:spPr>
          <p:txBody>
            <a:bodyPr>
              <a:spAutoFit/>
            </a:bodyPr>
            <a:lstStyle/>
            <a:p>
              <a:endParaRPr lang="en-US"/>
            </a:p>
          </p:txBody>
        </p:sp>
        <p:sp>
          <p:nvSpPr>
            <p:cNvPr id="52231" name="Rectangle 3"/>
            <p:cNvSpPr>
              <a:spLocks noChangeArrowheads="1"/>
            </p:cNvSpPr>
            <p:nvPr/>
          </p:nvSpPr>
          <p:spPr bwMode="auto">
            <a:xfrm>
              <a:off x="-111" y="3606"/>
              <a:ext cx="6241" cy="2681"/>
            </a:xfrm>
            <a:prstGeom prst="rect">
              <a:avLst/>
            </a:prstGeom>
            <a:noFill/>
            <a:ln w="9525">
              <a:noFill/>
              <a:miter lim="800000"/>
              <a:headEnd/>
              <a:tailEnd/>
            </a:ln>
          </p:spPr>
          <p:txBody>
            <a:bodyPr lIns="-71415" tIns="-71415" rIns="0" bIns="0"/>
            <a:lstStyle/>
            <a:p>
              <a:r>
                <a:rPr lang="en-US" sz="700" dirty="0"/>
                <a:t>  </a:t>
              </a:r>
              <a:r>
                <a:rPr lang="en-US" sz="28400" dirty="0"/>
                <a:t> </a:t>
              </a:r>
              <a:r>
                <a:rPr lang="en-US" sz="700" dirty="0"/>
                <a:t>                                                                                                                                                                                                                                                                                                              </a:t>
              </a:r>
            </a:p>
          </p:txBody>
        </p:sp>
      </p:grpSp>
      <p:pic>
        <p:nvPicPr>
          <p:cNvPr id="52229" name="Picture 4" descr="http://sa11web/mysao/events/2008/corprun08/31.jpg"/>
          <p:cNvPicPr>
            <a:picLocks noChangeAspect="1" noChangeArrowheads="1"/>
          </p:cNvPicPr>
          <p:nvPr/>
        </p:nvPicPr>
        <p:blipFill>
          <a:blip r:embed="rId2" cstate="print"/>
          <a:srcRect/>
          <a:stretch>
            <a:fillRect/>
          </a:stretch>
        </p:blipFill>
        <p:spPr bwMode="auto">
          <a:xfrm>
            <a:off x="1371600" y="1828800"/>
            <a:ext cx="6743700" cy="4514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500"/>
                                  </p:stCondLst>
                                  <p:childTnLst>
                                    <p:set>
                                      <p:cBhvr>
                                        <p:cTn id="6" dur="1" fill="hold">
                                          <p:stCondLst>
                                            <p:cond delay="0"/>
                                          </p:stCondLst>
                                        </p:cTn>
                                        <p:tgtEl>
                                          <p:spTgt spid="52229"/>
                                        </p:tgtEl>
                                        <p:attrNameLst>
                                          <p:attrName>style.visibility</p:attrName>
                                        </p:attrNameLst>
                                      </p:cBhvr>
                                      <p:to>
                                        <p:strVal val="visible"/>
                                      </p:to>
                                    </p:set>
                                    <p:anim calcmode="lin" valueType="num">
                                      <p:cBhvr>
                                        <p:cTn id="7" dur="2000" fill="hold"/>
                                        <p:tgtEl>
                                          <p:spTgt spid="52229"/>
                                        </p:tgtEl>
                                        <p:attrNameLst>
                                          <p:attrName>ppt_w</p:attrName>
                                        </p:attrNameLst>
                                      </p:cBhvr>
                                      <p:tavLst>
                                        <p:tav tm="0">
                                          <p:val>
                                            <p:fltVal val="0"/>
                                          </p:val>
                                        </p:tav>
                                        <p:tav tm="100000">
                                          <p:val>
                                            <p:strVal val="#ppt_w"/>
                                          </p:val>
                                        </p:tav>
                                      </p:tavLst>
                                    </p:anim>
                                    <p:anim calcmode="lin" valueType="num">
                                      <p:cBhvr>
                                        <p:cTn id="8" dur="2000" fill="hold"/>
                                        <p:tgtEl>
                                          <p:spTgt spid="52229"/>
                                        </p:tgtEl>
                                        <p:attrNameLst>
                                          <p:attrName>ppt_h</p:attrName>
                                        </p:attrNameLst>
                                      </p:cBhvr>
                                      <p:tavLst>
                                        <p:tav tm="0">
                                          <p:val>
                                            <p:fltVal val="0"/>
                                          </p:val>
                                        </p:tav>
                                        <p:tav tm="100000">
                                          <p:val>
                                            <p:strVal val="#ppt_h"/>
                                          </p:val>
                                        </p:tav>
                                      </p:tavLst>
                                    </p:anim>
                                    <p:animEffect transition="in" filter="fade">
                                      <p:cBhvr>
                                        <p:cTn id="9" dur="2000"/>
                                        <p:tgtEl>
                                          <p:spTgt spid="52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B2C2929C-3674-4AC3-8AF6-0AB37171C649}" type="slidenum">
              <a:rPr lang="en-US"/>
              <a:pPr>
                <a:defRPr/>
              </a:pPr>
              <a:t>76</a:t>
            </a:fld>
            <a:endParaRPr lang="en-US"/>
          </a:p>
        </p:txBody>
      </p:sp>
      <p:grpSp>
        <p:nvGrpSpPr>
          <p:cNvPr id="53251" name="Group 5"/>
          <p:cNvGrpSpPr>
            <a:grpSpLocks/>
          </p:cNvGrpSpPr>
          <p:nvPr/>
        </p:nvGrpSpPr>
        <p:grpSpPr bwMode="auto">
          <a:xfrm>
            <a:off x="-357188" y="1196975"/>
            <a:ext cx="9907588" cy="4302125"/>
            <a:chOff x="0" y="3577"/>
            <a:chExt cx="6241" cy="2710"/>
          </a:xfrm>
        </p:grpSpPr>
        <p:sp>
          <p:nvSpPr>
            <p:cNvPr id="53253" name="Rectangle 2"/>
            <p:cNvSpPr>
              <a:spLocks noChangeArrowheads="1"/>
            </p:cNvSpPr>
            <p:nvPr/>
          </p:nvSpPr>
          <p:spPr bwMode="auto">
            <a:xfrm>
              <a:off x="0" y="3577"/>
              <a:ext cx="4129" cy="173"/>
            </a:xfrm>
            <a:prstGeom prst="rect">
              <a:avLst/>
            </a:prstGeom>
            <a:noFill/>
            <a:ln w="9525">
              <a:noFill/>
              <a:miter lim="800000"/>
              <a:headEnd/>
              <a:tailEnd/>
            </a:ln>
          </p:spPr>
          <p:txBody>
            <a:bodyPr>
              <a:spAutoFit/>
            </a:bodyPr>
            <a:lstStyle/>
            <a:p>
              <a:endParaRPr lang="en-US"/>
            </a:p>
          </p:txBody>
        </p:sp>
        <p:sp>
          <p:nvSpPr>
            <p:cNvPr id="53254" name="Rectangle 3"/>
            <p:cNvSpPr>
              <a:spLocks noChangeArrowheads="1"/>
            </p:cNvSpPr>
            <p:nvPr/>
          </p:nvSpPr>
          <p:spPr bwMode="auto">
            <a:xfrm>
              <a:off x="0" y="3606"/>
              <a:ext cx="6241" cy="2681"/>
            </a:xfrm>
            <a:prstGeom prst="rect">
              <a:avLst/>
            </a:prstGeom>
            <a:noFill/>
            <a:ln w="9525">
              <a:noFill/>
              <a:miter lim="800000"/>
              <a:headEnd/>
              <a:tailEnd/>
            </a:ln>
          </p:spPr>
          <p:txBody>
            <a:bodyPr lIns="-71415" tIns="-71415" rIns="0" bIns="0"/>
            <a:lstStyle/>
            <a:p>
              <a:r>
                <a:rPr lang="en-US" sz="700"/>
                <a:t>  </a:t>
              </a:r>
              <a:r>
                <a:rPr lang="en-US" sz="28400"/>
                <a:t> </a:t>
              </a:r>
              <a:r>
                <a:rPr lang="en-US" sz="700"/>
                <a:t>                                                                                                                                                                                                                                                                                                              </a:t>
              </a:r>
            </a:p>
          </p:txBody>
        </p:sp>
      </p:grpSp>
      <p:pic>
        <p:nvPicPr>
          <p:cNvPr id="53252" name="Picture 4" descr="http://sa11web/mysao/events/2008/corprun08/80.jpg"/>
          <p:cNvPicPr>
            <a:picLocks noChangeAspect="1" noChangeArrowheads="1"/>
          </p:cNvPicPr>
          <p:nvPr/>
        </p:nvPicPr>
        <p:blipFill>
          <a:blip r:embed="rId2" cstate="print"/>
          <a:srcRect/>
          <a:stretch>
            <a:fillRect/>
          </a:stretch>
        </p:blipFill>
        <p:spPr bwMode="auto">
          <a:xfrm>
            <a:off x="1371600" y="1295400"/>
            <a:ext cx="6743700" cy="4514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500"/>
                                  </p:stCondLst>
                                  <p:childTnLst>
                                    <p:set>
                                      <p:cBhvr>
                                        <p:cTn id="6" dur="1" fill="hold">
                                          <p:stCondLst>
                                            <p:cond delay="0"/>
                                          </p:stCondLst>
                                        </p:cTn>
                                        <p:tgtEl>
                                          <p:spTgt spid="53252"/>
                                        </p:tgtEl>
                                        <p:attrNameLst>
                                          <p:attrName>style.visibility</p:attrName>
                                        </p:attrNameLst>
                                      </p:cBhvr>
                                      <p:to>
                                        <p:strVal val="visible"/>
                                      </p:to>
                                    </p:set>
                                    <p:anim calcmode="lin" valueType="num">
                                      <p:cBhvr>
                                        <p:cTn id="7" dur="2000" fill="hold"/>
                                        <p:tgtEl>
                                          <p:spTgt spid="53252"/>
                                        </p:tgtEl>
                                        <p:attrNameLst>
                                          <p:attrName>ppt_w</p:attrName>
                                        </p:attrNameLst>
                                      </p:cBhvr>
                                      <p:tavLst>
                                        <p:tav tm="0">
                                          <p:val>
                                            <p:fltVal val="0"/>
                                          </p:val>
                                        </p:tav>
                                        <p:tav tm="100000">
                                          <p:val>
                                            <p:strVal val="#ppt_w"/>
                                          </p:val>
                                        </p:tav>
                                      </p:tavLst>
                                    </p:anim>
                                    <p:anim calcmode="lin" valueType="num">
                                      <p:cBhvr>
                                        <p:cTn id="8" dur="2000" fill="hold"/>
                                        <p:tgtEl>
                                          <p:spTgt spid="53252"/>
                                        </p:tgtEl>
                                        <p:attrNameLst>
                                          <p:attrName>ppt_h</p:attrName>
                                        </p:attrNameLst>
                                      </p:cBhvr>
                                      <p:tavLst>
                                        <p:tav tm="0">
                                          <p:val>
                                            <p:fltVal val="0"/>
                                          </p:val>
                                        </p:tav>
                                        <p:tav tm="100000">
                                          <p:val>
                                            <p:strVal val="#ppt_h"/>
                                          </p:val>
                                        </p:tav>
                                      </p:tavLst>
                                    </p:anim>
                                    <p:animEffect transition="in" filter="fade">
                                      <p:cBhvr>
                                        <p:cTn id="9" dur="20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B3275A26-6E78-4E3F-92ED-04AE2A013E97}" type="slidenum">
              <a:rPr lang="en-US"/>
              <a:pPr>
                <a:defRPr/>
              </a:pPr>
              <a:t>77</a:t>
            </a:fld>
            <a:endParaRPr lang="en-US"/>
          </a:p>
        </p:txBody>
      </p:sp>
      <p:sp>
        <p:nvSpPr>
          <p:cNvPr id="50181" name="Rectangle 6"/>
          <p:cNvSpPr>
            <a:spLocks noGrp="1" noChangeArrowheads="1"/>
          </p:cNvSpPr>
          <p:nvPr>
            <p:ph type="title" idx="4294967295"/>
          </p:nvPr>
        </p:nvSpPr>
        <p:spPr>
          <a:xfrm>
            <a:off x="2133600" y="228600"/>
            <a:ext cx="7010400" cy="1219200"/>
          </a:xfrm>
        </p:spPr>
        <p:txBody>
          <a:bodyPr>
            <a:normAutofit fontScale="90000"/>
          </a:bodyPr>
          <a:lstStyle/>
          <a:p>
            <a:pPr eaLnBrk="1" fontAlgn="auto" hangingPunct="1">
              <a:spcAft>
                <a:spcPts val="0"/>
              </a:spcAft>
              <a:defRPr/>
            </a:pPr>
            <a:r>
              <a:rPr lang="en-US" dirty="0">
                <a:solidFill>
                  <a:schemeClr val="tx2">
                    <a:satMod val="130000"/>
                  </a:schemeClr>
                </a:solidFill>
              </a:rPr>
              <a:t> </a:t>
            </a:r>
            <a:r>
              <a:rPr lang="en-US" b="1" dirty="0">
                <a:solidFill>
                  <a:schemeClr val="accent2">
                    <a:lumMod val="60000"/>
                    <a:lumOff val="40000"/>
                  </a:schemeClr>
                </a:solidFill>
              </a:rPr>
              <a:t>Hispanic Heritage   			Month</a:t>
            </a:r>
          </a:p>
        </p:txBody>
      </p:sp>
      <p:grpSp>
        <p:nvGrpSpPr>
          <p:cNvPr id="54276" name="Group 5"/>
          <p:cNvGrpSpPr>
            <a:grpSpLocks/>
          </p:cNvGrpSpPr>
          <p:nvPr/>
        </p:nvGrpSpPr>
        <p:grpSpPr bwMode="auto">
          <a:xfrm>
            <a:off x="-330200" y="903288"/>
            <a:ext cx="9805988" cy="4892675"/>
            <a:chOff x="-58" y="-29"/>
            <a:chExt cx="6177" cy="3082"/>
          </a:xfrm>
        </p:grpSpPr>
        <p:sp>
          <p:nvSpPr>
            <p:cNvPr id="54278"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4279"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r>
                <a:rPr lang="en-US" dirty="0">
                  <a:solidFill>
                    <a:schemeClr val="accent2">
                      <a:lumMod val="60000"/>
                      <a:lumOff val="40000"/>
                    </a:schemeClr>
                  </a:solidFill>
                </a:rPr>
                <a:t>                                                 </a:t>
              </a:r>
              <a:r>
                <a:rPr lang="en-US" dirty="0"/>
                <a:t>                                                                                                 </a:t>
              </a:r>
            </a:p>
          </p:txBody>
        </p:sp>
      </p:grpSp>
      <p:pic>
        <p:nvPicPr>
          <p:cNvPr id="54277" name="Picture 4" descr="http://sa11web/home/events/2007/hispanic_h_07/41.jpg"/>
          <p:cNvPicPr>
            <a:picLocks noChangeAspect="1" noChangeArrowheads="1"/>
          </p:cNvPicPr>
          <p:nvPr/>
        </p:nvPicPr>
        <p:blipFill>
          <a:blip r:embed="rId2" cstate="print"/>
          <a:srcRect/>
          <a:stretch>
            <a:fillRect/>
          </a:stretch>
        </p:blipFill>
        <p:spPr bwMode="auto">
          <a:xfrm>
            <a:off x="863600" y="1540669"/>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50181"/>
                                        </p:tgtEl>
                                        <p:attrNameLst>
                                          <p:attrName>style.visibility</p:attrName>
                                        </p:attrNameLst>
                                      </p:cBhvr>
                                      <p:to>
                                        <p:strVal val="visible"/>
                                      </p:to>
                                    </p:set>
                                  </p:childTnLst>
                                </p:cTn>
                              </p:par>
                            </p:childTnLst>
                          </p:cTn>
                        </p:par>
                        <p:par>
                          <p:cTn id="7" fill="hold">
                            <p:stCondLst>
                              <p:cond delay="1000"/>
                            </p:stCondLst>
                            <p:childTnLst>
                              <p:par>
                                <p:cTn id="8" presetID="53" presetClass="entr" presetSubtype="16" fill="hold" nodeType="afterEffect">
                                  <p:stCondLst>
                                    <p:cond delay="1500"/>
                                  </p:stCondLst>
                                  <p:childTnLst>
                                    <p:set>
                                      <p:cBhvr>
                                        <p:cTn id="9" dur="1" fill="hold">
                                          <p:stCondLst>
                                            <p:cond delay="0"/>
                                          </p:stCondLst>
                                        </p:cTn>
                                        <p:tgtEl>
                                          <p:spTgt spid="54277"/>
                                        </p:tgtEl>
                                        <p:attrNameLst>
                                          <p:attrName>style.visibility</p:attrName>
                                        </p:attrNameLst>
                                      </p:cBhvr>
                                      <p:to>
                                        <p:strVal val="visible"/>
                                      </p:to>
                                    </p:set>
                                    <p:anim calcmode="lin" valueType="num">
                                      <p:cBhvr>
                                        <p:cTn id="10" dur="2000" fill="hold"/>
                                        <p:tgtEl>
                                          <p:spTgt spid="54277"/>
                                        </p:tgtEl>
                                        <p:attrNameLst>
                                          <p:attrName>ppt_w</p:attrName>
                                        </p:attrNameLst>
                                      </p:cBhvr>
                                      <p:tavLst>
                                        <p:tav tm="0">
                                          <p:val>
                                            <p:fltVal val="0"/>
                                          </p:val>
                                        </p:tav>
                                        <p:tav tm="100000">
                                          <p:val>
                                            <p:strVal val="#ppt_w"/>
                                          </p:val>
                                        </p:tav>
                                      </p:tavLst>
                                    </p:anim>
                                    <p:anim calcmode="lin" valueType="num">
                                      <p:cBhvr>
                                        <p:cTn id="11" dur="2000" fill="hold"/>
                                        <p:tgtEl>
                                          <p:spTgt spid="54277"/>
                                        </p:tgtEl>
                                        <p:attrNameLst>
                                          <p:attrName>ppt_h</p:attrName>
                                        </p:attrNameLst>
                                      </p:cBhvr>
                                      <p:tavLst>
                                        <p:tav tm="0">
                                          <p:val>
                                            <p:fltVal val="0"/>
                                          </p:val>
                                        </p:tav>
                                        <p:tav tm="100000">
                                          <p:val>
                                            <p:strVal val="#ppt_h"/>
                                          </p:val>
                                        </p:tav>
                                      </p:tavLst>
                                    </p:anim>
                                    <p:animEffect transition="in" filter="fade">
                                      <p:cBhvr>
                                        <p:cTn id="12" dur="2000"/>
                                        <p:tgtEl>
                                          <p:spTgt spid="54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D6FCEE87-7D4A-4DCB-BF33-AAFFCF91137C}" type="slidenum">
              <a:rPr lang="en-US"/>
              <a:pPr>
                <a:defRPr/>
              </a:pPr>
              <a:t>78</a:t>
            </a:fld>
            <a:endParaRPr lang="en-US"/>
          </a:p>
        </p:txBody>
      </p:sp>
      <p:grpSp>
        <p:nvGrpSpPr>
          <p:cNvPr id="55299" name="Group 5"/>
          <p:cNvGrpSpPr>
            <a:grpSpLocks/>
          </p:cNvGrpSpPr>
          <p:nvPr/>
        </p:nvGrpSpPr>
        <p:grpSpPr bwMode="auto">
          <a:xfrm>
            <a:off x="-330200" y="903288"/>
            <a:ext cx="9805988" cy="4892675"/>
            <a:chOff x="-58" y="-29"/>
            <a:chExt cx="6177" cy="3082"/>
          </a:xfrm>
        </p:grpSpPr>
        <p:sp>
          <p:nvSpPr>
            <p:cNvPr id="55301"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5302"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55300" name="Picture 4" descr="http://sa11web/home/events/2007/hispanic_h_07/24.jpg"/>
          <p:cNvPicPr>
            <a:picLocks noChangeAspect="1" noChangeArrowheads="1"/>
          </p:cNvPicPr>
          <p:nvPr/>
        </p:nvPicPr>
        <p:blipFill>
          <a:blip r:embed="rId2" cstate="print"/>
          <a:srcRect/>
          <a:stretch>
            <a:fillRect/>
          </a:stretch>
        </p:blipFill>
        <p:spPr bwMode="auto">
          <a:xfrm>
            <a:off x="990600" y="9144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5300"/>
                                        </p:tgtEl>
                                        <p:attrNameLst>
                                          <p:attrName>style.visibility</p:attrName>
                                        </p:attrNameLst>
                                      </p:cBhvr>
                                      <p:to>
                                        <p:strVal val="visible"/>
                                      </p:to>
                                    </p:set>
                                    <p:anim calcmode="lin" valueType="num">
                                      <p:cBhvr>
                                        <p:cTn id="7" dur="2000" fill="hold"/>
                                        <p:tgtEl>
                                          <p:spTgt spid="55300"/>
                                        </p:tgtEl>
                                        <p:attrNameLst>
                                          <p:attrName>ppt_w</p:attrName>
                                        </p:attrNameLst>
                                      </p:cBhvr>
                                      <p:tavLst>
                                        <p:tav tm="0">
                                          <p:val>
                                            <p:fltVal val="0"/>
                                          </p:val>
                                        </p:tav>
                                        <p:tav tm="100000">
                                          <p:val>
                                            <p:strVal val="#ppt_w"/>
                                          </p:val>
                                        </p:tav>
                                      </p:tavLst>
                                    </p:anim>
                                    <p:anim calcmode="lin" valueType="num">
                                      <p:cBhvr>
                                        <p:cTn id="8" dur="2000" fill="hold"/>
                                        <p:tgtEl>
                                          <p:spTgt spid="55300"/>
                                        </p:tgtEl>
                                        <p:attrNameLst>
                                          <p:attrName>ppt_h</p:attrName>
                                        </p:attrNameLst>
                                      </p:cBhvr>
                                      <p:tavLst>
                                        <p:tav tm="0">
                                          <p:val>
                                            <p:fltVal val="0"/>
                                          </p:val>
                                        </p:tav>
                                        <p:tav tm="100000">
                                          <p:val>
                                            <p:strVal val="#ppt_h"/>
                                          </p:val>
                                        </p:tav>
                                      </p:tavLst>
                                    </p:anim>
                                    <p:animEffect transition="in" filter="fade">
                                      <p:cBhvr>
                                        <p:cTn id="9" dur="20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p:txBody>
          <a:bodyPr/>
          <a:lstStyle/>
          <a:p>
            <a:pPr>
              <a:defRPr/>
            </a:pPr>
            <a:fld id="{B3446DE9-48E4-4F1D-A24D-2A8931D3F983}" type="slidenum">
              <a:rPr lang="en-US"/>
              <a:pPr>
                <a:defRPr/>
              </a:pPr>
              <a:t>79</a:t>
            </a:fld>
            <a:endParaRPr lang="en-US"/>
          </a:p>
        </p:txBody>
      </p:sp>
      <p:sp>
        <p:nvSpPr>
          <p:cNvPr id="52228" name="Rectangle 6"/>
          <p:cNvSpPr>
            <a:spLocks noGrp="1" noChangeArrowheads="1"/>
          </p:cNvSpPr>
          <p:nvPr>
            <p:ph type="title" idx="4294967295"/>
          </p:nvPr>
        </p:nvSpPr>
        <p:spPr>
          <a:xfrm>
            <a:off x="3048000" y="152400"/>
            <a:ext cx="6096000" cy="1143000"/>
          </a:xfrm>
        </p:spPr>
        <p:txBody>
          <a:bodyPr>
            <a:normAutofit fontScale="90000"/>
          </a:bodyPr>
          <a:lstStyle/>
          <a:p>
            <a:pPr eaLnBrk="1" fontAlgn="auto" hangingPunct="1">
              <a:spcAft>
                <a:spcPts val="0"/>
              </a:spcAft>
              <a:defRPr/>
            </a:pPr>
            <a:r>
              <a:rPr lang="en-US" dirty="0">
                <a:solidFill>
                  <a:schemeClr val="accent2">
                    <a:lumMod val="60000"/>
                    <a:lumOff val="40000"/>
                  </a:schemeClr>
                </a:solidFill>
              </a:rPr>
              <a:t>15</a:t>
            </a:r>
            <a:r>
              <a:rPr lang="en-US" baseline="30000" dirty="0">
                <a:solidFill>
                  <a:schemeClr val="accent2">
                    <a:lumMod val="60000"/>
                    <a:lumOff val="40000"/>
                  </a:schemeClr>
                </a:solidFill>
              </a:rPr>
              <a:t>th</a:t>
            </a:r>
            <a:r>
              <a:rPr lang="en-US" dirty="0">
                <a:solidFill>
                  <a:schemeClr val="accent2">
                    <a:lumMod val="60000"/>
                    <a:lumOff val="40000"/>
                  </a:schemeClr>
                </a:solidFill>
              </a:rPr>
              <a:t> Annual Angel Tree 		Party</a:t>
            </a:r>
          </a:p>
        </p:txBody>
      </p:sp>
      <p:grpSp>
        <p:nvGrpSpPr>
          <p:cNvPr id="56324" name="Group 5"/>
          <p:cNvGrpSpPr>
            <a:grpSpLocks/>
          </p:cNvGrpSpPr>
          <p:nvPr/>
        </p:nvGrpSpPr>
        <p:grpSpPr bwMode="auto">
          <a:xfrm>
            <a:off x="0" y="1676400"/>
            <a:ext cx="9013825" cy="4541838"/>
            <a:chOff x="-58" y="-29"/>
            <a:chExt cx="5678" cy="2861"/>
          </a:xfrm>
        </p:grpSpPr>
        <p:sp>
          <p:nvSpPr>
            <p:cNvPr id="56329"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6330" name="Rectangle 3"/>
            <p:cNvSpPr>
              <a:spLocks noChangeArrowheads="1"/>
            </p:cNvSpPr>
            <p:nvPr/>
          </p:nvSpPr>
          <p:spPr bwMode="auto">
            <a:xfrm>
              <a:off x="0" y="0"/>
              <a:ext cx="5620" cy="2832"/>
            </a:xfrm>
            <a:prstGeom prst="rect">
              <a:avLst/>
            </a:prstGeom>
            <a:noFill/>
            <a:ln w="9525">
              <a:noFill/>
              <a:miter lim="800000"/>
              <a:headEnd/>
              <a:tailEnd/>
            </a:ln>
          </p:spPr>
          <p:txBody>
            <a:bodyPr/>
            <a:lstStyle/>
            <a:p>
              <a:r>
                <a:rPr lang="en-US"/>
                <a:t>  </a:t>
              </a:r>
              <a:r>
                <a:rPr lang="en-US" sz="28900"/>
                <a:t> </a:t>
              </a:r>
              <a:r>
                <a:rPr lang="en-US"/>
                <a:t>                                                                                                                                                                                   </a:t>
              </a:r>
            </a:p>
          </p:txBody>
        </p:sp>
      </p:grpSp>
      <p:grpSp>
        <p:nvGrpSpPr>
          <p:cNvPr id="56325" name="Group 10"/>
          <p:cNvGrpSpPr>
            <a:grpSpLocks/>
          </p:cNvGrpSpPr>
          <p:nvPr/>
        </p:nvGrpSpPr>
        <p:grpSpPr bwMode="auto">
          <a:xfrm>
            <a:off x="65088" y="1085850"/>
            <a:ext cx="9013825" cy="4541838"/>
            <a:chOff x="-58" y="-29"/>
            <a:chExt cx="5678" cy="2861"/>
          </a:xfrm>
        </p:grpSpPr>
        <p:sp>
          <p:nvSpPr>
            <p:cNvPr id="56327" name="Rectangle 7"/>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6328" name="Rectangle 8"/>
            <p:cNvSpPr>
              <a:spLocks noChangeArrowheads="1"/>
            </p:cNvSpPr>
            <p:nvPr/>
          </p:nvSpPr>
          <p:spPr bwMode="auto">
            <a:xfrm>
              <a:off x="0" y="0"/>
              <a:ext cx="5620" cy="2832"/>
            </a:xfrm>
            <a:prstGeom prst="rect">
              <a:avLst/>
            </a:prstGeom>
            <a:noFill/>
            <a:ln w="9525">
              <a:noFill/>
              <a:miter lim="800000"/>
              <a:headEnd/>
              <a:tailEnd/>
            </a:ln>
          </p:spPr>
          <p:txBody>
            <a:bodyPr/>
            <a:lstStyle/>
            <a:p>
              <a:r>
                <a:rPr lang="en-US"/>
                <a:t>  </a:t>
              </a:r>
              <a:r>
                <a:rPr lang="en-US" sz="28900"/>
                <a:t> </a:t>
              </a:r>
              <a:r>
                <a:rPr lang="en-US"/>
                <a:t>                                                                                                                                                                                   </a:t>
              </a:r>
            </a:p>
          </p:txBody>
        </p:sp>
      </p:grpSp>
      <p:pic>
        <p:nvPicPr>
          <p:cNvPr id="56326" name="Picture 9" descr="http://sa11web/home/events/2007/angel_tree/1.jpg"/>
          <p:cNvPicPr>
            <a:picLocks noChangeAspect="1" noChangeArrowheads="1"/>
          </p:cNvPicPr>
          <p:nvPr/>
        </p:nvPicPr>
        <p:blipFill>
          <a:blip r:embed="rId2" cstate="print"/>
          <a:srcRect/>
          <a:stretch>
            <a:fillRect/>
          </a:stretch>
        </p:blipFill>
        <p:spPr bwMode="auto">
          <a:xfrm>
            <a:off x="990600" y="1752600"/>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1500"/>
                                  </p:stCondLst>
                                  <p:childTnLst>
                                    <p:set>
                                      <p:cBhvr>
                                        <p:cTn id="6" dur="1" fill="hold">
                                          <p:stCondLst>
                                            <p:cond delay="0"/>
                                          </p:stCondLst>
                                        </p:cTn>
                                        <p:tgtEl>
                                          <p:spTgt spid="52228"/>
                                        </p:tgtEl>
                                        <p:attrNameLst>
                                          <p:attrName>style.visibility</p:attrName>
                                        </p:attrNameLst>
                                      </p:cBhvr>
                                      <p:to>
                                        <p:strVal val="visible"/>
                                      </p:to>
                                    </p:set>
                                    <p:animEffect transition="in" filter="fade">
                                      <p:cBhvr>
                                        <p:cTn id="7" dur="2000"/>
                                        <p:tgtEl>
                                          <p:spTgt spid="52228"/>
                                        </p:tgtEl>
                                      </p:cBhvr>
                                    </p:animEffect>
                                    <p:anim calcmode="lin" valueType="num">
                                      <p:cBhvr>
                                        <p:cTn id="8" dur="2000" fill="hold"/>
                                        <p:tgtEl>
                                          <p:spTgt spid="52228"/>
                                        </p:tgtEl>
                                        <p:attrNameLst>
                                          <p:attrName>ppt_w</p:attrName>
                                        </p:attrNameLst>
                                      </p:cBhvr>
                                      <p:tavLst>
                                        <p:tav tm="0" fmla="#ppt_w*sin(2.5*pi*$)">
                                          <p:val>
                                            <p:fltVal val="0"/>
                                          </p:val>
                                        </p:tav>
                                        <p:tav tm="100000">
                                          <p:val>
                                            <p:fltVal val="1"/>
                                          </p:val>
                                        </p:tav>
                                      </p:tavLst>
                                    </p:anim>
                                    <p:anim calcmode="lin" valueType="num">
                                      <p:cBhvr>
                                        <p:cTn id="9" dur="2000" fill="hold"/>
                                        <p:tgtEl>
                                          <p:spTgt spid="52228"/>
                                        </p:tgtEl>
                                        <p:attrNameLst>
                                          <p:attrName>ppt_h</p:attrName>
                                        </p:attrNameLst>
                                      </p:cBhvr>
                                      <p:tavLst>
                                        <p:tav tm="0">
                                          <p:val>
                                            <p:strVal val="#ppt_h"/>
                                          </p:val>
                                        </p:tav>
                                        <p:tav tm="100000">
                                          <p:val>
                                            <p:strVal val="#ppt_h"/>
                                          </p:val>
                                        </p:tav>
                                      </p:tavLst>
                                    </p:anim>
                                  </p:childTnLst>
                                </p:cTn>
                              </p:par>
                            </p:childTnLst>
                          </p:cTn>
                        </p:par>
                        <p:par>
                          <p:cTn id="10" fill="hold">
                            <p:stCondLst>
                              <p:cond delay="3500"/>
                            </p:stCondLst>
                            <p:childTnLst>
                              <p:par>
                                <p:cTn id="11" presetID="53" presetClass="entr" presetSubtype="16" fill="hold" nodeType="afterEffect">
                                  <p:stCondLst>
                                    <p:cond delay="1000"/>
                                  </p:stCondLst>
                                  <p:childTnLst>
                                    <p:set>
                                      <p:cBhvr>
                                        <p:cTn id="12" dur="1" fill="hold">
                                          <p:stCondLst>
                                            <p:cond delay="0"/>
                                          </p:stCondLst>
                                        </p:cTn>
                                        <p:tgtEl>
                                          <p:spTgt spid="56326"/>
                                        </p:tgtEl>
                                        <p:attrNameLst>
                                          <p:attrName>style.visibility</p:attrName>
                                        </p:attrNameLst>
                                      </p:cBhvr>
                                      <p:to>
                                        <p:strVal val="visible"/>
                                      </p:to>
                                    </p:set>
                                    <p:anim calcmode="lin" valueType="num">
                                      <p:cBhvr>
                                        <p:cTn id="13" dur="2000" fill="hold"/>
                                        <p:tgtEl>
                                          <p:spTgt spid="56326"/>
                                        </p:tgtEl>
                                        <p:attrNameLst>
                                          <p:attrName>ppt_w</p:attrName>
                                        </p:attrNameLst>
                                      </p:cBhvr>
                                      <p:tavLst>
                                        <p:tav tm="0">
                                          <p:val>
                                            <p:fltVal val="0"/>
                                          </p:val>
                                        </p:tav>
                                        <p:tav tm="100000">
                                          <p:val>
                                            <p:strVal val="#ppt_w"/>
                                          </p:val>
                                        </p:tav>
                                      </p:tavLst>
                                    </p:anim>
                                    <p:anim calcmode="lin" valueType="num">
                                      <p:cBhvr>
                                        <p:cTn id="14" dur="2000" fill="hold"/>
                                        <p:tgtEl>
                                          <p:spTgt spid="56326"/>
                                        </p:tgtEl>
                                        <p:attrNameLst>
                                          <p:attrName>ppt_h</p:attrName>
                                        </p:attrNameLst>
                                      </p:cBhvr>
                                      <p:tavLst>
                                        <p:tav tm="0">
                                          <p:val>
                                            <p:fltVal val="0"/>
                                          </p:val>
                                        </p:tav>
                                        <p:tav tm="100000">
                                          <p:val>
                                            <p:strVal val="#ppt_h"/>
                                          </p:val>
                                        </p:tav>
                                      </p:tavLst>
                                    </p:anim>
                                    <p:animEffect transition="in" filter="fade">
                                      <p:cBhvr>
                                        <p:cTn id="15" dur="2000"/>
                                        <p:tgtEl>
                                          <p:spTgt spid="56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D20202-2C59-4ED1-8786-5E60E282C807}"/>
              </a:ext>
            </a:extLst>
          </p:cNvPr>
          <p:cNvSpPr>
            <a:spLocks noGrp="1"/>
          </p:cNvSpPr>
          <p:nvPr>
            <p:ph type="sldNum" sz="quarter" idx="12"/>
          </p:nvPr>
        </p:nvSpPr>
        <p:spPr/>
        <p:txBody>
          <a:bodyPr/>
          <a:lstStyle/>
          <a:p>
            <a:pPr>
              <a:defRPr/>
            </a:pPr>
            <a:fld id="{AE6BE5E4-037E-4D97-9687-EEFD5B33123B}" type="slidenum">
              <a:rPr lang="en-US" smtClean="0"/>
              <a:pPr>
                <a:defRPr/>
              </a:pPr>
              <a:t>8</a:t>
            </a:fld>
            <a:endParaRPr lang="en-US"/>
          </a:p>
        </p:txBody>
      </p:sp>
    </p:spTree>
    <p:extLst>
      <p:ext uri="{BB962C8B-B14F-4D97-AF65-F5344CB8AC3E}">
        <p14:creationId xmlns:p14="http://schemas.microsoft.com/office/powerpoint/2010/main" val="6782114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A91B332C-3B35-4DDE-B16D-B5F28C3F32A1}" type="slidenum">
              <a:rPr lang="en-US"/>
              <a:pPr>
                <a:defRPr/>
              </a:pPr>
              <a:t>80</a:t>
            </a:fld>
            <a:endParaRPr lang="en-US"/>
          </a:p>
        </p:txBody>
      </p:sp>
      <p:pic>
        <p:nvPicPr>
          <p:cNvPr id="57347" name="Picture 2" descr="http://sa11web/home/events/2007/angel_tree/5.jpg"/>
          <p:cNvPicPr>
            <a:picLocks noChangeAspect="1" noChangeArrowheads="1"/>
          </p:cNvPicPr>
          <p:nvPr/>
        </p:nvPicPr>
        <p:blipFill>
          <a:blip r:embed="rId2" cstate="print"/>
          <a:srcRect/>
          <a:stretch>
            <a:fillRect/>
          </a:stretch>
        </p:blipFill>
        <p:spPr bwMode="auto">
          <a:xfrm>
            <a:off x="1371600" y="1878012"/>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347"/>
                                        </p:tgtEl>
                                        <p:attrNameLst>
                                          <p:attrName>style.visibility</p:attrName>
                                        </p:attrNameLst>
                                      </p:cBhvr>
                                      <p:to>
                                        <p:strVal val="visible"/>
                                      </p:to>
                                    </p:set>
                                    <p:anim calcmode="lin" valueType="num">
                                      <p:cBhvr>
                                        <p:cTn id="7" dur="500" fill="hold"/>
                                        <p:tgtEl>
                                          <p:spTgt spid="57347"/>
                                        </p:tgtEl>
                                        <p:attrNameLst>
                                          <p:attrName>ppt_w</p:attrName>
                                        </p:attrNameLst>
                                      </p:cBhvr>
                                      <p:tavLst>
                                        <p:tav tm="0">
                                          <p:val>
                                            <p:fltVal val="0"/>
                                          </p:val>
                                        </p:tav>
                                        <p:tav tm="100000">
                                          <p:val>
                                            <p:strVal val="#ppt_w"/>
                                          </p:val>
                                        </p:tav>
                                      </p:tavLst>
                                    </p:anim>
                                    <p:anim calcmode="lin" valueType="num">
                                      <p:cBhvr>
                                        <p:cTn id="8" dur="500" fill="hold"/>
                                        <p:tgtEl>
                                          <p:spTgt spid="57347"/>
                                        </p:tgtEl>
                                        <p:attrNameLst>
                                          <p:attrName>ppt_h</p:attrName>
                                        </p:attrNameLst>
                                      </p:cBhvr>
                                      <p:tavLst>
                                        <p:tav tm="0">
                                          <p:val>
                                            <p:fltVal val="0"/>
                                          </p:val>
                                        </p:tav>
                                        <p:tav tm="100000">
                                          <p:val>
                                            <p:strVal val="#ppt_h"/>
                                          </p:val>
                                        </p:tav>
                                      </p:tavLst>
                                    </p:anim>
                                    <p:animEffect transition="in" filter="fade">
                                      <p:cBhvr>
                                        <p:cTn id="9"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E53F411C-6582-4F0F-8CDD-74241ACB69A4}" type="slidenum">
              <a:rPr lang="en-US"/>
              <a:pPr>
                <a:defRPr/>
              </a:pPr>
              <a:t>81</a:t>
            </a:fld>
            <a:endParaRPr lang="en-US"/>
          </a:p>
        </p:txBody>
      </p:sp>
      <p:sp>
        <p:nvSpPr>
          <p:cNvPr id="54277" name="Rectangle 10"/>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dirty="0">
                <a:solidFill>
                  <a:schemeClr val="accent2">
                    <a:lumMod val="60000"/>
                    <a:lumOff val="40000"/>
                  </a:schemeClr>
                </a:solidFill>
              </a:rPr>
              <a:t>Black History Month</a:t>
            </a:r>
          </a:p>
        </p:txBody>
      </p:sp>
      <p:grpSp>
        <p:nvGrpSpPr>
          <p:cNvPr id="58372" name="Group 9"/>
          <p:cNvGrpSpPr>
            <a:grpSpLocks/>
          </p:cNvGrpSpPr>
          <p:nvPr/>
        </p:nvGrpSpPr>
        <p:grpSpPr bwMode="auto">
          <a:xfrm>
            <a:off x="65088" y="1085850"/>
            <a:ext cx="9013825" cy="4541838"/>
            <a:chOff x="-58" y="-29"/>
            <a:chExt cx="5678" cy="2861"/>
          </a:xfrm>
        </p:grpSpPr>
        <p:sp>
          <p:nvSpPr>
            <p:cNvPr id="58374" name="Rectangle 6"/>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8375" name="Rectangle 7"/>
            <p:cNvSpPr>
              <a:spLocks noChangeArrowheads="1"/>
            </p:cNvSpPr>
            <p:nvPr/>
          </p:nvSpPr>
          <p:spPr bwMode="auto">
            <a:xfrm>
              <a:off x="0" y="0"/>
              <a:ext cx="5620" cy="2832"/>
            </a:xfrm>
            <a:prstGeom prst="rect">
              <a:avLst/>
            </a:prstGeom>
            <a:noFill/>
            <a:ln w="9525">
              <a:noFill/>
              <a:miter lim="800000"/>
              <a:headEnd/>
              <a:tailEnd/>
            </a:ln>
          </p:spPr>
          <p:txBody>
            <a:bodyPr/>
            <a:lstStyle/>
            <a:p>
              <a:r>
                <a:rPr lang="en-US" dirty="0"/>
                <a:t>  </a:t>
              </a:r>
              <a:r>
                <a:rPr lang="en-US" sz="28900" dirty="0"/>
                <a:t> </a:t>
              </a:r>
              <a:r>
                <a:rPr lang="en-US" dirty="0"/>
                <a:t>                                                                                                                                                                                   </a:t>
              </a:r>
            </a:p>
          </p:txBody>
        </p:sp>
      </p:grpSp>
      <p:pic>
        <p:nvPicPr>
          <p:cNvPr id="58373" name="Picture 8" descr="http://sa11web/home/events/2007/black_history/11.jpg"/>
          <p:cNvPicPr>
            <a:picLocks noChangeAspect="1" noChangeArrowheads="1"/>
          </p:cNvPicPr>
          <p:nvPr/>
        </p:nvPicPr>
        <p:blipFill>
          <a:blip r:embed="rId2" cstate="print"/>
          <a:srcRect/>
          <a:stretch>
            <a:fillRect/>
          </a:stretch>
        </p:blipFill>
        <p:spPr bwMode="auto">
          <a:xfrm>
            <a:off x="1752600" y="1727200"/>
            <a:ext cx="6858000" cy="4594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54277"/>
                                        </p:tgtEl>
                                        <p:attrNameLst>
                                          <p:attrName>style.visibility</p:attrName>
                                        </p:attrNameLst>
                                      </p:cBhvr>
                                      <p:to>
                                        <p:strVal val="visible"/>
                                      </p:to>
                                    </p:set>
                                    <p:animEffect transition="in" filter="fade">
                                      <p:cBhvr>
                                        <p:cTn id="7" dur="2000"/>
                                        <p:tgtEl>
                                          <p:spTgt spid="54277"/>
                                        </p:tgtEl>
                                      </p:cBhvr>
                                    </p:animEffect>
                                    <p:anim calcmode="lin" valueType="num">
                                      <p:cBhvr>
                                        <p:cTn id="8" dur="2000" fill="hold"/>
                                        <p:tgtEl>
                                          <p:spTgt spid="54277"/>
                                        </p:tgtEl>
                                        <p:attrNameLst>
                                          <p:attrName>ppt_w</p:attrName>
                                        </p:attrNameLst>
                                      </p:cBhvr>
                                      <p:tavLst>
                                        <p:tav tm="0" fmla="#ppt_w*sin(2.5*pi*$)">
                                          <p:val>
                                            <p:fltVal val="0"/>
                                          </p:val>
                                        </p:tav>
                                        <p:tav tm="100000">
                                          <p:val>
                                            <p:fltVal val="1"/>
                                          </p:val>
                                        </p:tav>
                                      </p:tavLst>
                                    </p:anim>
                                    <p:anim calcmode="lin" valueType="num">
                                      <p:cBhvr>
                                        <p:cTn id="9" dur="2000" fill="hold"/>
                                        <p:tgtEl>
                                          <p:spTgt spid="5427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2"/>
          </p:nvPr>
        </p:nvSpPr>
        <p:spPr/>
        <p:txBody>
          <a:bodyPr/>
          <a:lstStyle/>
          <a:p>
            <a:pPr>
              <a:defRPr/>
            </a:pPr>
            <a:fld id="{DAA27B3F-80CF-444F-B575-CFDF97731691}" type="slidenum">
              <a:rPr lang="en-US"/>
              <a:pPr>
                <a:defRPr/>
              </a:pPr>
              <a:t>82</a:t>
            </a:fld>
            <a:endParaRPr lang="en-US"/>
          </a:p>
        </p:txBody>
      </p:sp>
      <p:sp>
        <p:nvSpPr>
          <p:cNvPr id="55301" name="Rectangle 6"/>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a:solidFill>
                  <a:schemeClr val="tx2">
                    <a:satMod val="130000"/>
                  </a:schemeClr>
                </a:solidFill>
              </a:rPr>
              <a:t>Fashion Show</a:t>
            </a:r>
          </a:p>
        </p:txBody>
      </p:sp>
      <p:grpSp>
        <p:nvGrpSpPr>
          <p:cNvPr id="59396" name="Group 5"/>
          <p:cNvGrpSpPr>
            <a:grpSpLocks/>
          </p:cNvGrpSpPr>
          <p:nvPr/>
        </p:nvGrpSpPr>
        <p:grpSpPr bwMode="auto">
          <a:xfrm>
            <a:off x="-330200" y="903288"/>
            <a:ext cx="9805988" cy="4892675"/>
            <a:chOff x="-58" y="-29"/>
            <a:chExt cx="6177" cy="3082"/>
          </a:xfrm>
        </p:grpSpPr>
        <p:sp>
          <p:nvSpPr>
            <p:cNvPr id="59398"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59399"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dirty="0"/>
                <a:t>  </a:t>
              </a:r>
              <a:r>
                <a:rPr lang="en-US" sz="31200" dirty="0"/>
                <a:t> </a:t>
              </a:r>
              <a:r>
                <a:rPr lang="en-US" dirty="0"/>
                <a:t>                                                          </a:t>
              </a:r>
              <a:r>
                <a:rPr lang="en-US" dirty="0">
                  <a:solidFill>
                    <a:schemeClr val="accent2">
                      <a:lumMod val="60000"/>
                      <a:lumOff val="40000"/>
                    </a:schemeClr>
                  </a:solidFill>
                </a:rPr>
                <a:t>                                                                                </a:t>
              </a:r>
              <a:r>
                <a:rPr lang="en-US" dirty="0"/>
                <a:t>                                                       </a:t>
              </a:r>
            </a:p>
          </p:txBody>
        </p:sp>
      </p:grpSp>
      <p:pic>
        <p:nvPicPr>
          <p:cNvPr id="59397" name="Picture 4" descr="http://sa11web/home/events/2008/bhn_fashionshow/54.jpg"/>
          <p:cNvPicPr>
            <a:picLocks noChangeAspect="1" noChangeArrowheads="1"/>
          </p:cNvPicPr>
          <p:nvPr/>
        </p:nvPicPr>
        <p:blipFill>
          <a:blip r:embed="rId2" cstate="print"/>
          <a:srcRect/>
          <a:stretch>
            <a:fillRect/>
          </a:stretch>
        </p:blipFill>
        <p:spPr bwMode="auto">
          <a:xfrm>
            <a:off x="914400" y="15240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59397"/>
                                        </p:tgtEl>
                                        <p:attrNameLst>
                                          <p:attrName>style.visibility</p:attrName>
                                        </p:attrNameLst>
                                      </p:cBhvr>
                                      <p:to>
                                        <p:strVal val="visible"/>
                                      </p:to>
                                    </p:set>
                                    <p:anim calcmode="lin" valueType="num">
                                      <p:cBhvr>
                                        <p:cTn id="7" dur="2000" fill="hold"/>
                                        <p:tgtEl>
                                          <p:spTgt spid="59397"/>
                                        </p:tgtEl>
                                        <p:attrNameLst>
                                          <p:attrName>ppt_w</p:attrName>
                                        </p:attrNameLst>
                                      </p:cBhvr>
                                      <p:tavLst>
                                        <p:tav tm="0">
                                          <p:val>
                                            <p:fltVal val="0"/>
                                          </p:val>
                                        </p:tav>
                                        <p:tav tm="100000">
                                          <p:val>
                                            <p:strVal val="#ppt_w"/>
                                          </p:val>
                                        </p:tav>
                                      </p:tavLst>
                                    </p:anim>
                                    <p:anim calcmode="lin" valueType="num">
                                      <p:cBhvr>
                                        <p:cTn id="8" dur="2000" fill="hold"/>
                                        <p:tgtEl>
                                          <p:spTgt spid="59397"/>
                                        </p:tgtEl>
                                        <p:attrNameLst>
                                          <p:attrName>ppt_h</p:attrName>
                                        </p:attrNameLst>
                                      </p:cBhvr>
                                      <p:tavLst>
                                        <p:tav tm="0">
                                          <p:val>
                                            <p:fltVal val="0"/>
                                          </p:val>
                                        </p:tav>
                                        <p:tav tm="100000">
                                          <p:val>
                                            <p:strVal val="#ppt_h"/>
                                          </p:val>
                                        </p:tav>
                                      </p:tavLst>
                                    </p:anim>
                                    <p:animEffect transition="in" filter="fade">
                                      <p:cBhvr>
                                        <p:cTn id="9" dur="2000"/>
                                        <p:tgtEl>
                                          <p:spTgt spid="59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2"/>
          </p:nvPr>
        </p:nvSpPr>
        <p:spPr/>
        <p:txBody>
          <a:bodyPr/>
          <a:lstStyle/>
          <a:p>
            <a:pPr>
              <a:defRPr/>
            </a:pPr>
            <a:fld id="{52AD4109-9934-4B68-A1BB-D7AEE195350D}" type="slidenum">
              <a:rPr lang="en-US"/>
              <a:pPr>
                <a:defRPr/>
              </a:pPr>
              <a:t>83</a:t>
            </a:fld>
            <a:endParaRPr lang="en-US"/>
          </a:p>
        </p:txBody>
      </p:sp>
      <p:grpSp>
        <p:nvGrpSpPr>
          <p:cNvPr id="60419" name="Group 5"/>
          <p:cNvGrpSpPr>
            <a:grpSpLocks/>
          </p:cNvGrpSpPr>
          <p:nvPr/>
        </p:nvGrpSpPr>
        <p:grpSpPr bwMode="auto">
          <a:xfrm>
            <a:off x="-330200" y="903288"/>
            <a:ext cx="9805988" cy="4892675"/>
            <a:chOff x="-58" y="-29"/>
            <a:chExt cx="6177" cy="3082"/>
          </a:xfrm>
        </p:grpSpPr>
        <p:sp>
          <p:nvSpPr>
            <p:cNvPr id="60421" name="Rectangle 2"/>
            <p:cNvSpPr>
              <a:spLocks noChangeArrowheads="1"/>
            </p:cNvSpPr>
            <p:nvPr/>
          </p:nvSpPr>
          <p:spPr bwMode="auto">
            <a:xfrm>
              <a:off x="-58" y="-29"/>
              <a:ext cx="116" cy="173"/>
            </a:xfrm>
            <a:prstGeom prst="rect">
              <a:avLst/>
            </a:prstGeom>
            <a:noFill/>
            <a:ln w="9525">
              <a:noFill/>
              <a:miter lim="800000"/>
              <a:headEnd/>
              <a:tailEnd/>
            </a:ln>
          </p:spPr>
          <p:txBody>
            <a:bodyPr>
              <a:spAutoFit/>
            </a:bodyPr>
            <a:lstStyle/>
            <a:p>
              <a:endParaRPr lang="en-US"/>
            </a:p>
          </p:txBody>
        </p:sp>
        <p:sp>
          <p:nvSpPr>
            <p:cNvPr id="60422" name="Rectangle 3"/>
            <p:cNvSpPr>
              <a:spLocks noChangeArrowheads="1"/>
            </p:cNvSpPr>
            <p:nvPr/>
          </p:nvSpPr>
          <p:spPr bwMode="auto">
            <a:xfrm>
              <a:off x="0" y="0"/>
              <a:ext cx="6119" cy="3053"/>
            </a:xfrm>
            <a:prstGeom prst="rect">
              <a:avLst/>
            </a:prstGeom>
            <a:noFill/>
            <a:ln w="9525">
              <a:noFill/>
              <a:miter lim="800000"/>
              <a:headEnd/>
              <a:tailEnd/>
            </a:ln>
          </p:spPr>
          <p:txBody>
            <a:bodyPr/>
            <a:lstStyle/>
            <a:p>
              <a:r>
                <a:rPr lang="en-US"/>
                <a:t>  </a:t>
              </a:r>
              <a:r>
                <a:rPr lang="en-US" sz="31200"/>
                <a:t> </a:t>
              </a:r>
              <a:r>
                <a:rPr lang="en-US"/>
                <a:t>                                                                                                                                                                                                 </a:t>
              </a:r>
            </a:p>
          </p:txBody>
        </p:sp>
      </p:grpSp>
      <p:pic>
        <p:nvPicPr>
          <p:cNvPr id="60420" name="Picture 4" descr="http://sa11web/home/events/2008/bhn_fashionshow/97.jpg"/>
          <p:cNvPicPr>
            <a:picLocks noChangeAspect="1" noChangeArrowheads="1"/>
          </p:cNvPicPr>
          <p:nvPr/>
        </p:nvPicPr>
        <p:blipFill>
          <a:blip r:embed="rId2" cstate="print"/>
          <a:srcRect/>
          <a:stretch>
            <a:fillRect/>
          </a:stretch>
        </p:blipFill>
        <p:spPr bwMode="auto">
          <a:xfrm>
            <a:off x="990600" y="1143000"/>
            <a:ext cx="7407275" cy="4960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60420"/>
                                        </p:tgtEl>
                                        <p:attrNameLst>
                                          <p:attrName>style.visibility</p:attrName>
                                        </p:attrNameLst>
                                      </p:cBhvr>
                                      <p:to>
                                        <p:strVal val="visible"/>
                                      </p:to>
                                    </p:set>
                                    <p:anim calcmode="lin" valueType="num">
                                      <p:cBhvr>
                                        <p:cTn id="7" dur="2000" fill="hold"/>
                                        <p:tgtEl>
                                          <p:spTgt spid="60420"/>
                                        </p:tgtEl>
                                        <p:attrNameLst>
                                          <p:attrName>ppt_w</p:attrName>
                                        </p:attrNameLst>
                                      </p:cBhvr>
                                      <p:tavLst>
                                        <p:tav tm="0">
                                          <p:val>
                                            <p:fltVal val="0"/>
                                          </p:val>
                                        </p:tav>
                                        <p:tav tm="100000">
                                          <p:val>
                                            <p:strVal val="#ppt_w"/>
                                          </p:val>
                                        </p:tav>
                                      </p:tavLst>
                                    </p:anim>
                                    <p:anim calcmode="lin" valueType="num">
                                      <p:cBhvr>
                                        <p:cTn id="8" dur="2000" fill="hold"/>
                                        <p:tgtEl>
                                          <p:spTgt spid="60420"/>
                                        </p:tgtEl>
                                        <p:attrNameLst>
                                          <p:attrName>ppt_h</p:attrName>
                                        </p:attrNameLst>
                                      </p:cBhvr>
                                      <p:tavLst>
                                        <p:tav tm="0">
                                          <p:val>
                                            <p:fltVal val="0"/>
                                          </p:val>
                                        </p:tav>
                                        <p:tav tm="100000">
                                          <p:val>
                                            <p:strVal val="#ppt_h"/>
                                          </p:val>
                                        </p:tav>
                                      </p:tavLst>
                                    </p:anim>
                                    <p:animEffect transition="in" filter="fade">
                                      <p:cBhvr>
                                        <p:cTn id="9" dur="20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B0028C13-5F54-4209-9680-123D8ED60C58}" type="slidenum">
              <a:rPr lang="en-US"/>
              <a:pPr>
                <a:defRPr/>
              </a:pPr>
              <a:t>84</a:t>
            </a:fld>
            <a:endParaRPr lang="en-US"/>
          </a:p>
        </p:txBody>
      </p:sp>
      <p:sp>
        <p:nvSpPr>
          <p:cNvPr id="97283" name="Rectangle 3"/>
          <p:cNvSpPr>
            <a:spLocks noGrp="1" noChangeArrowheads="1"/>
          </p:cNvSpPr>
          <p:nvPr>
            <p:ph type="title" idx="4294967295"/>
          </p:nvPr>
        </p:nvSpPr>
        <p:spPr>
          <a:xfrm>
            <a:off x="3048000" y="609600"/>
            <a:ext cx="6096000" cy="1143000"/>
          </a:xfrm>
        </p:spPr>
        <p:txBody>
          <a:bodyPr/>
          <a:lstStyle/>
          <a:p>
            <a:pPr eaLnBrk="1" fontAlgn="auto" hangingPunct="1">
              <a:spcAft>
                <a:spcPts val="0"/>
              </a:spcAft>
              <a:defRPr/>
            </a:pPr>
            <a:r>
              <a:rPr lang="en-US" dirty="0">
                <a:solidFill>
                  <a:schemeClr val="accent2">
                    <a:lumMod val="60000"/>
                    <a:lumOff val="40000"/>
                  </a:schemeClr>
                </a:solidFill>
              </a:rPr>
              <a:t>Open Door Policy</a:t>
            </a:r>
          </a:p>
        </p:txBody>
      </p:sp>
      <p:sp>
        <p:nvSpPr>
          <p:cNvPr id="97282" name="Rectangle 2"/>
          <p:cNvSpPr>
            <a:spLocks noChangeArrowheads="1"/>
          </p:cNvSpPr>
          <p:nvPr/>
        </p:nvSpPr>
        <p:spPr bwMode="auto">
          <a:xfrm>
            <a:off x="1371600" y="2133600"/>
            <a:ext cx="6324600" cy="2443163"/>
          </a:xfrm>
          <a:prstGeom prst="rect">
            <a:avLst/>
          </a:prstGeom>
          <a:noFill/>
          <a:ln w="9525">
            <a:noFill/>
            <a:miter lim="800000"/>
            <a:headEnd/>
            <a:tailEnd/>
          </a:ln>
        </p:spPr>
        <p:txBody>
          <a:bodyPr>
            <a:spAutoFit/>
          </a:bodyPr>
          <a:lstStyle/>
          <a:p>
            <a:pPr>
              <a:spcBef>
                <a:spcPct val="50000"/>
              </a:spcBef>
              <a:buClr>
                <a:schemeClr val="hlink"/>
              </a:buClr>
              <a:buSzPct val="60000"/>
              <a:buFont typeface="Wingdings" pitchFamily="2" charset="2"/>
              <a:buNone/>
            </a:pPr>
            <a:r>
              <a:rPr lang="en-US" sz="2800" u="sng">
                <a:latin typeface="Arial" pitchFamily="34" charset="0"/>
                <a:cs typeface="Arial" pitchFamily="34" charset="0"/>
              </a:rPr>
              <a:t>Both ways:</a:t>
            </a:r>
            <a:endParaRPr lang="en-US" sz="2800">
              <a:latin typeface="Arial Unicode MS" pitchFamily="34" charset="-128"/>
              <a:ea typeface="Arial Unicode MS" pitchFamily="34" charset="-128"/>
              <a:cs typeface="Arial Unicode MS" pitchFamily="34" charset="-128"/>
            </a:endParaRPr>
          </a:p>
          <a:p>
            <a:pPr>
              <a:spcBef>
                <a:spcPct val="50000"/>
              </a:spcBef>
              <a:buClr>
                <a:schemeClr val="hlink"/>
              </a:buClr>
              <a:buSzPct val="60000"/>
              <a:buFont typeface="Wingdings" pitchFamily="2" charset="2"/>
              <a:buChar char="n"/>
            </a:pPr>
            <a:r>
              <a:rPr lang="en-US" sz="2800">
                <a:latin typeface="Arial" pitchFamily="34" charset="0"/>
                <a:cs typeface="Arial" pitchFamily="34" charset="0"/>
              </a:rPr>
              <a:t>	Suggestions – I want to hear</a:t>
            </a:r>
            <a:endParaRPr lang="en-US" sz="2800">
              <a:latin typeface="Arial Unicode MS" pitchFamily="34" charset="-128"/>
              <a:ea typeface="Arial Unicode MS" pitchFamily="34" charset="-128"/>
              <a:cs typeface="Arial Unicode MS" pitchFamily="34" charset="-128"/>
            </a:endParaRPr>
          </a:p>
          <a:p>
            <a:pPr>
              <a:spcBef>
                <a:spcPct val="50000"/>
              </a:spcBef>
              <a:buClr>
                <a:schemeClr val="hlink"/>
              </a:buClr>
              <a:buSzPct val="60000"/>
              <a:buFont typeface="Wingdings" pitchFamily="2" charset="2"/>
              <a:buChar char="n"/>
            </a:pPr>
            <a:r>
              <a:rPr lang="en-US" sz="2800">
                <a:latin typeface="Arial" pitchFamily="34" charset="0"/>
                <a:cs typeface="Arial" pitchFamily="34" charset="0"/>
              </a:rPr>
              <a:t>	Problems – I want to hear</a:t>
            </a:r>
            <a:r>
              <a:rPr lang="en-US" sz="2800">
                <a:latin typeface="Arial Unicode MS" pitchFamily="34" charset="-128"/>
                <a:ea typeface="Arial Unicode MS" pitchFamily="34" charset="-128"/>
                <a:cs typeface="Arial Unicode MS" pitchFamily="34" charset="-128"/>
              </a:rPr>
              <a:t> </a:t>
            </a:r>
          </a:p>
          <a:p>
            <a:pPr>
              <a:spcBef>
                <a:spcPct val="50000"/>
              </a:spcBef>
              <a:buClr>
                <a:schemeClr val="hlink"/>
              </a:buClr>
              <a:buSzPct val="60000"/>
              <a:buFont typeface="Wingdings" pitchFamily="2" charset="2"/>
              <a:buChar char="n"/>
            </a:pPr>
            <a:r>
              <a:rPr lang="en-US" sz="2800">
                <a:latin typeface="Arial Unicode MS" pitchFamily="34" charset="-128"/>
                <a:ea typeface="Arial Unicode MS" pitchFamily="34" charset="-128"/>
                <a:cs typeface="Arial Unicode MS" pitchFamily="34" charset="-128"/>
              </a:rPr>
              <a:t>     “Non-conversation conversations”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7283"/>
                                        </p:tgtEl>
                                        <p:attrNameLst>
                                          <p:attrName>style.visibility</p:attrName>
                                        </p:attrNameLst>
                                      </p:cBhvr>
                                      <p:to>
                                        <p:strVal val="visible"/>
                                      </p:to>
                                    </p:set>
                                    <p:animEffect transition="in" filter="blinds(horizontal)">
                                      <p:cBhvr>
                                        <p:cTn id="7" dur="500"/>
                                        <p:tgtEl>
                                          <p:spTgt spid="9728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97282">
                                            <p:txEl>
                                              <p:pRg st="0" end="0"/>
                                            </p:txEl>
                                          </p:spTgt>
                                        </p:tgtEl>
                                        <p:attrNameLst>
                                          <p:attrName>style.visibility</p:attrName>
                                        </p:attrNameLst>
                                      </p:cBhvr>
                                      <p:to>
                                        <p:strVal val="visible"/>
                                      </p:to>
                                    </p:set>
                                    <p:animEffect transition="in" filter="box(in)">
                                      <p:cBhvr>
                                        <p:cTn id="12" dur="500"/>
                                        <p:tgtEl>
                                          <p:spTgt spid="9728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0" fill="hold" nodeType="clickEffect">
                                  <p:stCondLst>
                                    <p:cond delay="0"/>
                                  </p:stCondLst>
                                  <p:childTnLst>
                                    <p:set>
                                      <p:cBhvr>
                                        <p:cTn id="16" dur="1" fill="hold">
                                          <p:stCondLst>
                                            <p:cond delay="0"/>
                                          </p:stCondLst>
                                        </p:cTn>
                                        <p:tgtEl>
                                          <p:spTgt spid="97282">
                                            <p:txEl>
                                              <p:pRg st="1" end="1"/>
                                            </p:txEl>
                                          </p:spTgt>
                                        </p:tgtEl>
                                        <p:attrNameLst>
                                          <p:attrName>style.visibility</p:attrName>
                                        </p:attrNameLst>
                                      </p:cBhvr>
                                      <p:to>
                                        <p:strVal val="visible"/>
                                      </p:to>
                                    </p:set>
                                    <p:anim calcmode="lin" valueType="num">
                                      <p:cBhvr>
                                        <p:cTn id="17" dur="500" fill="hold"/>
                                        <p:tgtEl>
                                          <p:spTgt spid="97282">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97282">
                                            <p:txEl>
                                              <p:pRg st="1" end="1"/>
                                            </p:txEl>
                                          </p:spTgt>
                                        </p:tgtEl>
                                        <p:attrNameLst>
                                          <p:attrName>ppt_h</p:attrName>
                                        </p:attrNameLst>
                                      </p:cBhvr>
                                      <p:tavLst>
                                        <p:tav tm="0">
                                          <p:val>
                                            <p:fltVal val="0"/>
                                          </p:val>
                                        </p:tav>
                                        <p:tav tm="100000">
                                          <p:val>
                                            <p:strVal val="#ppt_h"/>
                                          </p:val>
                                        </p:tav>
                                      </p:tavLst>
                                    </p:anim>
                                    <p:animEffect transition="in" filter="fade">
                                      <p:cBhvr>
                                        <p:cTn id="19" dur="500"/>
                                        <p:tgtEl>
                                          <p:spTgt spid="9728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0" fill="hold" nodeType="clickEffect">
                                  <p:stCondLst>
                                    <p:cond delay="0"/>
                                  </p:stCondLst>
                                  <p:childTnLst>
                                    <p:set>
                                      <p:cBhvr>
                                        <p:cTn id="23" dur="1" fill="hold">
                                          <p:stCondLst>
                                            <p:cond delay="0"/>
                                          </p:stCondLst>
                                        </p:cTn>
                                        <p:tgtEl>
                                          <p:spTgt spid="97282">
                                            <p:txEl>
                                              <p:pRg st="2" end="2"/>
                                            </p:txEl>
                                          </p:spTgt>
                                        </p:tgtEl>
                                        <p:attrNameLst>
                                          <p:attrName>style.visibility</p:attrName>
                                        </p:attrNameLst>
                                      </p:cBhvr>
                                      <p:to>
                                        <p:strVal val="visible"/>
                                      </p:to>
                                    </p:set>
                                    <p:anim calcmode="lin" valueType="num">
                                      <p:cBhvr>
                                        <p:cTn id="24" dur="500" fill="hold"/>
                                        <p:tgtEl>
                                          <p:spTgt spid="97282">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97282">
                                            <p:txEl>
                                              <p:pRg st="2" end="2"/>
                                            </p:txEl>
                                          </p:spTgt>
                                        </p:tgtEl>
                                        <p:attrNameLst>
                                          <p:attrName>ppt_h</p:attrName>
                                        </p:attrNameLst>
                                      </p:cBhvr>
                                      <p:tavLst>
                                        <p:tav tm="0">
                                          <p:val>
                                            <p:fltVal val="0"/>
                                          </p:val>
                                        </p:tav>
                                        <p:tav tm="100000">
                                          <p:val>
                                            <p:strVal val="#ppt_h"/>
                                          </p:val>
                                        </p:tav>
                                      </p:tavLst>
                                    </p:anim>
                                    <p:animEffect transition="in" filter="fade">
                                      <p:cBhvr>
                                        <p:cTn id="26" dur="500"/>
                                        <p:tgtEl>
                                          <p:spTgt spid="97282">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97282">
                                            <p:txEl>
                                              <p:pRg st="3" end="3"/>
                                            </p:txEl>
                                          </p:spTgt>
                                        </p:tgtEl>
                                        <p:attrNameLst>
                                          <p:attrName>style.visibility</p:attrName>
                                        </p:attrNameLst>
                                      </p:cBhvr>
                                      <p:to>
                                        <p:strVal val="visible"/>
                                      </p:to>
                                    </p:set>
                                    <p:anim calcmode="lin" valueType="num">
                                      <p:cBhvr>
                                        <p:cTn id="31" dur="500" fill="hold"/>
                                        <p:tgtEl>
                                          <p:spTgt spid="97282">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97282">
                                            <p:txEl>
                                              <p:pRg st="3" end="3"/>
                                            </p:txEl>
                                          </p:spTgt>
                                        </p:tgtEl>
                                        <p:attrNameLst>
                                          <p:attrName>ppt_h</p:attrName>
                                        </p:attrNameLst>
                                      </p:cBhvr>
                                      <p:tavLst>
                                        <p:tav tm="0">
                                          <p:val>
                                            <p:fltVal val="0"/>
                                          </p:val>
                                        </p:tav>
                                        <p:tav tm="100000">
                                          <p:val>
                                            <p:strVal val="#ppt_h"/>
                                          </p:val>
                                        </p:tav>
                                      </p:tavLst>
                                    </p:anim>
                                    <p:animEffect transition="in" filter="fade">
                                      <p:cBhvr>
                                        <p:cTn id="33" dur="500"/>
                                        <p:tgtEl>
                                          <p:spTgt spid="9728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0DFA4C-B52A-4C8B-B82D-37923ED9EF9D}"/>
              </a:ext>
            </a:extLst>
          </p:cNvPr>
          <p:cNvSpPr>
            <a:spLocks noGrp="1"/>
          </p:cNvSpPr>
          <p:nvPr>
            <p:ph type="sldNum" sz="quarter" idx="12"/>
          </p:nvPr>
        </p:nvSpPr>
        <p:spPr/>
        <p:txBody>
          <a:bodyPr/>
          <a:lstStyle/>
          <a:p>
            <a:pPr>
              <a:defRPr/>
            </a:pPr>
            <a:fld id="{AE6BE5E4-037E-4D97-9687-EEFD5B33123B}" type="slidenum">
              <a:rPr lang="en-US" smtClean="0"/>
              <a:pPr>
                <a:defRPr/>
              </a:pPr>
              <a:t>85</a:t>
            </a:fld>
            <a:endParaRPr lang="en-US"/>
          </a:p>
        </p:txBody>
      </p:sp>
      <p:sp>
        <p:nvSpPr>
          <p:cNvPr id="3" name="Title 2">
            <a:extLst>
              <a:ext uri="{FF2B5EF4-FFF2-40B4-BE49-F238E27FC236}">
                <a16:creationId xmlns:a16="http://schemas.microsoft.com/office/drawing/2014/main" id="{131C3991-B5E5-420D-8402-90F68681AB5E}"/>
              </a:ext>
            </a:extLst>
          </p:cNvPr>
          <p:cNvSpPr>
            <a:spLocks noGrp="1"/>
          </p:cNvSpPr>
          <p:nvPr>
            <p:ph type="title"/>
          </p:nvPr>
        </p:nvSpPr>
        <p:spPr>
          <a:xfrm>
            <a:off x="685800" y="274638"/>
            <a:ext cx="8001000" cy="4754562"/>
          </a:xfrm>
        </p:spPr>
        <p:txBody>
          <a:bodyPr>
            <a:noAutofit/>
          </a:bodyPr>
          <a:lstStyle/>
          <a:p>
            <a:r>
              <a:rPr lang="en-US" sz="6600" dirty="0">
                <a:solidFill>
                  <a:srgbClr val="FF0000"/>
                </a:solidFill>
              </a:rPr>
              <a:t>HOLIDAY</a:t>
            </a:r>
            <a:br>
              <a:rPr lang="en-US" sz="6600" dirty="0"/>
            </a:br>
            <a:r>
              <a:rPr lang="en-US" sz="6600" dirty="0">
                <a:solidFill>
                  <a:srgbClr val="92D050"/>
                </a:solidFill>
              </a:rPr>
              <a:t>PARTY!</a:t>
            </a:r>
            <a:r>
              <a:rPr lang="en-US" sz="6600" dirty="0">
                <a:solidFill>
                  <a:srgbClr val="FF0000"/>
                </a:solidFill>
              </a:rPr>
              <a:t>!</a:t>
            </a:r>
            <a:r>
              <a:rPr lang="en-US" sz="6600" dirty="0">
                <a:solidFill>
                  <a:srgbClr val="92D050"/>
                </a:solidFill>
              </a:rPr>
              <a:t>!</a:t>
            </a:r>
          </a:p>
        </p:txBody>
      </p:sp>
    </p:spTree>
    <p:extLst>
      <p:ext uri="{BB962C8B-B14F-4D97-AF65-F5344CB8AC3E}">
        <p14:creationId xmlns:p14="http://schemas.microsoft.com/office/powerpoint/2010/main" val="219886642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96E2223-254C-490F-AE86-6A23232402C5}"/>
              </a:ext>
            </a:extLst>
          </p:cNvPr>
          <p:cNvSpPr>
            <a:spLocks noGrp="1"/>
          </p:cNvSpPr>
          <p:nvPr>
            <p:ph type="sldNum" sz="quarter" idx="12"/>
          </p:nvPr>
        </p:nvSpPr>
        <p:spPr/>
        <p:txBody>
          <a:bodyPr/>
          <a:lstStyle/>
          <a:p>
            <a:pPr>
              <a:defRPr/>
            </a:pPr>
            <a:fld id="{AE6BE5E4-037E-4D97-9687-EEFD5B33123B}" type="slidenum">
              <a:rPr lang="en-US" smtClean="0"/>
              <a:pPr>
                <a:defRPr/>
              </a:pPr>
              <a:t>86</a:t>
            </a:fld>
            <a:endParaRPr lang="en-US"/>
          </a:p>
        </p:txBody>
      </p:sp>
      <p:pic>
        <p:nvPicPr>
          <p:cNvPr id="4" name="Picture 3">
            <a:extLst>
              <a:ext uri="{FF2B5EF4-FFF2-40B4-BE49-F238E27FC236}">
                <a16:creationId xmlns:a16="http://schemas.microsoft.com/office/drawing/2014/main" id="{5CA53D4A-C5C7-4940-8BC9-1B823C5492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2900"/>
            <a:ext cx="9144000" cy="6172200"/>
          </a:xfrm>
          <a:prstGeom prst="rect">
            <a:avLst/>
          </a:prstGeom>
        </p:spPr>
      </p:pic>
    </p:spTree>
    <p:extLst>
      <p:ext uri="{BB962C8B-B14F-4D97-AF65-F5344CB8AC3E}">
        <p14:creationId xmlns:p14="http://schemas.microsoft.com/office/powerpoint/2010/main" val="330036574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73" name="Rectangle 9"/>
          <p:cNvSpPr>
            <a:spLocks noGrp="1" noChangeArrowheads="1"/>
          </p:cNvSpPr>
          <p:nvPr>
            <p:ph idx="1"/>
          </p:nvPr>
        </p:nvSpPr>
        <p:spPr>
          <a:xfrm>
            <a:off x="838200" y="1676400"/>
            <a:ext cx="7696200" cy="4419600"/>
          </a:xfrm>
        </p:spPr>
        <p:txBody>
          <a:bodyPr/>
          <a:lstStyle/>
          <a:p>
            <a:pPr eaLnBrk="1" hangingPunct="1"/>
            <a:r>
              <a:rPr lang="en-US" sz="2400" dirty="0">
                <a:solidFill>
                  <a:schemeClr val="accent2">
                    <a:lumMod val="75000"/>
                  </a:schemeClr>
                </a:solidFill>
              </a:rPr>
              <a:t>THERE IS NOTHING MORE CRITICAL TO THE PUBLIC TRUST AND THE INTEGRITY OF THE CRIMINAL JUSTICE SYSTEM THAN A PROSECUTOR’S ABILITY TO OBJECTIVELY AND OPENLY WEIGH INFORMATION THAT SPEAKS TO A PERSON’S GUILT OR INNOCENCE.  PROSECUTORS HAVE NO MORE IMPORTANT RESPONSIBILITY THAN TO FOLLOW THE FACTS AND LAW WHEREVER THEY LEAD, REGARDLESS OF POPULAR PASSIONS OR POLITICAL CONSEQUENCE.</a:t>
            </a:r>
          </a:p>
        </p:txBody>
      </p:sp>
      <p:sp>
        <p:nvSpPr>
          <p:cNvPr id="4" name="Slide Number Placeholder 5"/>
          <p:cNvSpPr>
            <a:spLocks noGrp="1"/>
          </p:cNvSpPr>
          <p:nvPr>
            <p:ph type="sldNum" sz="quarter" idx="12"/>
          </p:nvPr>
        </p:nvSpPr>
        <p:spPr/>
        <p:txBody>
          <a:bodyPr/>
          <a:lstStyle/>
          <a:p>
            <a:pPr>
              <a:defRPr/>
            </a:pPr>
            <a:fld id="{7908ADAB-694C-4D48-877A-999B2B2F9299}" type="slidenum">
              <a:rPr lang="en-US"/>
              <a:pPr>
                <a:defRPr/>
              </a:pPr>
              <a:t>87</a:t>
            </a:fld>
            <a:endParaRPr lang="en-US"/>
          </a:p>
        </p:txBody>
      </p:sp>
      <p:sp>
        <p:nvSpPr>
          <p:cNvPr id="11272" name="Rectangle 8"/>
          <p:cNvSpPr>
            <a:spLocks noGrp="1" noChangeArrowheads="1"/>
          </p:cNvSpPr>
          <p:nvPr>
            <p:ph type="title"/>
          </p:nvPr>
        </p:nvSpPr>
        <p:spPr>
          <a:xfrm>
            <a:off x="1524000" y="304800"/>
            <a:ext cx="6096000" cy="1143000"/>
          </a:xfrm>
        </p:spPr>
        <p:txBody>
          <a:bodyPr/>
          <a:lstStyle/>
          <a:p>
            <a:pPr algn="ctr" eaLnBrk="1" fontAlgn="auto" hangingPunct="1">
              <a:spcAft>
                <a:spcPts val="0"/>
              </a:spcAft>
              <a:defRPr/>
            </a:pPr>
            <a:r>
              <a:rPr lang="en-US" dirty="0">
                <a:solidFill>
                  <a:schemeClr val="accent2">
                    <a:lumMod val="60000"/>
                    <a:lumOff val="40000"/>
                  </a:schemeClr>
                </a:solidFill>
              </a:rPr>
              <a:t>Our Charge</a:t>
            </a:r>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272"/>
                                        </p:tgtEl>
                                        <p:attrNameLst>
                                          <p:attrName>style.visibility</p:attrName>
                                        </p:attrNameLst>
                                      </p:cBhvr>
                                      <p:to>
                                        <p:strVal val="visible"/>
                                      </p:to>
                                    </p:set>
                                    <p:anim calcmode="lin" valueType="num">
                                      <p:cBhvr additive="base">
                                        <p:cTn id="7" dur="500" fill="hold"/>
                                        <p:tgtEl>
                                          <p:spTgt spid="11272"/>
                                        </p:tgtEl>
                                        <p:attrNameLst>
                                          <p:attrName>ppt_x</p:attrName>
                                        </p:attrNameLst>
                                      </p:cBhvr>
                                      <p:tavLst>
                                        <p:tav tm="0">
                                          <p:val>
                                            <p:strVal val="0-#ppt_w/2"/>
                                          </p:val>
                                        </p:tav>
                                        <p:tav tm="100000">
                                          <p:val>
                                            <p:strVal val="#ppt_x"/>
                                          </p:val>
                                        </p:tav>
                                      </p:tavLst>
                                    </p:anim>
                                    <p:anim calcmode="lin" valueType="num">
                                      <p:cBhvr additive="base">
                                        <p:cTn id="8" dur="500" fill="hold"/>
                                        <p:tgtEl>
                                          <p:spTgt spid="112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1500"/>
                                  </p:stCondLst>
                                  <p:iterate type="wd">
                                    <p:tmPct val="100000"/>
                                  </p:iterate>
                                  <p:childTnLst>
                                    <p:set>
                                      <p:cBhvr>
                                        <p:cTn id="11" dur="1" fill="hold">
                                          <p:stCondLst>
                                            <p:cond delay="0"/>
                                          </p:stCondLst>
                                        </p:cTn>
                                        <p:tgtEl>
                                          <p:spTgt spid="11273">
                                            <p:txEl>
                                              <p:pRg st="0" end="0"/>
                                            </p:txEl>
                                          </p:spTgt>
                                        </p:tgtEl>
                                        <p:attrNameLst>
                                          <p:attrName>style.visibility</p:attrName>
                                        </p:attrNameLst>
                                      </p:cBhvr>
                                      <p:to>
                                        <p:strVal val="visible"/>
                                      </p:to>
                                    </p:set>
                                    <p:anim calcmode="lin" valueType="num">
                                      <p:cBhvr additive="base">
                                        <p:cTn id="12" dur="300" fill="hold"/>
                                        <p:tgtEl>
                                          <p:spTgt spid="11273">
                                            <p:txEl>
                                              <p:pRg st="0" end="0"/>
                                            </p:txEl>
                                          </p:spTgt>
                                        </p:tgtEl>
                                        <p:attrNameLst>
                                          <p:attrName>ppt_x</p:attrName>
                                        </p:attrNameLst>
                                      </p:cBhvr>
                                      <p:tavLst>
                                        <p:tav tm="0">
                                          <p:val>
                                            <p:strVal val="1+#ppt_w/2"/>
                                          </p:val>
                                        </p:tav>
                                        <p:tav tm="100000">
                                          <p:val>
                                            <p:strVal val="#ppt_x"/>
                                          </p:val>
                                        </p:tav>
                                      </p:tavLst>
                                    </p:anim>
                                    <p:anim calcmode="lin" valueType="num">
                                      <p:cBhvr additive="base">
                                        <p:cTn id="13" dur="300" fill="hold"/>
                                        <p:tgtEl>
                                          <p:spTgt spid="1127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build="p" autoUpdateAnimBg="0"/>
      <p:bldP spid="1127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E46EEE-6938-453F-95C3-27325AE5B7A8}"/>
              </a:ext>
            </a:extLst>
          </p:cNvPr>
          <p:cNvSpPr>
            <a:spLocks noGrp="1"/>
          </p:cNvSpPr>
          <p:nvPr>
            <p:ph sz="half" idx="1"/>
          </p:nvPr>
        </p:nvSpPr>
        <p:spPr/>
        <p:txBody>
          <a:bodyPr>
            <a:normAutofit fontScale="85000" lnSpcReduction="10000"/>
          </a:bodyPr>
          <a:lstStyle/>
          <a:p>
            <a:r>
              <a:rPr lang="en-US" dirty="0">
                <a:hlinkClick r:id="rId2"/>
              </a:rPr>
              <a:t>https://www.google.com/url?sa=t&amp;rct=j&amp;q=&amp;esrc=s&amp;source=web&amp;cd=2&amp;cad=rja&amp;uact=8&amp;ved=2ahUKEwiE95D7zsndAhUQd6wKHfvvCNYQwqsBMAF6BAgAEAc&amp;url=https%3A%2F%2Fwww.youtube.com%2Fwatch%3Fv%3Dnwsu8QmkAX8&amp;usg=AOvVaw0T6pBdFwrmXoLSyB5sz5aV</a:t>
            </a:r>
            <a:endParaRPr lang="en-US" dirty="0"/>
          </a:p>
          <a:p>
            <a:endParaRPr lang="en-US" dirty="0"/>
          </a:p>
        </p:txBody>
      </p:sp>
      <p:sp>
        <p:nvSpPr>
          <p:cNvPr id="3" name="Content Placeholder 2">
            <a:extLst>
              <a:ext uri="{FF2B5EF4-FFF2-40B4-BE49-F238E27FC236}">
                <a16:creationId xmlns:a16="http://schemas.microsoft.com/office/drawing/2014/main" id="{B7BEA01C-35B6-46C5-BB3F-AFB331540E23}"/>
              </a:ext>
            </a:extLst>
          </p:cNvPr>
          <p:cNvSpPr>
            <a:spLocks noGrp="1"/>
          </p:cNvSpPr>
          <p:nvPr>
            <p:ph sz="half" idx="2"/>
          </p:nvPr>
        </p:nvSpPr>
        <p:spPr/>
        <p:txBody>
          <a:bodyPr/>
          <a:lstStyle/>
          <a:p>
            <a:r>
              <a:rPr lang="en-US">
                <a:hlinkClick r:id="rId3"/>
              </a:rPr>
              <a:t>https://www.local10.com/news/local/miami/miami-police-officer-caught-on-camera-kicking-teenage-girl-in-head</a:t>
            </a:r>
            <a:r>
              <a:rPr lang="en-US"/>
              <a:t> </a:t>
            </a:r>
          </a:p>
        </p:txBody>
      </p:sp>
      <p:sp>
        <p:nvSpPr>
          <p:cNvPr id="4" name="Slide Number Placeholder 3">
            <a:extLst>
              <a:ext uri="{FF2B5EF4-FFF2-40B4-BE49-F238E27FC236}">
                <a16:creationId xmlns:a16="http://schemas.microsoft.com/office/drawing/2014/main" id="{8923593F-C57D-45F4-8529-D2593164E1C6}"/>
              </a:ext>
            </a:extLst>
          </p:cNvPr>
          <p:cNvSpPr>
            <a:spLocks noGrp="1"/>
          </p:cNvSpPr>
          <p:nvPr>
            <p:ph type="sldNum" sz="quarter" idx="12"/>
          </p:nvPr>
        </p:nvSpPr>
        <p:spPr/>
        <p:txBody>
          <a:bodyPr/>
          <a:lstStyle/>
          <a:p>
            <a:pPr>
              <a:defRPr/>
            </a:pPr>
            <a:fld id="{70DA1716-2AF9-4D47-9159-E4603AC2C79E}" type="slidenum">
              <a:rPr lang="en-US" smtClean="0"/>
              <a:pPr>
                <a:defRPr/>
              </a:pPr>
              <a:t>9</a:t>
            </a:fld>
            <a:endParaRPr lang="en-US"/>
          </a:p>
        </p:txBody>
      </p:sp>
      <p:sp>
        <p:nvSpPr>
          <p:cNvPr id="5" name="Title 4">
            <a:extLst>
              <a:ext uri="{FF2B5EF4-FFF2-40B4-BE49-F238E27FC236}">
                <a16:creationId xmlns:a16="http://schemas.microsoft.com/office/drawing/2014/main" id="{9EEB94B0-8BEE-44CB-B8E9-265C817AE18F}"/>
              </a:ext>
            </a:extLst>
          </p:cNvPr>
          <p:cNvSpPr>
            <a:spLocks noGrp="1"/>
          </p:cNvSpPr>
          <p:nvPr>
            <p:ph type="title"/>
          </p:nvPr>
        </p:nvSpPr>
        <p:spPr/>
        <p:txBody>
          <a:bodyPr/>
          <a:lstStyle/>
          <a:p>
            <a:r>
              <a:rPr lang="en-US" dirty="0"/>
              <a:t>Even as County Court ASAs . . .</a:t>
            </a:r>
          </a:p>
        </p:txBody>
      </p:sp>
    </p:spTree>
    <p:extLst>
      <p:ext uri="{BB962C8B-B14F-4D97-AF65-F5344CB8AC3E}">
        <p14:creationId xmlns:p14="http://schemas.microsoft.com/office/powerpoint/2010/main" val="210294076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3664</TotalTime>
  <Words>3227</Words>
  <Application>Microsoft Office PowerPoint</Application>
  <PresentationFormat>On-screen Show (4:3)</PresentationFormat>
  <Paragraphs>409</Paragraphs>
  <Slides>87</Slides>
  <Notes>4</Notes>
  <HiddenSlides>0</HiddenSlides>
  <MMClips>1</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87</vt:i4>
      </vt:variant>
    </vt:vector>
  </HeadingPairs>
  <TitlesOfParts>
    <vt:vector size="101" baseType="lpstr">
      <vt:lpstr>Arial Unicode MS</vt:lpstr>
      <vt:lpstr>Arial</vt:lpstr>
      <vt:lpstr>Bookman Old Style</vt:lpstr>
      <vt:lpstr>Calibri</vt:lpstr>
      <vt:lpstr>Lucida Sans Unicode</vt:lpstr>
      <vt:lpstr>Modern No. 20</vt:lpstr>
      <vt:lpstr>Tahoma</vt:lpstr>
      <vt:lpstr>Times New Roman</vt:lpstr>
      <vt:lpstr>Verdana</vt:lpstr>
      <vt:lpstr>Wingdings</vt:lpstr>
      <vt:lpstr>Wingdings 2</vt:lpstr>
      <vt:lpstr>Wingdings 3</vt:lpstr>
      <vt:lpstr>Concourse</vt:lpstr>
      <vt:lpstr>Photo Editor Photo</vt:lpstr>
      <vt:lpstr>          Ethics, Professionalism and  Office Policies   Don L. Horn   Chief Assistant State Attorney for Administration </vt:lpstr>
      <vt:lpstr>Introduction &amp; Welcome</vt:lpstr>
      <vt:lpstr>What is justice?  </vt:lpstr>
      <vt:lpstr>PowerPoint Presentation</vt:lpstr>
      <vt:lpstr>Robert Rosier</vt:lpstr>
      <vt:lpstr>High Profile Cases and   Media Inquiries</vt:lpstr>
      <vt:lpstr>What We Will Cover Today?</vt:lpstr>
      <vt:lpstr>PowerPoint Presentation</vt:lpstr>
      <vt:lpstr>Even as County Court ASAs . . .</vt:lpstr>
      <vt:lpstr>I. RULES GOVERNING CLIs</vt:lpstr>
      <vt:lpstr>  RULE 11-1.9 CONTINUATION OF PRACTICE PROGRAM AFTER COMPLETION OF LAW SCHOOL PROGRAM OR GRADUATION  </vt:lpstr>
      <vt:lpstr>Termination of Certification</vt:lpstr>
      <vt:lpstr> RULE 11-1.6 OTHER ACTIVITIES </vt:lpstr>
      <vt:lpstr> II. Ethics and Professionalism</vt:lpstr>
      <vt:lpstr>                            MARCH                                   2019</vt:lpstr>
      <vt:lpstr>Oath of Office    </vt:lpstr>
      <vt:lpstr>Code of Professional Responsibility  </vt:lpstr>
      <vt:lpstr>4 RULES OF PROFESSIONAL CONDUCT 4-3 ADVOCATE  RULE 4-3.8 SPECIAL RESPONSIBILITIES OF A PROSECUTOR</vt:lpstr>
      <vt:lpstr>Comment to Rule 4</vt:lpstr>
      <vt:lpstr>PowerPoint Presentation</vt:lpstr>
      <vt:lpstr>III. Office Expectations</vt:lpstr>
      <vt:lpstr>     Conduct In the Office</vt:lpstr>
      <vt:lpstr>  </vt:lpstr>
      <vt:lpstr> Ethics &amp; Professionalism are expected at all times!! </vt:lpstr>
      <vt:lpstr>Ethics &amp; Professionalism are expected in the Courtroom</vt:lpstr>
      <vt:lpstr>PowerPoint Presentation</vt:lpstr>
      <vt:lpstr> October 9, 2012 Ex-Defendant Sues Prosecutor After Rape Charge Is Dropped By ALAN FEUER </vt:lpstr>
      <vt:lpstr>October 9, 2012 Ex-Defendant Sues Prosecutor After Rape Charge Is Dropped By ALAN FEUER</vt:lpstr>
      <vt:lpstr> Courtroom demeanor – appearance to public  No sitting on table, eating, reading newspaper Appearance – Business attire always Interactions with defense counsel, court personnel, officers,  witnesses, victims, next of kin, etc. – Be professional No physical/no verbal sparring – THOU SHALL NOT . . . </vt:lpstr>
      <vt:lpstr>Ethics &amp; Professionalism are expected In The Office</vt:lpstr>
      <vt:lpstr>Hiring/Recruitment </vt:lpstr>
      <vt:lpstr>IT’S A NEW DAY!</vt:lpstr>
      <vt:lpstr>WHAT HAS CHANGED!!!</vt:lpstr>
      <vt:lpstr>INCIDENT REPORTS</vt:lpstr>
      <vt:lpstr>Disciplinary Actions</vt:lpstr>
      <vt:lpstr>IV. Ethics &amp; Professionalism are Expected in your Conduct Outside Of The Office </vt:lpstr>
      <vt:lpstr>PowerPoint Presentation</vt:lpstr>
      <vt:lpstr>PowerPoint Presentation</vt:lpstr>
      <vt:lpstr>PowerPoint Presentation</vt:lpstr>
      <vt:lpstr>Oops . . . .</vt:lpstr>
      <vt:lpstr>Ooops Again . . . .</vt:lpstr>
      <vt:lpstr>Oooops continued . . .</vt:lpstr>
      <vt:lpstr>Ooops Again . . .</vt:lpstr>
      <vt:lpstr>The Jury is Out</vt:lpstr>
      <vt:lpstr>Oooooops yet again . . . .</vt:lpstr>
      <vt:lpstr>The Public’s Perception</vt:lpstr>
      <vt:lpstr>  If you are going to live in a hi-rise condo, be careful of your activities before you try to sit on the ledge of the outside balcony.      </vt:lpstr>
      <vt:lpstr>PowerPoint Presentation</vt:lpstr>
      <vt:lpstr>PowerPoint Presentation</vt:lpstr>
      <vt:lpstr>PowerPoint Presentation</vt:lpstr>
      <vt:lpstr>PowerPoint Presentation</vt:lpstr>
      <vt:lpstr>PowerPoint Presentation</vt:lpstr>
      <vt:lpstr>DON’T LET YOUR BADGE GET YOU BOUNCED!!</vt:lpstr>
      <vt:lpstr>Miami-Dade County Badge-flash at strip club gets freeloader prosecutor canned Posted on Thursday, 02.21.13</vt:lpstr>
      <vt:lpstr>PowerPoint Presentation</vt:lpstr>
      <vt:lpstr>BEWARE OF SOCIAL MEDIA! YOU NEVER KNOW WHERE THE TWEET, POST, TEXT, SEXT OR INSTAGRAM SHOT MIGHT END UP.</vt:lpstr>
      <vt:lpstr>PowerPoint Presentation</vt:lpstr>
      <vt:lpstr>PowerPoint Presentation</vt:lpstr>
      <vt:lpstr>Your “My Space” is My Space</vt:lpstr>
      <vt:lpstr>Facebook Photo Of Leopard-Print Underwear Leads To Mistrial In Miami Murder Case  </vt:lpstr>
      <vt:lpstr>PowerPoint Presentation</vt:lpstr>
      <vt:lpstr>DO YOU TWEET?? DO YOU TWERK?? DO YOU TEXT?? TEXTING IS GOOD. SEXTING IS BAD.</vt:lpstr>
      <vt:lpstr>Anthony Weiner dodges talk of sexting scandal, shifts focus to ideas, opponents </vt:lpstr>
      <vt:lpstr>   Staffer for Miami mayoral candidate Suarez trashes constituents on Twitter       </vt:lpstr>
      <vt:lpstr>PowerPoint Presentation</vt:lpstr>
      <vt:lpstr>Disciplinary Process</vt:lpstr>
      <vt:lpstr>V. Closing Remarks</vt:lpstr>
      <vt:lpstr>If there are problems going on in the office, you have 2 choices!!</vt:lpstr>
      <vt:lpstr>OR, YOU CAN CHOOSE TO</vt:lpstr>
      <vt:lpstr>                 Office Picnic</vt:lpstr>
      <vt:lpstr>PowerPoint Presentation</vt:lpstr>
      <vt:lpstr>PowerPoint Presentation</vt:lpstr>
      <vt:lpstr>PowerPoint Presentation</vt:lpstr>
      <vt:lpstr>PowerPoint Presentation</vt:lpstr>
      <vt:lpstr> Corporate Run</vt:lpstr>
      <vt:lpstr>PowerPoint Presentation</vt:lpstr>
      <vt:lpstr> Hispanic Heritage      Month</vt:lpstr>
      <vt:lpstr>PowerPoint Presentation</vt:lpstr>
      <vt:lpstr>15th Annual Angel Tree   Party</vt:lpstr>
      <vt:lpstr>PowerPoint Presentation</vt:lpstr>
      <vt:lpstr>Black History Month</vt:lpstr>
      <vt:lpstr>Fashion Show</vt:lpstr>
      <vt:lpstr>PowerPoint Presentation</vt:lpstr>
      <vt:lpstr>Open Door Policy</vt:lpstr>
      <vt:lpstr>HOLIDAY PARTY!!!</vt:lpstr>
      <vt:lpstr>PowerPoint Presentation</vt:lpstr>
      <vt:lpstr>Our Charge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Trevor Wanless</dc:creator>
  <cp:lastModifiedBy>Don L. Horn</cp:lastModifiedBy>
  <cp:revision>278</cp:revision>
  <cp:lastPrinted>2015-03-17T16:44:47Z</cp:lastPrinted>
  <dcterms:created xsi:type="dcterms:W3CDTF">1601-01-01T00:00:00Z</dcterms:created>
  <dcterms:modified xsi:type="dcterms:W3CDTF">2019-03-19T18:18:46Z</dcterms:modified>
</cp:coreProperties>
</file>