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mp3" ContentType="audio/mpeg"/>
  <Default Extension="png" ContentType="image/png"/>
  <Default Extension="rels" ContentType="application/vnd.openxmlformats-package.relationships+xml"/>
  <Default Extension="vml" ContentType="application/vnd.openxmlformats-officedocument.vmlDrawing"/>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Lst>
  <p:notesMasterIdLst>
    <p:notesMasterId r:id="rId89"/>
  </p:notesMasterIdLst>
  <p:handoutMasterIdLst>
    <p:handoutMasterId r:id="rId90"/>
  </p:handoutMasterIdLst>
  <p:sldIdLst>
    <p:sldId id="256" r:id="rId2"/>
    <p:sldId id="257" r:id="rId3"/>
    <p:sldId id="339" r:id="rId4"/>
    <p:sldId id="352" r:id="rId5"/>
    <p:sldId id="307" r:id="rId6"/>
    <p:sldId id="333" r:id="rId7"/>
    <p:sldId id="258" r:id="rId8"/>
    <p:sldId id="380" r:id="rId9"/>
    <p:sldId id="383" r:id="rId10"/>
    <p:sldId id="287" r:id="rId11"/>
    <p:sldId id="277" r:id="rId12"/>
    <p:sldId id="314" r:id="rId13"/>
    <p:sldId id="279" r:id="rId14"/>
    <p:sldId id="306" r:id="rId15"/>
    <p:sldId id="353" r:id="rId16"/>
    <p:sldId id="268" r:id="rId17"/>
    <p:sldId id="259" r:id="rId18"/>
    <p:sldId id="265" r:id="rId19"/>
    <p:sldId id="266" r:id="rId20"/>
    <p:sldId id="378" r:id="rId21"/>
    <p:sldId id="260" r:id="rId22"/>
    <p:sldId id="372" r:id="rId23"/>
    <p:sldId id="282" r:id="rId24"/>
    <p:sldId id="294" r:id="rId25"/>
    <p:sldId id="354" r:id="rId26"/>
    <p:sldId id="281" r:id="rId27"/>
    <p:sldId id="344" r:id="rId28"/>
    <p:sldId id="345" r:id="rId29"/>
    <p:sldId id="371" r:id="rId30"/>
    <p:sldId id="355" r:id="rId31"/>
    <p:sldId id="337" r:id="rId32"/>
    <p:sldId id="283" r:id="rId33"/>
    <p:sldId id="373" r:id="rId34"/>
    <p:sldId id="374" r:id="rId35"/>
    <p:sldId id="285" r:id="rId36"/>
    <p:sldId id="335" r:id="rId37"/>
    <p:sldId id="304" r:id="rId38"/>
    <p:sldId id="305" r:id="rId39"/>
    <p:sldId id="356" r:id="rId40"/>
    <p:sldId id="286" r:id="rId41"/>
    <p:sldId id="289" r:id="rId42"/>
    <p:sldId id="312" r:id="rId43"/>
    <p:sldId id="288" r:id="rId44"/>
    <p:sldId id="377" r:id="rId45"/>
    <p:sldId id="290" r:id="rId46"/>
    <p:sldId id="291" r:id="rId47"/>
    <p:sldId id="330" r:id="rId48"/>
    <p:sldId id="359" r:id="rId49"/>
    <p:sldId id="358" r:id="rId50"/>
    <p:sldId id="363" r:id="rId51"/>
    <p:sldId id="368" r:id="rId52"/>
    <p:sldId id="367" r:id="rId53"/>
    <p:sldId id="360" r:id="rId54"/>
    <p:sldId id="349" r:id="rId55"/>
    <p:sldId id="348" r:id="rId56"/>
    <p:sldId id="370" r:id="rId57"/>
    <p:sldId id="308" r:id="rId58"/>
    <p:sldId id="309" r:id="rId59"/>
    <p:sldId id="310" r:id="rId60"/>
    <p:sldId id="342" r:id="rId61"/>
    <p:sldId id="343" r:id="rId62"/>
    <p:sldId id="350" r:id="rId63"/>
    <p:sldId id="351" r:id="rId64"/>
    <p:sldId id="346" r:id="rId65"/>
    <p:sldId id="347" r:id="rId66"/>
    <p:sldId id="292" r:id="rId67"/>
    <p:sldId id="362" r:id="rId68"/>
    <p:sldId id="338" r:id="rId69"/>
    <p:sldId id="361" r:id="rId70"/>
    <p:sldId id="264" r:id="rId71"/>
    <p:sldId id="316" r:id="rId72"/>
    <p:sldId id="325" r:id="rId73"/>
    <p:sldId id="329" r:id="rId74"/>
    <p:sldId id="317" r:id="rId75"/>
    <p:sldId id="318" r:id="rId76"/>
    <p:sldId id="319" r:id="rId77"/>
    <p:sldId id="320" r:id="rId78"/>
    <p:sldId id="321" r:id="rId79"/>
    <p:sldId id="322" r:id="rId80"/>
    <p:sldId id="323" r:id="rId81"/>
    <p:sldId id="324" r:id="rId82"/>
    <p:sldId id="326" r:id="rId83"/>
    <p:sldId id="327" r:id="rId84"/>
    <p:sldId id="328" r:id="rId85"/>
    <p:sldId id="376" r:id="rId86"/>
    <p:sldId id="375" r:id="rId87"/>
    <p:sldId id="263" r:id="rId88"/>
  </p:sldIdLst>
  <p:sldSz cx="9144000" cy="6858000" type="screen4x3"/>
  <p:notesSz cx="7010400" cy="9236075"/>
  <p:defaultTextStyle>
    <a:defPPr>
      <a:defRPr lang="en-US"/>
    </a:defPPr>
    <a:lvl1pPr algn="l" rtl="0" fontAlgn="base">
      <a:spcBef>
        <a:spcPct val="0"/>
      </a:spcBef>
      <a:spcAft>
        <a:spcPct val="0"/>
      </a:spcAft>
      <a:defRPr sz="1200" kern="1200">
        <a:solidFill>
          <a:schemeClr val="tx1"/>
        </a:solidFill>
        <a:latin typeface="Times New Roman" pitchFamily="18" charset="0"/>
        <a:ea typeface="+mn-ea"/>
        <a:cs typeface="+mn-cs"/>
      </a:defRPr>
    </a:lvl1pPr>
    <a:lvl2pPr marL="457200" algn="l" rtl="0" fontAlgn="base">
      <a:spcBef>
        <a:spcPct val="0"/>
      </a:spcBef>
      <a:spcAft>
        <a:spcPct val="0"/>
      </a:spcAft>
      <a:defRPr sz="1200" kern="1200">
        <a:solidFill>
          <a:schemeClr val="tx1"/>
        </a:solidFill>
        <a:latin typeface="Times New Roman" pitchFamily="18" charset="0"/>
        <a:ea typeface="+mn-ea"/>
        <a:cs typeface="+mn-cs"/>
      </a:defRPr>
    </a:lvl2pPr>
    <a:lvl3pPr marL="914400" algn="l" rtl="0" fontAlgn="base">
      <a:spcBef>
        <a:spcPct val="0"/>
      </a:spcBef>
      <a:spcAft>
        <a:spcPct val="0"/>
      </a:spcAft>
      <a:defRPr sz="1200" kern="1200">
        <a:solidFill>
          <a:schemeClr val="tx1"/>
        </a:solidFill>
        <a:latin typeface="Times New Roman" pitchFamily="18" charset="0"/>
        <a:ea typeface="+mn-ea"/>
        <a:cs typeface="+mn-cs"/>
      </a:defRPr>
    </a:lvl3pPr>
    <a:lvl4pPr marL="1371600" algn="l" rtl="0" fontAlgn="base">
      <a:spcBef>
        <a:spcPct val="0"/>
      </a:spcBef>
      <a:spcAft>
        <a:spcPct val="0"/>
      </a:spcAft>
      <a:defRPr sz="1200" kern="1200">
        <a:solidFill>
          <a:schemeClr val="tx1"/>
        </a:solidFill>
        <a:latin typeface="Times New Roman" pitchFamily="18" charset="0"/>
        <a:ea typeface="+mn-ea"/>
        <a:cs typeface="+mn-cs"/>
      </a:defRPr>
    </a:lvl4pPr>
    <a:lvl5pPr marL="1828800" algn="l" rtl="0" fontAlgn="base">
      <a:spcBef>
        <a:spcPct val="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Times New Roman" pitchFamily="18" charset="0"/>
        <a:ea typeface="+mn-ea"/>
        <a:cs typeface="+mn-cs"/>
      </a:defRPr>
    </a:lvl6pPr>
    <a:lvl7pPr marL="2743200" algn="l" defTabSz="914400" rtl="0" eaLnBrk="1" latinLnBrk="0" hangingPunct="1">
      <a:defRPr sz="1200" kern="1200">
        <a:solidFill>
          <a:schemeClr val="tx1"/>
        </a:solidFill>
        <a:latin typeface="Times New Roman" pitchFamily="18" charset="0"/>
        <a:ea typeface="+mn-ea"/>
        <a:cs typeface="+mn-cs"/>
      </a:defRPr>
    </a:lvl7pPr>
    <a:lvl8pPr marL="3200400" algn="l" defTabSz="914400" rtl="0" eaLnBrk="1" latinLnBrk="0" hangingPunct="1">
      <a:defRPr sz="1200" kern="1200">
        <a:solidFill>
          <a:schemeClr val="tx1"/>
        </a:solidFill>
        <a:latin typeface="Times New Roman" pitchFamily="18" charset="0"/>
        <a:ea typeface="+mn-ea"/>
        <a:cs typeface="+mn-cs"/>
      </a:defRPr>
    </a:lvl8pPr>
    <a:lvl9pPr marL="3657600" algn="l" defTabSz="914400" rtl="0" eaLnBrk="1" latinLnBrk="0" hangingPunct="1">
      <a:defRPr sz="12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336699"/>
    <a:srgbClr val="008080"/>
    <a:srgbClr val="009999"/>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78" autoAdjust="0"/>
    <p:restoredTop sz="90747" autoAdjust="0"/>
  </p:normalViewPr>
  <p:slideViewPr>
    <p:cSldViewPr>
      <p:cViewPr varScale="1">
        <p:scale>
          <a:sx n="65" d="100"/>
          <a:sy n="65" d="100"/>
        </p:scale>
        <p:origin x="870" y="48"/>
      </p:cViewPr>
      <p:guideLst>
        <p:guide orient="horz" pos="2160"/>
        <p:guide pos="2880"/>
      </p:guideLst>
    </p:cSldViewPr>
  </p:slideViewPr>
  <p:outlineViewPr>
    <p:cViewPr>
      <p:scale>
        <a:sx n="33" d="100"/>
        <a:sy n="33" d="100"/>
      </p:scale>
      <p:origin x="0" y="7308"/>
    </p:cViewPr>
  </p:outlineViewPr>
  <p:notesTextViewPr>
    <p:cViewPr>
      <p:scale>
        <a:sx n="100" d="100"/>
        <a:sy n="100" d="100"/>
      </p:scale>
      <p:origin x="0" y="0"/>
    </p:cViewPr>
  </p:notesTextViewPr>
  <p:sorterViewPr>
    <p:cViewPr>
      <p:scale>
        <a:sx n="66" d="100"/>
        <a:sy n="66" d="100"/>
      </p:scale>
      <p:origin x="0" y="3234"/>
    </p:cViewPr>
  </p:sorterViewPr>
  <p:notesViewPr>
    <p:cSldViewPr>
      <p:cViewPr varScale="1">
        <p:scale>
          <a:sx n="61" d="100"/>
          <a:sy n="61" d="100"/>
        </p:scale>
        <p:origin x="-1698" y="-54"/>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eaLnBrk="0" hangingPunct="0">
              <a:defRPr>
                <a:latin typeface="Times New Roman" charset="0"/>
              </a:defRPr>
            </a:lvl1pPr>
          </a:lstStyle>
          <a:p>
            <a:pPr>
              <a:defRPr/>
            </a:pPr>
            <a:endParaRPr lang="en-US"/>
          </a:p>
        </p:txBody>
      </p:sp>
      <p:sp>
        <p:nvSpPr>
          <p:cNvPr id="17411" name="Rectangle 3"/>
          <p:cNvSpPr>
            <a:spLocks noGrp="1" noChangeArrowheads="1"/>
          </p:cNvSpPr>
          <p:nvPr>
            <p:ph type="dt" sz="quarter"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a:latin typeface="Times New Roman" charset="0"/>
              </a:defRPr>
            </a:lvl1pPr>
          </a:lstStyle>
          <a:p>
            <a:pPr>
              <a:defRPr/>
            </a:pPr>
            <a:endParaRPr lang="en-US"/>
          </a:p>
        </p:txBody>
      </p:sp>
      <p:sp>
        <p:nvSpPr>
          <p:cNvPr id="17412" name="Rectangle 4"/>
          <p:cNvSpPr>
            <a:spLocks noGrp="1" noChangeArrowheads="1"/>
          </p:cNvSpPr>
          <p:nvPr>
            <p:ph type="ftr" sz="quarter" idx="2"/>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eaLnBrk="0" hangingPunct="0">
              <a:defRPr>
                <a:latin typeface="Times New Roman" charset="0"/>
              </a:defRPr>
            </a:lvl1pPr>
          </a:lstStyle>
          <a:p>
            <a:pPr>
              <a:defRPr/>
            </a:pPr>
            <a:r>
              <a:rPr lang="en-US"/>
              <a:t>Professionalism</a:t>
            </a:r>
          </a:p>
        </p:txBody>
      </p:sp>
      <p:sp>
        <p:nvSpPr>
          <p:cNvPr id="17413" name="Rectangle 5"/>
          <p:cNvSpPr>
            <a:spLocks noGrp="1" noChangeArrowheads="1"/>
          </p:cNvSpPr>
          <p:nvPr>
            <p:ph type="sldNum" sz="quarter" idx="3"/>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a:latin typeface="Times New Roman" charset="0"/>
              </a:defRPr>
            </a:lvl1pPr>
          </a:lstStyle>
          <a:p>
            <a:pPr>
              <a:defRPr/>
            </a:pPr>
            <a:fld id="{28504FBF-99B9-4257-B332-B42FE94F3127}" type="slidenum">
              <a:rPr lang="en-US"/>
              <a:pPr>
                <a:defRPr/>
              </a:pPr>
              <a:t>‹#›</a:t>
            </a:fld>
            <a:endParaRPr lang="en-US"/>
          </a:p>
        </p:txBody>
      </p:sp>
    </p:spTree>
    <p:extLst>
      <p:ext uri="{BB962C8B-B14F-4D97-AF65-F5344CB8AC3E}">
        <p14:creationId xmlns:p14="http://schemas.microsoft.com/office/powerpoint/2010/main" val="2020293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eaLnBrk="0" hangingPunct="0">
              <a:defRPr>
                <a:latin typeface="Times New Roman" charset="0"/>
              </a:defRPr>
            </a:lvl1pPr>
          </a:lstStyle>
          <a:p>
            <a:pPr>
              <a:defRPr/>
            </a:pPr>
            <a:endParaRPr lang="en-US"/>
          </a:p>
        </p:txBody>
      </p:sp>
      <p:sp>
        <p:nvSpPr>
          <p:cNvPr id="15363"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a:latin typeface="Times New Roman" charset="0"/>
              </a:defRPr>
            </a:lvl1pPr>
          </a:lstStyle>
          <a:p>
            <a:pPr>
              <a:defRPr/>
            </a:pPr>
            <a:endParaRPr lang="en-US"/>
          </a:p>
        </p:txBody>
      </p:sp>
      <p:sp>
        <p:nvSpPr>
          <p:cNvPr id="63492"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366"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eaLnBrk="0" hangingPunct="0">
              <a:defRPr>
                <a:latin typeface="Times New Roman" charset="0"/>
              </a:defRPr>
            </a:lvl1pPr>
          </a:lstStyle>
          <a:p>
            <a:pPr>
              <a:defRPr/>
            </a:pPr>
            <a:endParaRPr lang="en-US"/>
          </a:p>
        </p:txBody>
      </p:sp>
      <p:sp>
        <p:nvSpPr>
          <p:cNvPr id="15367"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a:latin typeface="Times New Roman" charset="0"/>
              </a:defRPr>
            </a:lvl1pPr>
          </a:lstStyle>
          <a:p>
            <a:pPr>
              <a:defRPr/>
            </a:pPr>
            <a:fld id="{A0D7C19D-1AAD-4523-B577-0AAB9991D129}" type="slidenum">
              <a:rPr lang="en-US"/>
              <a:pPr>
                <a:defRPr/>
              </a:pPr>
              <a:t>‹#›</a:t>
            </a:fld>
            <a:endParaRPr lang="en-US"/>
          </a:p>
        </p:txBody>
      </p:sp>
    </p:spTree>
    <p:extLst>
      <p:ext uri="{BB962C8B-B14F-4D97-AF65-F5344CB8AC3E}">
        <p14:creationId xmlns:p14="http://schemas.microsoft.com/office/powerpoint/2010/main" val="12083462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31D63632-91AD-4054-A1EF-4AFB653E9AC4}" type="slidenum">
              <a:rPr lang="en-US" smtClean="0">
                <a:latin typeface="Times New Roman" pitchFamily="18" charset="0"/>
              </a:rPr>
              <a:pPr/>
              <a:t>1</a:t>
            </a:fld>
            <a:endParaRPr lang="en-US">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r>
              <a:rPr lang="en-US" dirty="0">
                <a:latin typeface="Arial" pitchFamily="34" charset="0"/>
              </a:rPr>
              <a:t>Change format for teaching professionalism to new classes.</a:t>
            </a:r>
          </a:p>
          <a:p>
            <a:r>
              <a:rPr lang="en-US" dirty="0">
                <a:latin typeface="Arial" pitchFamily="34" charset="0"/>
              </a:rPr>
              <a:t>Make it more interactive and give hypos and vignettes based on situations they will confront with the office, court and cases.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CDA2E4D3-BC5A-46A7-9F8E-D5EAE3BEA2E2}" type="slidenum">
              <a:rPr lang="en-US" smtClean="0">
                <a:latin typeface="Times New Roman" pitchFamily="18" charset="0"/>
              </a:rPr>
              <a:pPr/>
              <a:t>2</a:t>
            </a:fld>
            <a:endParaRPr lang="en-US">
              <a:latin typeface="Times New Roman" pitchFamily="18"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a:latin typeface="Arial" pitchFamily="34" charset="0"/>
              </a:rPr>
              <a:t>Strong Armed Robbery Trial</a:t>
            </a:r>
          </a:p>
          <a:p>
            <a:r>
              <a:rPr lang="en-US">
                <a:latin typeface="Arial" pitchFamily="34" charset="0"/>
              </a:rPr>
              <a:t>Robert Rosier and the Yahwehs</a:t>
            </a:r>
          </a:p>
          <a:p>
            <a:endParaRPr lang="en-US">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8DC9B2CB-4875-4DDE-B133-E892C0467FEF}" type="slidenum">
              <a:rPr lang="en-US" smtClean="0">
                <a:latin typeface="Times New Roman" pitchFamily="18" charset="0"/>
              </a:rPr>
              <a:pPr/>
              <a:t>7</a:t>
            </a:fld>
            <a:endParaRPr lang="en-US">
              <a:latin typeface="Times New Roman"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F0BB34A-F237-4583-BE4F-E2CCE97CD93E}" type="slidenum">
              <a:rPr lang="en-US" smtClean="0">
                <a:latin typeface="Times New Roman" pitchFamily="18" charset="0"/>
              </a:rPr>
              <a:pPr/>
              <a:t>70</a:t>
            </a:fld>
            <a:endParaRPr lang="en-US">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F9BF302A-3514-435D-AB11-58838B64845E}"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13DDA0C-DBC2-453E-A682-CBF5DE171EF7}"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051EFD5-6289-4F2E-90A2-72D8DE0FFC1E}"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8EE1544-7396-4BAD-962F-A48BCE8FCA85}" type="slidenum">
              <a:rPr lang="en-US" smtClean="0"/>
              <a:pPr>
                <a:defRPr/>
              </a:pPr>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6454C13-0062-435D-9EFD-99B6FE3EA6B1}" type="slidenum">
              <a:rPr lang="en-US" smtClean="0"/>
              <a:pPr>
                <a:defRPr/>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0DA1716-2AF9-4D47-9159-E4603AC2C79E}" type="slidenum">
              <a:rPr lang="en-US" smtClean="0"/>
              <a:pPr>
                <a:defRPr/>
              </a:pPr>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F713274-FA44-4211-A2CE-F5775F779B8E}"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FA759BEA-A312-413F-ACBA-D4349F2B5804}" type="slidenum">
              <a:rPr lang="en-US" smtClean="0"/>
              <a:pPr>
                <a:defRPr/>
              </a:pPr>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AE6BE5E4-037E-4D97-9687-EEFD5B33123B}"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68BD53B-1D2F-4639-9B08-B29D4E948924}"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8CF207B6-0B0C-445A-B906-E0F2C7ECB09A}" type="slidenum">
              <a:rPr lang="en-US" smtClean="0"/>
              <a:pPr>
                <a:defRPr/>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4271F18C-B1FF-447C-A44A-53C8B5C23704}"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topics.nytimes.com/top/reference/timestopics/subjects/f/false_arrests_convictions_and_imprisonments/index.html?inline=nyt-classifier" TargetMode="External"/><Relationship Id="rId2" Type="http://schemas.openxmlformats.org/officeDocument/2006/relationships/hyperlink" Target="http://www.nytimes.com/2012/06/27/nyregion/indictments-dismissed-in-brooklyn-sex-crime-case.html" TargetMode="External"/><Relationship Id="rId1" Type="http://schemas.openxmlformats.org/officeDocument/2006/relationships/slideLayout" Target="../slideLayouts/slideLayout2.xml"/><Relationship Id="rId5" Type="http://schemas.openxmlformats.org/officeDocument/2006/relationships/hyperlink" Target="http://topics.nytimes.com/top/reference/timestopics/people/f/alan_feuer/index.html" TargetMode="External"/><Relationship Id="rId4" Type="http://schemas.openxmlformats.org/officeDocument/2006/relationships/hyperlink" Target="http://topics.nytimes.com/top/reference/timestopics/people/h/charles_j_hynes/index.html?inline=nyt-per"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topics.nytimes.com/top/reference/timestopics/people/f/alan_feuer/index.html"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4.wav"/><Relationship Id="rId1" Type="http://schemas.openxmlformats.org/officeDocument/2006/relationships/slideLayout" Target="../slideLayouts/slideLayout2.xml"/><Relationship Id="rId4" Type="http://schemas.openxmlformats.org/officeDocument/2006/relationships/audio" Target="../media/audio4.wav"/></Relationships>
</file>

<file path=ppt/slides/_rels/slide4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mailto:m1tanker@hotmail.com"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5.wav"/><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hyperlink" Target="https://www.facebook.com/" TargetMode="External"/><Relationship Id="rId2" Type="http://schemas.openxmlformats.org/officeDocument/2006/relationships/image" Target="../media/image35.jpeg"/><Relationship Id="rId1" Type="http://schemas.openxmlformats.org/officeDocument/2006/relationships/slideLayout" Target="../slideLayouts/slideLayout9.xml"/><Relationship Id="rId5" Type="http://schemas.openxmlformats.org/officeDocument/2006/relationships/image" Target="../media/image37.png"/><Relationship Id="rId4" Type="http://schemas.openxmlformats.org/officeDocument/2006/relationships/image" Target="../media/image36.png"/></Relationships>
</file>

<file path=ppt/slides/_rels/slide61.xml.rels><?xml version="1.0" encoding="UTF-8" standalone="yes"?>
<Relationships xmlns="http://schemas.openxmlformats.org/package/2006/relationships"><Relationship Id="rId3" Type="http://schemas.openxmlformats.org/officeDocument/2006/relationships/hyperlink" Target="http://www.nbcmiami.com/news/local/KISS-AND-TELL--89937197.html" TargetMode="External"/><Relationship Id="rId2" Type="http://schemas.openxmlformats.org/officeDocument/2006/relationships/hyperlink" Target="http://www.miamiherald.com/2012/09/12/2999630/lawyers-facebook-photo-causes.html"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4.png"/><Relationship Id="rId4" Type="http://schemas.openxmlformats.org/officeDocument/2006/relationships/notesSlide" Target="../notesSlides/notesSlide4.xml"/></Relationships>
</file>

<file path=ppt/slides/_rels/slide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Picnic%202003!!!" TargetMode="Externa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7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jpeg"/></Relationships>
</file>

<file path=ppt/slides/_rels/slide7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appy%20Holidays!!!" TargetMode="Externa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hyperlink" Target="https://www.local10.com/news/local/miami/miami-police-officer-caught-on-camera-kicking-teenage-girl-in-head" TargetMode="External"/><Relationship Id="rId2" Type="http://schemas.openxmlformats.org/officeDocument/2006/relationships/hyperlink" Target="https://www.google.com/url?sa=t&amp;rct=j&amp;q=&amp;esrc=s&amp;source=web&amp;cd=2&amp;cad=rja&amp;uact=8&amp;ved=2ahUKEwiE95D7zsndAhUQd6wKHfvvCNYQwqsBMAF6BAgAEAc&amp;url=https://www.youtube.com/watch?v%3Dnwsu8QmkAX8&amp;usg=AOvVaw0T6pBdFwrmXoLSyB5sz5aV" TargetMode="Externa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facebook.com/ATLBlackStar/videos/miami-police-officers-kick-surrendering-black-man-in-the-head-and-pummel-him-aft/2069053006546320/"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9"/>
          <p:cNvSpPr>
            <a:spLocks noGrp="1" noChangeArrowheads="1"/>
          </p:cNvSpPr>
          <p:nvPr>
            <p:ph type="ctrTitle"/>
          </p:nvPr>
        </p:nvSpPr>
        <p:spPr>
          <a:xfrm>
            <a:off x="1334294" y="-304800"/>
            <a:ext cx="6475413" cy="6096000"/>
          </a:xfrm>
        </p:spPr>
        <p:txBody>
          <a:bodyPr>
            <a:normAutofit fontScale="90000"/>
          </a:bodyPr>
          <a:lstStyle/>
          <a:p>
            <a:pPr eaLnBrk="1" fontAlgn="auto" hangingPunct="1">
              <a:spcAft>
                <a:spcPts val="0"/>
              </a:spcAft>
              <a:defRPr/>
            </a:pP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r>
              <a:rPr lang="en-US" sz="6000" dirty="0">
                <a:solidFill>
                  <a:schemeClr val="tx2">
                    <a:satMod val="130000"/>
                  </a:schemeClr>
                </a:solidFill>
              </a:rPr>
              <a:t>Ethics, Professionalism and </a:t>
            </a:r>
            <a:br>
              <a:rPr lang="en-US" sz="6000" dirty="0">
                <a:solidFill>
                  <a:schemeClr val="tx2">
                    <a:satMod val="130000"/>
                  </a:schemeClr>
                </a:solidFill>
              </a:rPr>
            </a:br>
            <a:r>
              <a:rPr lang="en-US" sz="6000" dirty="0">
                <a:solidFill>
                  <a:schemeClr val="tx2">
                    <a:satMod val="130000"/>
                  </a:schemeClr>
                </a:solidFill>
              </a:rPr>
              <a:t>Office Policies</a:t>
            </a:r>
            <a:br>
              <a:rPr lang="en-US" dirty="0">
                <a:solidFill>
                  <a:schemeClr val="tx2">
                    <a:satMod val="130000"/>
                  </a:schemeClr>
                </a:solidFill>
              </a:rPr>
            </a:br>
            <a:r>
              <a:rPr lang="en-US" dirty="0">
                <a:solidFill>
                  <a:schemeClr val="tx2">
                    <a:satMod val="130000"/>
                  </a:schemeClr>
                </a:solidFill>
              </a:rPr>
              <a:t>		</a:t>
            </a:r>
            <a:r>
              <a:rPr lang="en-US" sz="3100" dirty="0"/>
              <a:t>Don L. Horn</a:t>
            </a:r>
            <a:br>
              <a:rPr lang="en-US" sz="3100" dirty="0"/>
            </a:br>
            <a:r>
              <a:rPr lang="en-US" sz="3100" dirty="0"/>
              <a:t>		Chief Assistant State Attorney for Administration</a:t>
            </a:r>
            <a:br>
              <a:rPr lang="en-US" sz="4400" dirty="0"/>
            </a:br>
            <a:endParaRPr lang="en-US" dirty="0">
              <a:solidFill>
                <a:schemeClr val="tx2">
                  <a:satMod val="130000"/>
                </a:schemeClr>
              </a:solidFill>
            </a:endParaRPr>
          </a:p>
        </p:txBody>
      </p:sp>
      <p:sp>
        <p:nvSpPr>
          <p:cNvPr id="3" name="Rectangle 8"/>
          <p:cNvSpPr>
            <a:spLocks noGrp="1" noChangeArrowheads="1"/>
          </p:cNvSpPr>
          <p:nvPr>
            <p:ph type="sldNum" sz="quarter" idx="12"/>
          </p:nvPr>
        </p:nvSpPr>
        <p:spPr/>
        <p:txBody>
          <a:bodyPr/>
          <a:lstStyle/>
          <a:p>
            <a:pPr>
              <a:defRPr/>
            </a:pPr>
            <a:fld id="{281DF762-643F-47C9-AE09-BF0D92C5423F}" type="slidenum">
              <a:rPr lang="en-US"/>
              <a:pPr>
                <a:defRPr/>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Slide Number Placeholder 4"/>
          <p:cNvSpPr>
            <a:spLocks noGrp="1"/>
          </p:cNvSpPr>
          <p:nvPr>
            <p:ph type="sldNum" sz="quarter" idx="12"/>
          </p:nvPr>
        </p:nvSpPr>
        <p:spPr/>
        <p:txBody>
          <a:bodyPr/>
          <a:lstStyle/>
          <a:p>
            <a:pPr>
              <a:defRPr/>
            </a:pPr>
            <a:fld id="{698690B2-355C-4E7A-9798-9EE5D76DA0BD}" type="slidenum">
              <a:rPr lang="en-US"/>
              <a:pPr>
                <a:defRPr/>
              </a:pPr>
              <a:t>10</a:t>
            </a:fld>
            <a:endParaRPr lang="en-US"/>
          </a:p>
        </p:txBody>
      </p:sp>
      <p:sp>
        <p:nvSpPr>
          <p:cNvPr id="51202" name="Rectangle 2"/>
          <p:cNvSpPr>
            <a:spLocks noGrp="1" noChangeArrowheads="1"/>
          </p:cNvSpPr>
          <p:nvPr>
            <p:ph type="title"/>
          </p:nvPr>
        </p:nvSpPr>
        <p:spPr>
          <a:xfrm>
            <a:off x="533400" y="2057400"/>
            <a:ext cx="8077200" cy="1066800"/>
          </a:xfrm>
        </p:spPr>
        <p:txBody>
          <a:bodyPr/>
          <a:lstStyle/>
          <a:p>
            <a:pPr algn="ctr" eaLnBrk="1" fontAlgn="auto" hangingPunct="1">
              <a:spcAft>
                <a:spcPts val="0"/>
              </a:spcAft>
              <a:defRPr/>
            </a:pPr>
            <a:r>
              <a:rPr lang="en-US" dirty="0">
                <a:solidFill>
                  <a:schemeClr val="accent2">
                    <a:lumMod val="60000"/>
                    <a:lumOff val="40000"/>
                  </a:schemeClr>
                </a:solidFill>
              </a:rPr>
              <a:t>I. RULES GOVERNING CLIs</a:t>
            </a:r>
          </a:p>
        </p:txBody>
      </p:sp>
      <p:pic>
        <p:nvPicPr>
          <p:cNvPr id="4" name="Picture 3"/>
          <p:cNvPicPr/>
          <p:nvPr/>
        </p:nvPicPr>
        <p:blipFill>
          <a:blip r:embed="rId2"/>
          <a:stretch>
            <a:fillRect/>
          </a:stretch>
        </p:blipFill>
        <p:spPr>
          <a:xfrm>
            <a:off x="1981200" y="3352800"/>
            <a:ext cx="4943475" cy="2752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fade">
                                      <p:cBhvr>
                                        <p:cTn id="7" dur="2000"/>
                                        <p:tgtEl>
                                          <p:spTgt spid="51202"/>
                                        </p:tgtEl>
                                      </p:cBhvr>
                                    </p:animEffect>
                                    <p:anim calcmode="lin" valueType="num">
                                      <p:cBhvr>
                                        <p:cTn id="8" dur="2000" fill="hold"/>
                                        <p:tgtEl>
                                          <p:spTgt spid="51202"/>
                                        </p:tgtEl>
                                        <p:attrNameLst>
                                          <p:attrName>ppt_w</p:attrName>
                                        </p:attrNameLst>
                                      </p:cBhvr>
                                      <p:tavLst>
                                        <p:tav tm="0" fmla="#ppt_w*sin(2.5*pi*$)">
                                          <p:val>
                                            <p:fltVal val="0"/>
                                          </p:val>
                                        </p:tav>
                                        <p:tav tm="100000">
                                          <p:val>
                                            <p:fltVal val="1"/>
                                          </p:val>
                                        </p:tav>
                                      </p:tavLst>
                                    </p:anim>
                                    <p:anim calcmode="lin" valueType="num">
                                      <p:cBhvr>
                                        <p:cTn id="9" dur="2000" fill="hold"/>
                                        <p:tgtEl>
                                          <p:spTgt spid="512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0" y="1676400"/>
            <a:ext cx="8915400" cy="4419600"/>
          </a:xfrm>
        </p:spPr>
        <p:txBody>
          <a:bodyPr>
            <a:normAutofit lnSpcReduction="10000"/>
          </a:bodyPr>
          <a:lstStyle/>
          <a:p>
            <a:pPr eaLnBrk="1" hangingPunct="1"/>
            <a:endParaRPr lang="en-US" sz="2000" dirty="0">
              <a:cs typeface="Times New Roman" pitchFamily="18" charset="0"/>
            </a:endParaRPr>
          </a:p>
          <a:p>
            <a:pPr algn="just" eaLnBrk="1" hangingPunct="1"/>
            <a:r>
              <a:rPr lang="en-US" sz="2000" dirty="0">
                <a:cs typeface="Times New Roman" pitchFamily="18" charset="0"/>
              </a:rPr>
              <a:t>(a) Certification. </a:t>
            </a:r>
            <a:r>
              <a:rPr lang="en-US" sz="2000" dirty="0">
                <a:solidFill>
                  <a:srgbClr val="FF0000"/>
                </a:solidFill>
                <a:cs typeface="Times New Roman" pitchFamily="18" charset="0"/>
              </a:rPr>
              <a:t>A law student </a:t>
            </a:r>
            <a:r>
              <a:rPr lang="en-US" sz="2000" dirty="0">
                <a:cs typeface="Times New Roman" pitchFamily="18" charset="0"/>
              </a:rPr>
              <a:t>at an American Bar Association approved Florida law school </a:t>
            </a:r>
            <a:r>
              <a:rPr lang="en-US" sz="2000" dirty="0">
                <a:solidFill>
                  <a:srgbClr val="FF0000"/>
                </a:solidFill>
                <a:cs typeface="Times New Roman" pitchFamily="18" charset="0"/>
              </a:rPr>
              <a:t>who has </a:t>
            </a:r>
            <a:r>
              <a:rPr lang="en-US" sz="2000" dirty="0">
                <a:cs typeface="Times New Roman" pitchFamily="18" charset="0"/>
              </a:rPr>
              <a:t>filed an application for admission to The Florida Bar, has received an initial clearance letter as to character and fitness from the Florida Board of Bar Examiners, has </a:t>
            </a:r>
            <a:r>
              <a:rPr lang="en-US" sz="2000" dirty="0">
                <a:solidFill>
                  <a:srgbClr val="FF0000"/>
                </a:solidFill>
                <a:cs typeface="Times New Roman" pitchFamily="18" charset="0"/>
              </a:rPr>
              <a:t>completed a law school practice program </a:t>
            </a:r>
            <a:r>
              <a:rPr lang="en-US" sz="2000" dirty="0">
                <a:cs typeface="Times New Roman" pitchFamily="18" charset="0"/>
              </a:rPr>
              <a:t>awarding a minimum of 3 semester credit hours or the equivalent or requiring at least 200 hours of actual participation in the program, </a:t>
            </a:r>
            <a:r>
              <a:rPr lang="en-US" sz="2000" dirty="0">
                <a:solidFill>
                  <a:srgbClr val="FF0000"/>
                </a:solidFill>
                <a:cs typeface="Times New Roman" pitchFamily="18" charset="0"/>
              </a:rPr>
              <a:t>and has </a:t>
            </a:r>
            <a:r>
              <a:rPr lang="en-US" sz="2000" dirty="0">
                <a:cs typeface="Times New Roman" pitchFamily="18" charset="0"/>
              </a:rPr>
              <a:t>had certification withdrawn by the law school dean by reason of successful completion of the program or has </a:t>
            </a:r>
            <a:r>
              <a:rPr lang="en-US" sz="2000" dirty="0">
                <a:solidFill>
                  <a:srgbClr val="FF0000"/>
                </a:solidFill>
                <a:cs typeface="Times New Roman" pitchFamily="18" charset="0"/>
              </a:rPr>
              <a:t>graduated from law school</a:t>
            </a:r>
            <a:r>
              <a:rPr lang="en-US" sz="2000" dirty="0">
                <a:cs typeface="Times New Roman" pitchFamily="18" charset="0"/>
              </a:rPr>
              <a:t> following successful completion of the program </a:t>
            </a:r>
            <a:r>
              <a:rPr lang="en-US" sz="2000" dirty="0">
                <a:solidFill>
                  <a:srgbClr val="FF0000"/>
                </a:solidFill>
                <a:cs typeface="Times New Roman" pitchFamily="18" charset="0"/>
              </a:rPr>
              <a:t>may make appearances for any of the same supervisory authorities under the same circumstances and restrictions that were applicable to students in law school programs </a:t>
            </a:r>
            <a:r>
              <a:rPr lang="en-US" sz="2000" dirty="0">
                <a:cs typeface="Times New Roman" pitchFamily="18" charset="0"/>
              </a:rPr>
              <a:t>pursuant to this chapter if the supervising attorney:</a:t>
            </a:r>
            <a:r>
              <a:rPr lang="en-US" sz="2400" b="1" dirty="0">
                <a:cs typeface="Times New Roman" pitchFamily="18" charset="0"/>
              </a:rPr>
              <a:t> </a:t>
            </a:r>
          </a:p>
          <a:p>
            <a:pPr eaLnBrk="1" hangingPunct="1">
              <a:buFont typeface="Wingdings" pitchFamily="2" charset="2"/>
              <a:buNone/>
            </a:pPr>
            <a:endParaRPr lang="en-US" sz="2400" dirty="0"/>
          </a:p>
        </p:txBody>
      </p:sp>
      <p:sp>
        <p:nvSpPr>
          <p:cNvPr id="4" name="Slide Number Placeholder 5"/>
          <p:cNvSpPr>
            <a:spLocks noGrp="1"/>
          </p:cNvSpPr>
          <p:nvPr>
            <p:ph type="sldNum" sz="quarter" idx="12"/>
          </p:nvPr>
        </p:nvSpPr>
        <p:spPr/>
        <p:txBody>
          <a:bodyPr/>
          <a:lstStyle/>
          <a:p>
            <a:pPr>
              <a:defRPr/>
            </a:pPr>
            <a:fld id="{61059676-DB48-4C42-A682-73BFB8C4845C}" type="slidenum">
              <a:rPr lang="en-US"/>
              <a:pPr>
                <a:defRPr/>
              </a:pPr>
              <a:t>11</a:t>
            </a:fld>
            <a:endParaRPr lang="en-US"/>
          </a:p>
        </p:txBody>
      </p:sp>
      <p:sp>
        <p:nvSpPr>
          <p:cNvPr id="9219" name="Rectangle 2"/>
          <p:cNvSpPr>
            <a:spLocks noGrp="1" noChangeArrowheads="1"/>
          </p:cNvSpPr>
          <p:nvPr>
            <p:ph type="title"/>
          </p:nvPr>
        </p:nvSpPr>
        <p:spPr>
          <a:xfrm>
            <a:off x="1752600" y="152400"/>
            <a:ext cx="7162800" cy="1752600"/>
          </a:xfrm>
        </p:spPr>
        <p:txBody>
          <a:bodyPr>
            <a:normAutofit fontScale="90000"/>
          </a:bodyPr>
          <a:lstStyle/>
          <a:p>
            <a:pPr eaLnBrk="1" fontAlgn="auto" hangingPunct="1">
              <a:spcAft>
                <a:spcPts val="0"/>
              </a:spcAft>
              <a:defRPr/>
            </a:pPr>
            <a:br>
              <a:rPr lang="en-US" sz="2400" i="1" dirty="0">
                <a:solidFill>
                  <a:srgbClr val="000080"/>
                </a:solidFill>
                <a:latin typeface="Verdana" pitchFamily="34" charset="0"/>
                <a:cs typeface="Times New Roman" charset="0"/>
              </a:rPr>
            </a:br>
            <a:br>
              <a:rPr lang="en-US" sz="2400" i="1" dirty="0">
                <a:solidFill>
                  <a:srgbClr val="000080"/>
                </a:solidFill>
                <a:latin typeface="Verdana" pitchFamily="34" charset="0"/>
                <a:cs typeface="Times New Roman" charset="0"/>
              </a:rPr>
            </a:br>
            <a:r>
              <a:rPr lang="en-US" sz="2700" i="1" dirty="0">
                <a:solidFill>
                  <a:schemeClr val="accent2">
                    <a:lumMod val="60000"/>
                    <a:lumOff val="40000"/>
                  </a:schemeClr>
                </a:solidFill>
                <a:latin typeface="Verdana" pitchFamily="34" charset="0"/>
                <a:cs typeface="Times New Roman" charset="0"/>
              </a:rPr>
              <a:t>RULE 11-1.9 CONTINUATION OF PRACTICE PROGRAM AFTER COMPLETION</a:t>
            </a:r>
            <a:br>
              <a:rPr lang="en-US" sz="2700" i="1" dirty="0">
                <a:solidFill>
                  <a:schemeClr val="accent2">
                    <a:lumMod val="60000"/>
                    <a:lumOff val="40000"/>
                  </a:schemeClr>
                </a:solidFill>
                <a:latin typeface="Verdana" pitchFamily="34" charset="0"/>
                <a:cs typeface="Times New Roman" charset="0"/>
              </a:rPr>
            </a:br>
            <a:r>
              <a:rPr lang="en-US" sz="2700" i="1" dirty="0">
                <a:solidFill>
                  <a:schemeClr val="accent2">
                    <a:lumMod val="60000"/>
                    <a:lumOff val="40000"/>
                  </a:schemeClr>
                </a:solidFill>
                <a:latin typeface="Verdana" pitchFamily="34" charset="0"/>
                <a:cs typeface="Times New Roman" charset="0"/>
              </a:rPr>
              <a:t>OF LAW SCHOOL PROGRAM OR GRADUATION</a:t>
            </a:r>
            <a:br>
              <a:rPr lang="en-US" sz="2000" dirty="0">
                <a:solidFill>
                  <a:schemeClr val="tx2">
                    <a:satMod val="130000"/>
                  </a:schemeClr>
                </a:solidFill>
                <a:cs typeface="Times New Roman" charset="0"/>
              </a:rPr>
            </a:br>
            <a:br>
              <a:rPr lang="en-US" sz="2400" dirty="0">
                <a:solidFill>
                  <a:schemeClr val="tx2">
                    <a:satMod val="130000"/>
                  </a:schemeClr>
                </a:solidFill>
                <a:cs typeface="Times New Roman" charset="0"/>
              </a:rPr>
            </a:br>
            <a:endParaRPr lang="en-US" sz="2400" dirty="0">
              <a:solidFill>
                <a:schemeClr val="tx2">
                  <a:satMod val="130000"/>
                </a:schemeClr>
              </a:solidFill>
              <a:cs typeface="Times New Roman"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026"/>
          <p:cNvSpPr>
            <a:spLocks noGrp="1" noChangeArrowheads="1"/>
          </p:cNvSpPr>
          <p:nvPr>
            <p:ph type="ctrTitle"/>
          </p:nvPr>
        </p:nvSpPr>
        <p:spPr>
          <a:xfrm>
            <a:off x="1981200" y="304800"/>
            <a:ext cx="6399213" cy="868363"/>
          </a:xfrm>
        </p:spPr>
        <p:txBody>
          <a:bodyPr/>
          <a:lstStyle/>
          <a:p>
            <a:pPr algn="l" eaLnBrk="1" fontAlgn="auto" hangingPunct="1">
              <a:spcAft>
                <a:spcPts val="0"/>
              </a:spcAft>
              <a:defRPr/>
            </a:pPr>
            <a:r>
              <a:rPr kumimoji="1" lang="en-US" sz="3600" dirty="0">
                <a:solidFill>
                  <a:schemeClr val="accent2">
                    <a:lumMod val="60000"/>
                    <a:lumOff val="40000"/>
                  </a:schemeClr>
                </a:solidFill>
                <a:latin typeface="Times New Roman" charset="0"/>
                <a:cs typeface="Times New Roman" charset="0"/>
              </a:rPr>
              <a:t>Termination of Certification</a:t>
            </a:r>
          </a:p>
        </p:txBody>
      </p:sp>
      <p:sp>
        <p:nvSpPr>
          <p:cNvPr id="11268" name="Rectangle 1027"/>
          <p:cNvSpPr>
            <a:spLocks noGrp="1" noChangeArrowheads="1"/>
          </p:cNvSpPr>
          <p:nvPr>
            <p:ph type="subTitle" idx="1"/>
          </p:nvPr>
        </p:nvSpPr>
        <p:spPr>
          <a:xfrm>
            <a:off x="1981200" y="1524000"/>
            <a:ext cx="5334000" cy="4114800"/>
          </a:xfrm>
        </p:spPr>
        <p:txBody>
          <a:bodyPr>
            <a:normAutofit/>
          </a:bodyPr>
          <a:lstStyle/>
          <a:p>
            <a:pPr eaLnBrk="1" fontAlgn="auto" hangingPunct="1">
              <a:spcBef>
                <a:spcPct val="0"/>
              </a:spcBef>
              <a:spcAft>
                <a:spcPts val="0"/>
              </a:spcAft>
              <a:buClrTx/>
              <a:buSzTx/>
              <a:buFontTx/>
              <a:buNone/>
              <a:defRPr/>
            </a:pPr>
            <a:endParaRPr kumimoji="1" lang="en-US" sz="1800" b="1" dirty="0">
              <a:latin typeface="Times New Roman" charset="0"/>
              <a:cs typeface="Times New Roman" charset="0"/>
            </a:endParaRPr>
          </a:p>
          <a:p>
            <a:pPr algn="just" eaLnBrk="1" fontAlgn="auto" hangingPunct="1">
              <a:spcBef>
                <a:spcPct val="0"/>
              </a:spcBef>
              <a:spcAft>
                <a:spcPts val="0"/>
              </a:spcAft>
              <a:buClrTx/>
              <a:buSzTx/>
              <a:buFontTx/>
              <a:buNone/>
              <a:defRPr/>
            </a:pPr>
            <a:r>
              <a:rPr kumimoji="1" lang="en-US" sz="1800" b="1" dirty="0">
                <a:latin typeface="Times New Roman" charset="0"/>
                <a:cs typeface="Times New Roman" charset="0"/>
              </a:rPr>
              <a:t>(c) Failure of a post-graduate certified legal intern to do any of the following shall result in the automatic termination of certification: (1) failure to take the next available Florida bar examination; (2) failure to take the second available Florida bar examination, if unsuccessful on the first administration; (3) </a:t>
            </a:r>
            <a:r>
              <a:rPr kumimoji="1" lang="en-US" sz="1800" b="1" dirty="0">
                <a:solidFill>
                  <a:srgbClr val="FF0000"/>
                </a:solidFill>
                <a:latin typeface="Times New Roman" charset="0"/>
                <a:cs typeface="Times New Roman" charset="0"/>
              </a:rPr>
              <a:t>failure to pass every portion of the Florida bar examination by at least the second administration</a:t>
            </a:r>
            <a:r>
              <a:rPr kumimoji="1" lang="en-US" sz="1800" b="1" dirty="0">
                <a:latin typeface="Times New Roman" charset="0"/>
                <a:cs typeface="Times New Roman" charset="0"/>
              </a:rPr>
              <a:t>, if unsuccessful on the first administration; or (4) denial of admission to The Florida Bar shall terminate certification hereunder. </a:t>
            </a:r>
            <a:r>
              <a:rPr kumimoji="1" lang="en-US" sz="1100" dirty="0">
                <a:latin typeface="Times New Roman" charset="0"/>
              </a:rPr>
              <a:t> </a:t>
            </a:r>
          </a:p>
          <a:p>
            <a:pPr eaLnBrk="1" fontAlgn="auto" hangingPunct="1">
              <a:spcBef>
                <a:spcPct val="0"/>
              </a:spcBef>
              <a:spcAft>
                <a:spcPts val="0"/>
              </a:spcAft>
              <a:buClrTx/>
              <a:buSzTx/>
              <a:buFontTx/>
              <a:buNone/>
              <a:defRPr/>
            </a:pPr>
            <a:endParaRPr kumimoji="1" lang="en-US" sz="1100" dirty="0">
              <a:latin typeface="Times New Roman" charset="0"/>
            </a:endParaRPr>
          </a:p>
          <a:p>
            <a:pPr eaLnBrk="1" fontAlgn="auto" hangingPunct="1">
              <a:spcBef>
                <a:spcPct val="0"/>
              </a:spcBef>
              <a:spcAft>
                <a:spcPts val="0"/>
              </a:spcAft>
              <a:buClrTx/>
              <a:buSzTx/>
              <a:buFontTx/>
              <a:buNone/>
              <a:defRPr/>
            </a:pPr>
            <a:endParaRPr kumimoji="1" lang="en-US" sz="1100" dirty="0">
              <a:latin typeface="Times New Roman" charset="0"/>
            </a:endParaRPr>
          </a:p>
          <a:p>
            <a:pPr eaLnBrk="1" fontAlgn="auto" hangingPunct="1">
              <a:spcAft>
                <a:spcPts val="0"/>
              </a:spcAft>
              <a:buFont typeface="Wingdings 2"/>
              <a:buNone/>
              <a:defRPr/>
            </a:pPr>
            <a:endParaRPr lang="en-US" dirty="0"/>
          </a:p>
        </p:txBody>
      </p:sp>
      <p:sp>
        <p:nvSpPr>
          <p:cNvPr id="4" name="Rectangle 8"/>
          <p:cNvSpPr>
            <a:spLocks noGrp="1" noChangeArrowheads="1"/>
          </p:cNvSpPr>
          <p:nvPr>
            <p:ph type="sldNum" sz="quarter" idx="12"/>
          </p:nvPr>
        </p:nvSpPr>
        <p:spPr/>
        <p:txBody>
          <a:bodyPr/>
          <a:lstStyle/>
          <a:p>
            <a:pPr>
              <a:defRPr/>
            </a:pPr>
            <a:fld id="{4E19AA77-4F52-46D7-B832-B6D218D5E94F}" type="slidenum">
              <a:rPr lang="en-US"/>
              <a:pPr>
                <a:defRPr/>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24DA2DDE-3BB2-410B-9582-CCAE65516AB7}" type="slidenum">
              <a:rPr lang="en-US"/>
              <a:pPr>
                <a:defRPr/>
              </a:pPr>
              <a:t>13</a:t>
            </a:fld>
            <a:endParaRPr lang="en-US"/>
          </a:p>
        </p:txBody>
      </p:sp>
      <p:sp>
        <p:nvSpPr>
          <p:cNvPr id="12292" name="Rectangle 3"/>
          <p:cNvSpPr>
            <a:spLocks noGrp="1" noChangeArrowheads="1"/>
          </p:cNvSpPr>
          <p:nvPr>
            <p:ph type="title"/>
          </p:nvPr>
        </p:nvSpPr>
        <p:spPr>
          <a:xfrm>
            <a:off x="838200" y="152400"/>
            <a:ext cx="6781800" cy="914400"/>
          </a:xfrm>
        </p:spPr>
        <p:txBody>
          <a:bodyPr>
            <a:normAutofit fontScale="90000"/>
          </a:bodyPr>
          <a:lstStyle/>
          <a:p>
            <a:pPr eaLnBrk="1" fontAlgn="auto" hangingPunct="1">
              <a:spcAft>
                <a:spcPts val="0"/>
              </a:spcAft>
              <a:defRPr/>
            </a:pPr>
            <a:br>
              <a:rPr kumimoji="1" lang="en-US" sz="2800" i="1" dirty="0">
                <a:solidFill>
                  <a:srgbClr val="000080"/>
                </a:solidFill>
                <a:latin typeface="Verdana" pitchFamily="34" charset="0"/>
                <a:cs typeface="Times New Roman" charset="0"/>
              </a:rPr>
            </a:br>
            <a:r>
              <a:rPr kumimoji="1" lang="en-US" sz="3100" i="1" dirty="0">
                <a:solidFill>
                  <a:schemeClr val="accent2">
                    <a:lumMod val="60000"/>
                    <a:lumOff val="40000"/>
                  </a:schemeClr>
                </a:solidFill>
                <a:latin typeface="Verdana" pitchFamily="34" charset="0"/>
                <a:cs typeface="Times New Roman" charset="0"/>
              </a:rPr>
              <a:t>RULE 11-1.6 OTHER ACTIVITIES</a:t>
            </a:r>
            <a:br>
              <a:rPr kumimoji="1" lang="en-US" sz="2800" dirty="0">
                <a:solidFill>
                  <a:schemeClr val="tx1"/>
                </a:solidFill>
                <a:latin typeface="Times New Roman" charset="0"/>
                <a:cs typeface="Times New Roman" charset="0"/>
              </a:rPr>
            </a:br>
            <a:endParaRPr kumimoji="1" lang="en-US" sz="2800" dirty="0">
              <a:solidFill>
                <a:schemeClr val="tx1"/>
              </a:solidFill>
              <a:latin typeface="Times New Roman" charset="0"/>
              <a:cs typeface="Times New Roman" charset="0"/>
            </a:endParaRPr>
          </a:p>
        </p:txBody>
      </p:sp>
      <p:sp>
        <p:nvSpPr>
          <p:cNvPr id="18436" name="Rectangle 2"/>
          <p:cNvSpPr>
            <a:spLocks noChangeArrowheads="1"/>
          </p:cNvSpPr>
          <p:nvPr/>
        </p:nvSpPr>
        <p:spPr bwMode="auto">
          <a:xfrm>
            <a:off x="0" y="838200"/>
            <a:ext cx="9144000" cy="4770537"/>
          </a:xfrm>
          <a:prstGeom prst="rect">
            <a:avLst/>
          </a:prstGeom>
          <a:noFill/>
          <a:ln w="9525">
            <a:noFill/>
            <a:miter lim="800000"/>
            <a:headEnd/>
            <a:tailEnd/>
          </a:ln>
        </p:spPr>
        <p:txBody>
          <a:bodyPr>
            <a:spAutoFit/>
          </a:bodyPr>
          <a:lstStyle/>
          <a:p>
            <a:pPr algn="just" eaLnBrk="0" hangingPunct="0"/>
            <a:br>
              <a:rPr kumimoji="1" lang="en-US" sz="1000" dirty="0">
                <a:cs typeface="Times New Roman" pitchFamily="18" charset="0"/>
              </a:rPr>
            </a:br>
            <a:r>
              <a:rPr kumimoji="1" lang="en-US" sz="1800" b="1" dirty="0">
                <a:cs typeface="Times New Roman" pitchFamily="18" charset="0"/>
              </a:rPr>
              <a:t>(a) </a:t>
            </a:r>
            <a:r>
              <a:rPr kumimoji="1" lang="en-US" sz="2400" b="1" dirty="0">
                <a:solidFill>
                  <a:schemeClr val="accent2"/>
                </a:solidFill>
                <a:cs typeface="Times New Roman" pitchFamily="18" charset="0"/>
              </a:rPr>
              <a:t>Preparation of Documents</a:t>
            </a:r>
            <a:r>
              <a:rPr kumimoji="1" lang="en-US" sz="2000" b="1" dirty="0">
                <a:cs typeface="Times New Roman" pitchFamily="18" charset="0"/>
              </a:rPr>
              <a:t>;</a:t>
            </a:r>
            <a:r>
              <a:rPr kumimoji="1" lang="en-US" sz="1800" b="1" dirty="0">
                <a:cs typeface="Times New Roman" pitchFamily="18" charset="0"/>
              </a:rPr>
              <a:t> Assistance of Indigents.</a:t>
            </a:r>
            <a:r>
              <a:rPr kumimoji="1" lang="en-US" sz="1800" dirty="0">
                <a:cs typeface="Times New Roman" pitchFamily="18" charset="0"/>
              </a:rPr>
              <a:t> In addition, an eligible law student may engage in other activities, under the general supervision of a member of the bar of this court, but outside the personal presence of that lawyer, including:</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(1) preparation of pleadings and other documents to be filed in any matter in which the student is eligible to appear, but such pleadings or documents </a:t>
            </a:r>
            <a:r>
              <a:rPr kumimoji="1" lang="en-US" sz="1800" b="1" dirty="0">
                <a:solidFill>
                  <a:srgbClr val="FF0000"/>
                </a:solidFill>
                <a:cs typeface="Times New Roman" pitchFamily="18" charset="0"/>
              </a:rPr>
              <a:t>must be signed by the supervising lawyer</a:t>
            </a:r>
            <a:r>
              <a:rPr kumimoji="1" lang="en-US" sz="1800" dirty="0">
                <a:cs typeface="Times New Roman" pitchFamily="18" charset="0"/>
              </a:rPr>
              <a:t>;</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(2) preparation of briefs, abstracts, and other documents to be filed in appellate courts of this state, but such documents </a:t>
            </a:r>
            <a:r>
              <a:rPr kumimoji="1" lang="en-US" sz="1800" b="1" dirty="0">
                <a:solidFill>
                  <a:srgbClr val="FF0000"/>
                </a:solidFill>
                <a:cs typeface="Times New Roman" pitchFamily="18" charset="0"/>
              </a:rPr>
              <a:t>must be signed by the supervising lawyer</a:t>
            </a:r>
            <a:r>
              <a:rPr kumimoji="1" lang="en-US" sz="1800" dirty="0">
                <a:cs typeface="Times New Roman" pitchFamily="18" charset="0"/>
              </a:rPr>
              <a:t>;</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(3) except when the assignment of counsel in the matter is required by any constitutional provision, statute, or rule of this court, assistance to indigent inmates or correctional institutions or other persons who request such assistance in preparing applications for and supporting documents for post-conviction relief. If there is an attorney of record in the matter, all such assistance must be supervised by the attorney of record, and all documents submitted to the court      on behalf of such a client </a:t>
            </a:r>
            <a:r>
              <a:rPr kumimoji="1" lang="en-US" sz="1800" b="1" dirty="0">
                <a:solidFill>
                  <a:srgbClr val="FF0000"/>
                </a:solidFill>
                <a:cs typeface="Times New Roman" pitchFamily="18" charset="0"/>
              </a:rPr>
              <a:t>must be signed by the attorney of  record</a:t>
            </a:r>
            <a:r>
              <a:rPr kumimoji="1" lang="en-US" sz="1800" dirty="0">
                <a:solidFill>
                  <a:srgbClr val="FF0000"/>
                </a:solidFill>
                <a:cs typeface="Times New Roman" pitchFamily="18" charset="0"/>
              </a:rPr>
              <a:t>.</a:t>
            </a:r>
            <a:r>
              <a:rPr kumimoji="1" lang="en-US" sz="1600" dirty="0">
                <a:solidFill>
                  <a:srgbClr val="FF0000"/>
                </a:solidFill>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4"/>
          <p:cNvSpPr>
            <a:spLocks noGrp="1"/>
          </p:cNvSpPr>
          <p:nvPr>
            <p:ph type="sldNum" sz="quarter" idx="12"/>
          </p:nvPr>
        </p:nvSpPr>
        <p:spPr/>
        <p:txBody>
          <a:bodyPr/>
          <a:lstStyle/>
          <a:p>
            <a:pPr>
              <a:defRPr/>
            </a:pPr>
            <a:fld id="{C009EE9A-FAC6-409D-B6BC-A8274F8E8855}" type="slidenum">
              <a:rPr lang="en-US"/>
              <a:pPr>
                <a:defRPr/>
              </a:pPr>
              <a:t>14</a:t>
            </a:fld>
            <a:endParaRPr lang="en-US"/>
          </a:p>
        </p:txBody>
      </p:sp>
      <p:sp>
        <p:nvSpPr>
          <p:cNvPr id="13315" name="Rectangle 2"/>
          <p:cNvSpPr>
            <a:spLocks noGrp="1" noChangeArrowheads="1"/>
          </p:cNvSpPr>
          <p:nvPr>
            <p:ph type="title"/>
          </p:nvPr>
        </p:nvSpPr>
        <p:spPr>
          <a:xfrm>
            <a:off x="609600" y="838200"/>
            <a:ext cx="7696200" cy="2819400"/>
          </a:xfrm>
        </p:spPr>
        <p:txBody>
          <a:bodyPr/>
          <a:lstStyle/>
          <a:p>
            <a:pPr algn="ctr" eaLnBrk="1" fontAlgn="auto" hangingPunct="1">
              <a:spcAft>
                <a:spcPts val="0"/>
              </a:spcAft>
              <a:defRPr/>
            </a:pPr>
            <a:r>
              <a:rPr kumimoji="1" lang="en-US" sz="2800" i="1" dirty="0">
                <a:solidFill>
                  <a:schemeClr val="tx1"/>
                </a:solidFill>
                <a:latin typeface="Verdana" pitchFamily="34" charset="0"/>
                <a:cs typeface="Times New Roman" charset="0"/>
              </a:rPr>
              <a:t>	</a:t>
            </a:r>
            <a:r>
              <a:rPr kumimoji="1" lang="en-US" i="1" dirty="0">
                <a:solidFill>
                  <a:schemeClr val="accent2">
                    <a:lumMod val="60000"/>
                    <a:lumOff val="40000"/>
                  </a:schemeClr>
                </a:solidFill>
                <a:latin typeface="Verdana" pitchFamily="34" charset="0"/>
                <a:cs typeface="Times New Roman" charset="0"/>
              </a:rPr>
              <a:t>II. Ethics and Professionalism</a:t>
            </a:r>
          </a:p>
        </p:txBody>
      </p:sp>
      <p:pic>
        <p:nvPicPr>
          <p:cNvPr id="4" name="Picture 3" descr="OfficeWorkersGroup"/>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352800"/>
            <a:ext cx="3974465" cy="230378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15</a:t>
            </a:fld>
            <a:endParaRPr lang="en-US"/>
          </a:p>
        </p:txBody>
      </p:sp>
      <p:sp>
        <p:nvSpPr>
          <p:cNvPr id="2" name="Title 1"/>
          <p:cNvSpPr>
            <a:spLocks noGrp="1"/>
          </p:cNvSpPr>
          <p:nvPr>
            <p:ph type="title"/>
          </p:nvPr>
        </p:nvSpPr>
        <p:spPr>
          <a:xfrm>
            <a:off x="457200" y="274638"/>
            <a:ext cx="8229600" cy="2239962"/>
          </a:xfrm>
        </p:spPr>
        <p:txBody>
          <a:bodyPr/>
          <a:lstStyle/>
          <a:p>
            <a:r>
              <a:rPr lang="en-US" dirty="0"/>
              <a:t>                            </a:t>
            </a:r>
            <a:r>
              <a:rPr lang="en-US" dirty="0">
                <a:solidFill>
                  <a:schemeClr val="accent2">
                    <a:lumMod val="60000"/>
                    <a:lumOff val="40000"/>
                  </a:schemeClr>
                </a:solidFill>
              </a:rPr>
              <a:t>AUGUST                             						2019</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57200"/>
            <a:ext cx="4181475"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s://encrypted-tbn3.gstatic.com/images?q=tbn:ANd9GcRluJcIioS3eVUPrZDg9worw0pxgpDgwh7D-vsoBcFMz2kU9vrf"/>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657600"/>
            <a:ext cx="4013835" cy="2707640"/>
          </a:xfrm>
          <a:prstGeom prst="rect">
            <a:avLst/>
          </a:prstGeom>
          <a:noFill/>
          <a:ln>
            <a:noFill/>
          </a:ln>
        </p:spPr>
      </p:pic>
    </p:spTree>
    <p:extLst>
      <p:ext uri="{BB962C8B-B14F-4D97-AF65-F5344CB8AC3E}">
        <p14:creationId xmlns:p14="http://schemas.microsoft.com/office/powerpoint/2010/main" val="10038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anim calcmode="lin" valueType="num">
                                      <p:cBhvr>
                                        <p:cTn id="8" dur="2000" fill="hold"/>
                                        <p:tgtEl>
                                          <p:spTgt spid="3074"/>
                                        </p:tgtEl>
                                        <p:attrNameLst>
                                          <p:attrName>ppt_w</p:attrName>
                                        </p:attrNameLst>
                                      </p:cBhvr>
                                      <p:tavLst>
                                        <p:tav tm="0" fmla="#ppt_w*sin(2.5*pi*$)">
                                          <p:val>
                                            <p:fltVal val="0"/>
                                          </p:val>
                                        </p:tav>
                                        <p:tav tm="100000">
                                          <p:val>
                                            <p:fltVal val="1"/>
                                          </p:val>
                                        </p:tav>
                                      </p:tavLst>
                                    </p:anim>
                                    <p:anim calcmode="lin" valueType="num">
                                      <p:cBhvr>
                                        <p:cTn id="9" dur="2000" fill="hold"/>
                                        <p:tgtEl>
                                          <p:spTgt spid="3074"/>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901AE414-6F76-4C55-A71D-57AE9569DA41}" type="slidenum">
              <a:rPr lang="en-US"/>
              <a:pPr>
                <a:defRPr/>
              </a:pPr>
              <a:t>16</a:t>
            </a:fld>
            <a:endParaRPr lang="en-US"/>
          </a:p>
        </p:txBody>
      </p:sp>
      <p:sp>
        <p:nvSpPr>
          <p:cNvPr id="17412" name="Rectangle 7"/>
          <p:cNvSpPr>
            <a:spLocks noGrp="1" noChangeArrowheads="1"/>
          </p:cNvSpPr>
          <p:nvPr>
            <p:ph type="title"/>
          </p:nvPr>
        </p:nvSpPr>
        <p:spPr>
          <a:xfrm>
            <a:off x="1828800" y="152400"/>
            <a:ext cx="4267200" cy="533400"/>
          </a:xfrm>
        </p:spPr>
        <p:txBody>
          <a:bodyPr>
            <a:normAutofit fontScale="90000"/>
          </a:bodyPr>
          <a:lstStyle/>
          <a:p>
            <a:pPr eaLnBrk="1" fontAlgn="auto" hangingPunct="1">
              <a:spcAft>
                <a:spcPts val="0"/>
              </a:spcAft>
              <a:defRPr/>
            </a:pPr>
            <a:r>
              <a:rPr lang="en-US" sz="4400">
                <a:solidFill>
                  <a:schemeClr val="tx2">
                    <a:satMod val="130000"/>
                  </a:schemeClr>
                </a:solidFill>
                <a:latin typeface="Bookman Old Style" pitchFamily="18" charset="0"/>
              </a:rPr>
              <a:t>Oath of Office</a:t>
            </a:r>
            <a:r>
              <a:rPr lang="en-US">
                <a:solidFill>
                  <a:schemeClr val="tx2">
                    <a:satMod val="130000"/>
                  </a:schemeClr>
                </a:solidFill>
              </a:rPr>
              <a:t>    </a:t>
            </a:r>
          </a:p>
        </p:txBody>
      </p:sp>
      <p:sp>
        <p:nvSpPr>
          <p:cNvPr id="23556" name="Rectangle 5"/>
          <p:cNvSpPr>
            <a:spLocks noChangeArrowheads="1"/>
          </p:cNvSpPr>
          <p:nvPr/>
        </p:nvSpPr>
        <p:spPr bwMode="auto">
          <a:xfrm>
            <a:off x="152400" y="685800"/>
            <a:ext cx="8991600" cy="5816600"/>
          </a:xfrm>
          <a:prstGeom prst="rect">
            <a:avLst/>
          </a:prstGeom>
          <a:noFill/>
          <a:ln w="9525">
            <a:noFill/>
            <a:miter lim="800000"/>
            <a:headEnd/>
            <a:tailEnd/>
          </a:ln>
        </p:spPr>
        <p:txBody>
          <a:bodyPr>
            <a:spAutoFit/>
          </a:bodyPr>
          <a:lstStyle/>
          <a:p>
            <a:pPr algn="ctr" eaLnBrk="0" hangingPunct="0">
              <a:tabLst>
                <a:tab pos="2286000" algn="l"/>
                <a:tab pos="4972050" algn="r"/>
                <a:tab pos="5143500" algn="r"/>
              </a:tabLst>
            </a:pPr>
            <a:r>
              <a:rPr kumimoji="1" lang="en-US" sz="1600" dirty="0">
                <a:latin typeface="Bookman Old Style" pitchFamily="18" charset="0"/>
                <a:cs typeface="Times New Roman" pitchFamily="18" charset="0"/>
              </a:rPr>
              <a:t>I do solemnly swear that I will support, protect, and defend the Constitution and Government of the United States and of the State of Florida; that I am duly qualified to hold office under the Constitution of the State; and that </a:t>
            </a:r>
            <a:r>
              <a:rPr kumimoji="1" lang="en-US" sz="1800" b="1" dirty="0">
                <a:solidFill>
                  <a:schemeClr val="accent2"/>
                </a:solidFill>
                <a:latin typeface="Bookman Old Style" pitchFamily="18" charset="0"/>
                <a:cs typeface="Times New Roman" pitchFamily="18" charset="0"/>
              </a:rPr>
              <a:t>I will well and faithfully perform the duties of Assistant State Attorney</a:t>
            </a:r>
            <a:r>
              <a:rPr kumimoji="1" lang="en-US" sz="1600" dirty="0">
                <a:latin typeface="Bookman Old Style" pitchFamily="18" charset="0"/>
                <a:cs typeface="Times New Roman" pitchFamily="18" charset="0"/>
              </a:rPr>
              <a:t>, on which I am now about to enter.</a:t>
            </a:r>
          </a:p>
          <a:p>
            <a:pPr algn="just" eaLnBrk="0" hangingPunct="0">
              <a:tabLst>
                <a:tab pos="2286000" algn="l"/>
                <a:tab pos="4972050" algn="r"/>
                <a:tab pos="5143500" algn="r"/>
              </a:tabLst>
            </a:pPr>
            <a:r>
              <a:rPr kumimoji="1" lang="en-US" sz="1600" dirty="0">
                <a:latin typeface="Bookman Old Style" pitchFamily="18" charset="0"/>
                <a:cs typeface="Times New Roman" pitchFamily="18" charset="0"/>
              </a:rPr>
              <a:t>	So help me God.</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r>
              <a:rPr kumimoji="1" lang="en-US" sz="1600" u="sng"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Signature</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Assistant State Attorney</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Eleventh Judicial Circuit of Florida</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___________________________</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Printed Name &amp; Florida Bar Number</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algn="just" eaLnBrk="0" hangingPunct="0">
              <a:tabLst>
                <a:tab pos="2286000" algn="l"/>
                <a:tab pos="4972050" algn="r"/>
                <a:tab pos="5143500" algn="r"/>
              </a:tabLst>
            </a:pPr>
            <a:r>
              <a:rPr kumimoji="1" lang="en-US" sz="1600" dirty="0">
                <a:latin typeface="Bookman Old Style" pitchFamily="18" charset="0"/>
                <a:cs typeface="Times New Roman" pitchFamily="18" charset="0"/>
              </a:rPr>
              <a:t>Sworn to and subscribed before me this ________ day of _________________, A.D., 2019.</a:t>
            </a:r>
            <a:endParaRPr kumimoji="1" lang="en-US" sz="1600" dirty="0">
              <a:cs typeface="Times New Roman" pitchFamily="18" charset="0"/>
            </a:endParaRPr>
          </a:p>
          <a:p>
            <a:pPr eaLnBrk="0" hangingPunct="0">
              <a:tabLst>
                <a:tab pos="2286000" algn="l"/>
                <a:tab pos="4972050" algn="r"/>
                <a:tab pos="5143500" algn="r"/>
              </a:tabLst>
            </a:pP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r>
              <a:rPr kumimoji="1" lang="en-US" sz="1600" u="sng"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Circuit/County Court Judge</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Eleventh Judicial Circuit of Florida</a:t>
            </a:r>
          </a:p>
          <a:p>
            <a:pPr eaLnBrk="0" hangingPunct="0">
              <a:tabLst>
                <a:tab pos="2286000" algn="l"/>
                <a:tab pos="4972050" algn="r"/>
                <a:tab pos="5143500" algn="r"/>
              </a:tabLst>
            </a:pPr>
            <a:endParaRPr kumimoji="1" lang="en-US" sz="1600" dirty="0">
              <a:latin typeface="Bookman Old Style" pitchFamily="18" charset="0"/>
              <a:cs typeface="Times New Roman" pitchFamily="18" charset="0"/>
            </a:endParaRPr>
          </a:p>
          <a:p>
            <a:pPr eaLnBrk="0" hangingPunct="0">
              <a:tabLst>
                <a:tab pos="2286000" algn="l"/>
                <a:tab pos="4972050" algn="r"/>
                <a:tab pos="5143500" algn="r"/>
              </a:tabLst>
            </a:pPr>
            <a:endParaRPr kumimoji="1"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
          <p:cNvSpPr>
            <a:spLocks noGrp="1" noChangeArrowheads="1"/>
          </p:cNvSpPr>
          <p:nvPr>
            <p:ph idx="1"/>
          </p:nvPr>
        </p:nvSpPr>
        <p:spPr>
          <a:xfrm>
            <a:off x="1295400" y="2057400"/>
            <a:ext cx="7620000" cy="4038600"/>
          </a:xfrm>
        </p:spPr>
        <p:txBody>
          <a:bodyPr>
            <a:normAutofit/>
          </a:bodyPr>
          <a:lstStyle/>
          <a:p>
            <a:pPr marL="365760" indent="-283464" eaLnBrk="1" fontAlgn="auto" hangingPunct="1">
              <a:spcAft>
                <a:spcPts val="0"/>
              </a:spcAft>
              <a:buFont typeface="Wingdings" pitchFamily="2" charset="2"/>
              <a:buNone/>
              <a:defRPr/>
            </a:pPr>
            <a:endParaRPr lang="en-US" dirty="0"/>
          </a:p>
          <a:p>
            <a:pPr marL="365760" indent="-283464" eaLnBrk="1" fontAlgn="auto" hangingPunct="1">
              <a:spcAft>
                <a:spcPts val="0"/>
              </a:spcAft>
              <a:buFont typeface="Wingdings" pitchFamily="2" charset="2"/>
              <a:buNone/>
              <a:defRPr/>
            </a:pPr>
            <a:r>
              <a:rPr lang="en-US" sz="4400" b="1" dirty="0">
                <a:effectLst>
                  <a:outerShdw blurRad="38100" dist="38100" dir="2700000" algn="tl">
                    <a:srgbClr val="800000"/>
                  </a:outerShdw>
                </a:effectLst>
              </a:rPr>
              <a:t>We are not just lawyers;</a:t>
            </a:r>
          </a:p>
          <a:p>
            <a:pPr marL="365760" indent="-283464" eaLnBrk="1" fontAlgn="auto" hangingPunct="1">
              <a:spcAft>
                <a:spcPts val="0"/>
              </a:spcAft>
              <a:buFont typeface="Wingdings" pitchFamily="2" charset="2"/>
              <a:buNone/>
              <a:defRPr/>
            </a:pPr>
            <a:r>
              <a:rPr lang="en-US" sz="4400" b="1" dirty="0">
                <a:effectLst>
                  <a:outerShdw blurRad="38100" dist="38100" dir="2700000" algn="tl">
                    <a:srgbClr val="800000"/>
                  </a:outerShdw>
                </a:effectLst>
              </a:rPr>
              <a:t>			 we are prosecutors!</a:t>
            </a:r>
          </a:p>
          <a:p>
            <a:pPr marL="365760" indent="-283464" eaLnBrk="1" fontAlgn="auto" hangingPunct="1">
              <a:spcAft>
                <a:spcPts val="0"/>
              </a:spcAft>
              <a:buFont typeface="Wingdings" pitchFamily="2" charset="2"/>
              <a:buNone/>
              <a:defRPr/>
            </a:pPr>
            <a:endParaRPr lang="en-US" sz="4400" b="1" dirty="0">
              <a:effectLst>
                <a:outerShdw blurRad="38100" dist="38100" dir="2700000" algn="tl">
                  <a:srgbClr val="800000"/>
                </a:outerShdw>
              </a:effectLst>
            </a:endParaRPr>
          </a:p>
          <a:p>
            <a:pPr marL="365760" indent="-283464" eaLnBrk="1" fontAlgn="auto" hangingPunct="1">
              <a:spcAft>
                <a:spcPts val="0"/>
              </a:spcAft>
              <a:buFont typeface="Wingdings" pitchFamily="2" charset="2"/>
              <a:buNone/>
              <a:defRPr/>
            </a:pPr>
            <a:r>
              <a:rPr lang="en-US" dirty="0">
                <a:solidFill>
                  <a:srgbClr val="009999"/>
                </a:solidFill>
              </a:rPr>
              <a:t>Special Section of the Code of Professional Responsibility that deals directly with our duties and responsibilities.</a:t>
            </a:r>
            <a:endParaRPr kumimoji="1" lang="en-US" dirty="0">
              <a:solidFill>
                <a:srgbClr val="009999"/>
              </a:solidFill>
              <a:cs typeface="Times New Roman" charset="0"/>
            </a:endParaRPr>
          </a:p>
          <a:p>
            <a:pPr marL="365760" indent="-283464" eaLnBrk="1" fontAlgn="auto" hangingPunct="1">
              <a:spcAft>
                <a:spcPts val="0"/>
              </a:spcAft>
              <a:buFont typeface="Wingdings" pitchFamily="2" charset="2"/>
              <a:buNone/>
              <a:defRPr/>
            </a:pPr>
            <a:endParaRPr lang="en-US" sz="4400" b="1" dirty="0">
              <a:effectLst>
                <a:outerShdw blurRad="38100" dist="38100" dir="2700000" algn="tl">
                  <a:srgbClr val="800000"/>
                </a:outerShdw>
              </a:effectLst>
            </a:endParaRPr>
          </a:p>
          <a:p>
            <a:pPr marL="365760" indent="-283464" eaLnBrk="1" fontAlgn="auto" hangingPunct="1">
              <a:spcAft>
                <a:spcPts val="0"/>
              </a:spcAft>
              <a:buFont typeface="Wingdings" pitchFamily="2" charset="2"/>
              <a:buNone/>
              <a:defRPr/>
            </a:pPr>
            <a:endParaRPr lang="en-US" dirty="0"/>
          </a:p>
          <a:p>
            <a:pPr marL="365760" indent="-283464" eaLnBrk="1" fontAlgn="auto" hangingPunct="1">
              <a:spcAft>
                <a:spcPts val="0"/>
              </a:spcAft>
              <a:buFont typeface="Wingdings" pitchFamily="2" charset="2"/>
              <a:buNone/>
              <a:defRPr/>
            </a:pPr>
            <a:endParaRPr lang="en-US" dirty="0"/>
          </a:p>
        </p:txBody>
      </p:sp>
      <p:sp>
        <p:nvSpPr>
          <p:cNvPr id="4" name="Slide Number Placeholder 5"/>
          <p:cNvSpPr>
            <a:spLocks noGrp="1"/>
          </p:cNvSpPr>
          <p:nvPr>
            <p:ph type="sldNum" sz="quarter" idx="12"/>
          </p:nvPr>
        </p:nvSpPr>
        <p:spPr/>
        <p:txBody>
          <a:bodyPr/>
          <a:lstStyle/>
          <a:p>
            <a:pPr>
              <a:defRPr/>
            </a:pPr>
            <a:fld id="{B2CB6A07-0CB1-4261-A9F4-54063067FDD9}" type="slidenum">
              <a:rPr lang="en-US"/>
              <a:pPr>
                <a:defRPr/>
              </a:pPr>
              <a:t>17</a:t>
            </a:fld>
            <a:endParaRPr lang="en-US"/>
          </a:p>
        </p:txBody>
      </p:sp>
      <p:sp>
        <p:nvSpPr>
          <p:cNvPr id="7174" name="Rectangle 6"/>
          <p:cNvSpPr>
            <a:spLocks noGrp="1" noChangeArrowheads="1"/>
          </p:cNvSpPr>
          <p:nvPr>
            <p:ph type="title"/>
          </p:nvPr>
        </p:nvSpPr>
        <p:spPr>
          <a:xfrm>
            <a:off x="381000" y="152400"/>
            <a:ext cx="8534400" cy="2057400"/>
          </a:xfrm>
        </p:spPr>
        <p:txBody>
          <a:bodyPr>
            <a:normAutofit fontScale="90000"/>
          </a:bodyPr>
          <a:lstStyle/>
          <a:p>
            <a:pPr algn="ctr" eaLnBrk="1" fontAlgn="auto" hangingPunct="1">
              <a:spcAft>
                <a:spcPts val="0"/>
              </a:spcAft>
              <a:defRPr/>
            </a:pPr>
            <a:r>
              <a:rPr lang="en-US" sz="5300" dirty="0">
                <a:solidFill>
                  <a:schemeClr val="accent2">
                    <a:lumMod val="60000"/>
                    <a:lumOff val="40000"/>
                  </a:schemeClr>
                </a:solidFill>
              </a:rPr>
              <a:t>Code of Professional Responsibility </a:t>
            </a:r>
            <a:br>
              <a:rPr lang="en-US" dirty="0">
                <a:solidFill>
                  <a:schemeClr val="tx2">
                    <a:satMod val="130000"/>
                  </a:schemeClr>
                </a:solidFill>
              </a:rPr>
            </a:br>
            <a:endParaRPr lang="en-US" dirty="0">
              <a:solidFill>
                <a:schemeClr val="tx2">
                  <a:satMod val="130000"/>
                </a:schemeClr>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wipe(down)">
                                      <p:cBhvr>
                                        <p:cTn id="7" dur="500"/>
                                        <p:tgtEl>
                                          <p:spTgt spid="717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175">
                                            <p:txEl>
                                              <p:pRg st="1" end="1"/>
                                            </p:txEl>
                                          </p:spTgt>
                                        </p:tgtEl>
                                        <p:attrNameLst>
                                          <p:attrName>style.visibility</p:attrName>
                                        </p:attrNameLst>
                                      </p:cBhvr>
                                      <p:to>
                                        <p:strVal val="visible"/>
                                      </p:to>
                                    </p:set>
                                    <p:anim calcmode="lin" valueType="num">
                                      <p:cBhvr additive="base">
                                        <p:cTn id="11" dur="2000" fill="hold"/>
                                        <p:tgtEl>
                                          <p:spTgt spid="7175">
                                            <p:txEl>
                                              <p:pRg st="1" end="1"/>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7175">
                                            <p:txEl>
                                              <p:pRg st="1" end="1"/>
                                            </p:txEl>
                                          </p:spTgt>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1000"/>
                                  </p:stCondLst>
                                  <p:childTnLst>
                                    <p:set>
                                      <p:cBhvr>
                                        <p:cTn id="15" dur="1" fill="hold">
                                          <p:stCondLst>
                                            <p:cond delay="0"/>
                                          </p:stCondLst>
                                        </p:cTn>
                                        <p:tgtEl>
                                          <p:spTgt spid="7175">
                                            <p:txEl>
                                              <p:pRg st="2" end="2"/>
                                            </p:txEl>
                                          </p:spTgt>
                                        </p:tgtEl>
                                        <p:attrNameLst>
                                          <p:attrName>style.visibility</p:attrName>
                                        </p:attrNameLst>
                                      </p:cBhvr>
                                      <p:to>
                                        <p:strVal val="visible"/>
                                      </p:to>
                                    </p:set>
                                    <p:anim calcmode="lin" valueType="num">
                                      <p:cBhvr additive="base">
                                        <p:cTn id="16" dur="250" fill="hold"/>
                                        <p:tgtEl>
                                          <p:spTgt spid="7175">
                                            <p:txEl>
                                              <p:pRg st="2" end="2"/>
                                            </p:txEl>
                                          </p:spTgt>
                                        </p:tgtEl>
                                        <p:attrNameLst>
                                          <p:attrName>ppt_x</p:attrName>
                                        </p:attrNameLst>
                                      </p:cBhvr>
                                      <p:tavLst>
                                        <p:tav tm="0">
                                          <p:val>
                                            <p:strVal val="#ppt_x"/>
                                          </p:val>
                                        </p:tav>
                                        <p:tav tm="100000">
                                          <p:val>
                                            <p:strVal val="#ppt_x"/>
                                          </p:val>
                                        </p:tav>
                                      </p:tavLst>
                                    </p:anim>
                                    <p:anim calcmode="lin" valueType="num">
                                      <p:cBhvr additive="base">
                                        <p:cTn id="17" dur="250" fill="hold"/>
                                        <p:tgtEl>
                                          <p:spTgt spid="7175">
                                            <p:txEl>
                                              <p:pRg st="2" end="2"/>
                                            </p:txEl>
                                          </p:spTgt>
                                        </p:tgtEl>
                                        <p:attrNameLst>
                                          <p:attrName>ppt_y</p:attrName>
                                        </p:attrNameLst>
                                      </p:cBhvr>
                                      <p:tavLst>
                                        <p:tav tm="0">
                                          <p:val>
                                            <p:strVal val="1+#ppt_h/2"/>
                                          </p:val>
                                        </p:tav>
                                        <p:tav tm="100000">
                                          <p:val>
                                            <p:strVal val="#ppt_y"/>
                                          </p:val>
                                        </p:tav>
                                      </p:tavLst>
                                    </p:anim>
                                  </p:childTnLst>
                                </p:cTn>
                              </p:par>
                            </p:childTnLst>
                          </p:cTn>
                        </p:par>
                        <p:par>
                          <p:cTn id="18" fill="hold">
                            <p:stCondLst>
                              <p:cond delay="3750"/>
                            </p:stCondLst>
                            <p:childTnLst>
                              <p:par>
                                <p:cTn id="19" presetID="2" presetClass="entr" presetSubtype="4" fill="hold" grpId="0" nodeType="afterEffect">
                                  <p:stCondLst>
                                    <p:cond delay="2500"/>
                                  </p:stCondLst>
                                  <p:childTnLst>
                                    <p:set>
                                      <p:cBhvr>
                                        <p:cTn id="20" dur="1" fill="hold">
                                          <p:stCondLst>
                                            <p:cond delay="0"/>
                                          </p:stCondLst>
                                        </p:cTn>
                                        <p:tgtEl>
                                          <p:spTgt spid="7175">
                                            <p:txEl>
                                              <p:pRg st="4" end="4"/>
                                            </p:txEl>
                                          </p:spTgt>
                                        </p:tgtEl>
                                        <p:attrNameLst>
                                          <p:attrName>style.visibility</p:attrName>
                                        </p:attrNameLst>
                                      </p:cBhvr>
                                      <p:to>
                                        <p:strVal val="visible"/>
                                      </p:to>
                                    </p:set>
                                    <p:anim calcmode="lin" valueType="num">
                                      <p:cBhvr additive="base">
                                        <p:cTn id="21" dur="250" fill="hold"/>
                                        <p:tgtEl>
                                          <p:spTgt spid="7175">
                                            <p:txEl>
                                              <p:pRg st="4" end="4"/>
                                            </p:txEl>
                                          </p:spTgt>
                                        </p:tgtEl>
                                        <p:attrNameLst>
                                          <p:attrName>ppt_x</p:attrName>
                                        </p:attrNameLst>
                                      </p:cBhvr>
                                      <p:tavLst>
                                        <p:tav tm="0">
                                          <p:val>
                                            <p:strVal val="#ppt_x"/>
                                          </p:val>
                                        </p:tav>
                                        <p:tav tm="100000">
                                          <p:val>
                                            <p:strVal val="#ppt_x"/>
                                          </p:val>
                                        </p:tav>
                                      </p:tavLst>
                                    </p:anim>
                                    <p:anim calcmode="lin" valueType="num">
                                      <p:cBhvr additive="base">
                                        <p:cTn id="22" dur="250" fill="hold"/>
                                        <p:tgtEl>
                                          <p:spTgt spid="71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P spid="717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EC7A7C94-4171-4899-8D8D-4A717ED2D9AB}" type="slidenum">
              <a:rPr lang="en-US"/>
              <a:pPr>
                <a:defRPr/>
              </a:pPr>
              <a:t>18</a:t>
            </a:fld>
            <a:endParaRPr lang="en-US"/>
          </a:p>
        </p:txBody>
      </p:sp>
      <p:sp>
        <p:nvSpPr>
          <p:cNvPr id="19460" name="Rectangle 4"/>
          <p:cNvSpPr>
            <a:spLocks noGrp="1" noChangeArrowheads="1"/>
          </p:cNvSpPr>
          <p:nvPr>
            <p:ph type="title"/>
          </p:nvPr>
        </p:nvSpPr>
        <p:spPr>
          <a:xfrm>
            <a:off x="990600" y="0"/>
            <a:ext cx="6096000" cy="1676400"/>
          </a:xfrm>
        </p:spPr>
        <p:txBody>
          <a:bodyPr/>
          <a:lstStyle/>
          <a:p>
            <a:pPr eaLnBrk="1" fontAlgn="auto" hangingPunct="1">
              <a:spcAft>
                <a:spcPts val="0"/>
              </a:spcAft>
              <a:defRPr/>
            </a:pPr>
            <a:r>
              <a:rPr kumimoji="1" lang="en-US" sz="1800" b="1" dirty="0">
                <a:solidFill>
                  <a:schemeClr val="accent2">
                    <a:lumMod val="60000"/>
                    <a:lumOff val="40000"/>
                  </a:schemeClr>
                </a:solidFill>
                <a:latin typeface="Verdana" pitchFamily="34" charset="0"/>
              </a:rPr>
              <a:t>4 RULES OF PROFESSIONAL CONDUCT</a:t>
            </a:r>
            <a:br>
              <a:rPr kumimoji="1" lang="en-US" sz="1800" b="1" dirty="0">
                <a:solidFill>
                  <a:schemeClr val="accent2">
                    <a:lumMod val="60000"/>
                    <a:lumOff val="40000"/>
                  </a:schemeClr>
                </a:solidFill>
                <a:latin typeface="Arial Unicode MS" pitchFamily="34" charset="-128"/>
              </a:rPr>
            </a:br>
            <a:r>
              <a:rPr kumimoji="1" lang="en-US" sz="1800" b="1" dirty="0">
                <a:solidFill>
                  <a:schemeClr val="accent2">
                    <a:lumMod val="60000"/>
                    <a:lumOff val="40000"/>
                  </a:schemeClr>
                </a:solidFill>
                <a:latin typeface="Verdana" pitchFamily="34" charset="0"/>
              </a:rPr>
              <a:t>4-3 ADVOCATE</a:t>
            </a:r>
            <a:r>
              <a:rPr kumimoji="1" lang="en-US" sz="1800" b="1" dirty="0">
                <a:solidFill>
                  <a:schemeClr val="accent2">
                    <a:lumMod val="60000"/>
                    <a:lumOff val="40000"/>
                  </a:schemeClr>
                </a:solidFill>
                <a:latin typeface="Arial Unicode MS" pitchFamily="34" charset="-128"/>
              </a:rPr>
              <a:t> </a:t>
            </a:r>
            <a:br>
              <a:rPr kumimoji="1" lang="en-US" sz="1800" b="1" dirty="0">
                <a:solidFill>
                  <a:schemeClr val="accent2">
                    <a:lumMod val="60000"/>
                    <a:lumOff val="40000"/>
                  </a:schemeClr>
                </a:solidFill>
                <a:latin typeface="Arial Unicode MS" pitchFamily="34" charset="-128"/>
              </a:rPr>
            </a:br>
            <a:r>
              <a:rPr kumimoji="1" lang="en-US" sz="1800" b="1" i="1" dirty="0">
                <a:solidFill>
                  <a:schemeClr val="accent2">
                    <a:lumMod val="60000"/>
                    <a:lumOff val="40000"/>
                  </a:schemeClr>
                </a:solidFill>
                <a:latin typeface="Verdana" pitchFamily="34" charset="0"/>
                <a:cs typeface="Times New Roman" charset="0"/>
              </a:rPr>
              <a:t>RULE 4-3.8 SPECIAL RESPONSIBILITIES OF A PROSECUTOR</a:t>
            </a:r>
          </a:p>
        </p:txBody>
      </p:sp>
      <p:sp>
        <p:nvSpPr>
          <p:cNvPr id="19459" name="Rectangle 3"/>
          <p:cNvSpPr>
            <a:spLocks noChangeArrowheads="1"/>
          </p:cNvSpPr>
          <p:nvPr/>
        </p:nvSpPr>
        <p:spPr bwMode="auto">
          <a:xfrm>
            <a:off x="152400" y="1524000"/>
            <a:ext cx="8991600" cy="4816475"/>
          </a:xfrm>
          <a:prstGeom prst="rect">
            <a:avLst/>
          </a:prstGeom>
          <a:noFill/>
          <a:ln w="9525">
            <a:noFill/>
            <a:miter lim="800000"/>
            <a:headEnd/>
            <a:tailEnd/>
          </a:ln>
        </p:spPr>
        <p:txBody>
          <a:bodyPr>
            <a:spAutoFit/>
          </a:bodyPr>
          <a:lstStyle/>
          <a:p>
            <a:pPr eaLnBrk="0" hangingPunct="0"/>
            <a:br>
              <a:rPr kumimoji="1" lang="en-US" sz="1600" dirty="0">
                <a:cs typeface="Times New Roman" pitchFamily="18" charset="0"/>
              </a:rPr>
            </a:br>
            <a:endParaRPr kumimoji="1" lang="en-US" sz="1000" dirty="0">
              <a:cs typeface="Times New Roman" pitchFamily="18" charset="0"/>
            </a:endParaRPr>
          </a:p>
          <a:p>
            <a:pPr eaLnBrk="0" hangingPunct="0"/>
            <a:r>
              <a:rPr kumimoji="1" lang="en-US" sz="2000" dirty="0">
                <a:cs typeface="Times New Roman" pitchFamily="18" charset="0"/>
              </a:rPr>
              <a:t>The prosecutor in a criminal case shall: </a:t>
            </a:r>
          </a:p>
          <a:p>
            <a:pPr eaLnBrk="0" hangingPunct="0"/>
            <a:endParaRPr kumimoji="1" lang="en-US" sz="2000" dirty="0">
              <a:cs typeface="Times New Roman" pitchFamily="18" charset="0"/>
            </a:endParaRPr>
          </a:p>
          <a:p>
            <a:pPr eaLnBrk="0" hangingPunct="0">
              <a:buFontTx/>
              <a:buChar char="•"/>
            </a:pPr>
            <a:r>
              <a:rPr kumimoji="1" lang="en-US" sz="2000" b="1" dirty="0">
                <a:cs typeface="Times New Roman" pitchFamily="18" charset="0"/>
              </a:rPr>
              <a:t>(a)</a:t>
            </a:r>
            <a:r>
              <a:rPr kumimoji="1" lang="en-US" sz="2000" dirty="0">
                <a:cs typeface="Times New Roman" pitchFamily="18" charset="0"/>
              </a:rPr>
              <a:t> refrain from prosecuting a charge that the prosecutor knows is not supported by probable cause;</a:t>
            </a:r>
          </a:p>
          <a:p>
            <a:pPr eaLnBrk="0" hangingPunct="0">
              <a:buFontTx/>
              <a:buChar char="•"/>
            </a:pPr>
            <a:endParaRPr kumimoji="1" lang="en-US" sz="2000" dirty="0">
              <a:cs typeface="Times New Roman" pitchFamily="18" charset="0"/>
            </a:endParaRPr>
          </a:p>
          <a:p>
            <a:pPr eaLnBrk="0" hangingPunct="0">
              <a:buFontTx/>
              <a:buChar char="•"/>
            </a:pPr>
            <a:r>
              <a:rPr kumimoji="1" lang="en-US" sz="2000" dirty="0">
                <a:cs typeface="Times New Roman" pitchFamily="18" charset="0"/>
              </a:rPr>
              <a:t> </a:t>
            </a:r>
            <a:r>
              <a:rPr kumimoji="1" lang="en-US" sz="2000" b="1" dirty="0">
                <a:cs typeface="Times New Roman" pitchFamily="18" charset="0"/>
              </a:rPr>
              <a:t>(b)</a:t>
            </a:r>
            <a:r>
              <a:rPr kumimoji="1" lang="en-US" sz="2000" dirty="0">
                <a:cs typeface="Times New Roman" pitchFamily="18" charset="0"/>
              </a:rPr>
              <a:t> not seek to obtain from an unrepresented accused a waiver of important pre-trial rights such as a right to a preliminary hearing; </a:t>
            </a:r>
          </a:p>
          <a:p>
            <a:pPr eaLnBrk="0" hangingPunct="0">
              <a:buFontTx/>
              <a:buChar char="•"/>
            </a:pPr>
            <a:endParaRPr kumimoji="1" lang="en-US" sz="2000" dirty="0">
              <a:cs typeface="Times New Roman" pitchFamily="18" charset="0"/>
            </a:endParaRPr>
          </a:p>
          <a:p>
            <a:pPr eaLnBrk="0" hangingPunct="0">
              <a:buFontTx/>
              <a:buChar char="•"/>
            </a:pPr>
            <a:r>
              <a:rPr kumimoji="1" lang="en-US" sz="2000" dirty="0">
                <a:cs typeface="Times New Roman" pitchFamily="18" charset="0"/>
              </a:rPr>
              <a:t>(</a:t>
            </a:r>
            <a:r>
              <a:rPr kumimoji="1" lang="en-US" sz="2000" b="1" dirty="0">
                <a:cs typeface="Times New Roman" pitchFamily="18" charset="0"/>
              </a:rPr>
              <a:t>c)</a:t>
            </a:r>
            <a:r>
              <a:rPr kumimoji="1" lang="en-US" sz="2000" dirty="0">
                <a:cs typeface="Times New Roman" pitchFamily="18" charset="0"/>
              </a:rPr>
              <a:t> make timely disclosure to the defense of all evidence or information known to the prosecutor that tends to negate the guilt of the accused or mitigates the offense, and, in connection with sentencing, disclose to the defense and to the tribunal all unprivileged mitigating information known to the prosecutor, except when the prosecutor is relieved of this responsibility by a protective order of the tribunal.</a:t>
            </a:r>
            <a:br>
              <a:rPr kumimoji="1" lang="en-US" sz="2000" dirty="0">
                <a:cs typeface="Times New Roman" pitchFamily="18" charset="0"/>
              </a:rPr>
            </a:br>
            <a:endParaRPr kumimoji="1"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0-#ppt_w/2"/>
                                          </p:val>
                                        </p:tav>
                                        <p:tav tm="100000">
                                          <p:val>
                                            <p:strVal val="#ppt_x"/>
                                          </p:val>
                                        </p:tav>
                                      </p:tavLst>
                                    </p:anim>
                                    <p:anim calcmode="lin" valueType="num">
                                      <p:cBhvr additive="base">
                                        <p:cTn id="8" dur="500" fill="hold"/>
                                        <p:tgtEl>
                                          <p:spTgt spid="194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1500"/>
                                  </p:stCondLst>
                                  <p:childTnLst>
                                    <p:set>
                                      <p:cBhvr>
                                        <p:cTn id="11" dur="1" fill="hold">
                                          <p:stCondLst>
                                            <p:cond delay="0"/>
                                          </p:stCondLst>
                                        </p:cTn>
                                        <p:tgtEl>
                                          <p:spTgt spid="19459">
                                            <p:txEl>
                                              <p:pRg st="1" end="1"/>
                                            </p:txEl>
                                          </p:spTgt>
                                        </p:tgtEl>
                                        <p:attrNameLst>
                                          <p:attrName>style.visibility</p:attrName>
                                        </p:attrNameLst>
                                      </p:cBhvr>
                                      <p:to>
                                        <p:strVal val="visible"/>
                                      </p:to>
                                    </p:set>
                                    <p:anim calcmode="lin" valueType="num">
                                      <p:cBhvr additive="base">
                                        <p:cTn id="12" dur="500" fill="hold"/>
                                        <p:tgtEl>
                                          <p:spTgt spid="19459">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945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9459">
                                            <p:txEl>
                                              <p:pRg st="3" end="3"/>
                                            </p:txEl>
                                          </p:spTgt>
                                        </p:tgtEl>
                                        <p:attrNameLst>
                                          <p:attrName>style.visibility</p:attrName>
                                        </p:attrNameLst>
                                      </p:cBhvr>
                                      <p:to>
                                        <p:strVal val="visible"/>
                                      </p:to>
                                    </p:set>
                                    <p:anim calcmode="lin" valueType="num">
                                      <p:cBhvr additive="base">
                                        <p:cTn id="18" dur="500" fill="hold"/>
                                        <p:tgtEl>
                                          <p:spTgt spid="19459">
                                            <p:txEl>
                                              <p:pRg st="3" end="3"/>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94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9459">
                                            <p:txEl>
                                              <p:pRg st="5" end="5"/>
                                            </p:txEl>
                                          </p:spTgt>
                                        </p:tgtEl>
                                        <p:attrNameLst>
                                          <p:attrName>style.visibility</p:attrName>
                                        </p:attrNameLst>
                                      </p:cBhvr>
                                      <p:to>
                                        <p:strVal val="visible"/>
                                      </p:to>
                                    </p:set>
                                    <p:anim calcmode="lin" valueType="num">
                                      <p:cBhvr additive="base">
                                        <p:cTn id="24" dur="500" fill="hold"/>
                                        <p:tgtEl>
                                          <p:spTgt spid="19459">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945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9459">
                                            <p:txEl>
                                              <p:pRg st="7" end="7"/>
                                            </p:txEl>
                                          </p:spTgt>
                                        </p:tgtEl>
                                        <p:attrNameLst>
                                          <p:attrName>style.visibility</p:attrName>
                                        </p:attrNameLst>
                                      </p:cBhvr>
                                      <p:to>
                                        <p:strVal val="visible"/>
                                      </p:to>
                                    </p:set>
                                    <p:anim calcmode="lin" valueType="num">
                                      <p:cBhvr additive="base">
                                        <p:cTn id="30" dur="500" fill="hold"/>
                                        <p:tgtEl>
                                          <p:spTgt spid="19459">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9459">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59" grpId="0" uiExpand="1"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5D975400-DA85-4213-B5A9-8D2A68324413}" type="slidenum">
              <a:rPr lang="en-US"/>
              <a:pPr>
                <a:defRPr/>
              </a:pPr>
              <a:t>19</a:t>
            </a:fld>
            <a:endParaRPr lang="en-US"/>
          </a:p>
        </p:txBody>
      </p:sp>
      <p:sp>
        <p:nvSpPr>
          <p:cNvPr id="16388" name="Rectangle 5"/>
          <p:cNvSpPr>
            <a:spLocks noGrp="1" noChangeArrowheads="1"/>
          </p:cNvSpPr>
          <p:nvPr>
            <p:ph type="title"/>
          </p:nvPr>
        </p:nvSpPr>
        <p:spPr>
          <a:xfrm>
            <a:off x="1676400" y="152400"/>
            <a:ext cx="6096000" cy="1143000"/>
          </a:xfrm>
        </p:spPr>
        <p:txBody>
          <a:bodyPr/>
          <a:lstStyle/>
          <a:p>
            <a:pPr eaLnBrk="1" fontAlgn="auto" hangingPunct="1">
              <a:spcAft>
                <a:spcPts val="0"/>
              </a:spcAft>
              <a:defRPr/>
            </a:pPr>
            <a:r>
              <a:rPr lang="en-US" dirty="0">
                <a:solidFill>
                  <a:schemeClr val="accent2">
                    <a:lumMod val="60000"/>
                    <a:lumOff val="40000"/>
                  </a:schemeClr>
                </a:solidFill>
              </a:rPr>
              <a:t>Comment to Rule 4</a:t>
            </a:r>
          </a:p>
        </p:txBody>
      </p:sp>
      <p:sp>
        <p:nvSpPr>
          <p:cNvPr id="22532" name="Rectangle 4"/>
          <p:cNvSpPr>
            <a:spLocks noChangeArrowheads="1"/>
          </p:cNvSpPr>
          <p:nvPr/>
        </p:nvSpPr>
        <p:spPr bwMode="auto">
          <a:xfrm>
            <a:off x="304800" y="1066800"/>
            <a:ext cx="8839200" cy="5970865"/>
          </a:xfrm>
          <a:prstGeom prst="rect">
            <a:avLst/>
          </a:prstGeom>
          <a:noFill/>
          <a:ln w="9525">
            <a:noFill/>
            <a:miter lim="800000"/>
            <a:headEnd/>
            <a:tailEnd/>
          </a:ln>
        </p:spPr>
        <p:txBody>
          <a:bodyPr>
            <a:spAutoFit/>
          </a:bodyPr>
          <a:lstStyle/>
          <a:p>
            <a:pPr eaLnBrk="0" hangingPunct="0"/>
            <a:r>
              <a:rPr kumimoji="1" lang="en-US" sz="3600" dirty="0">
                <a:solidFill>
                  <a:srgbClr val="FF0000"/>
                </a:solidFill>
                <a:cs typeface="Times New Roman" pitchFamily="18" charset="0"/>
              </a:rPr>
              <a:t>A prosecutor has the responsibility of </a:t>
            </a:r>
            <a:r>
              <a:rPr kumimoji="1" lang="en-US" sz="3600" b="1" dirty="0">
                <a:solidFill>
                  <a:srgbClr val="FF0000"/>
                </a:solidFill>
                <a:cs typeface="Times New Roman" pitchFamily="18" charset="0"/>
              </a:rPr>
              <a:t>a minister of justice</a:t>
            </a:r>
            <a:r>
              <a:rPr kumimoji="1" lang="en-US" sz="3600" dirty="0">
                <a:solidFill>
                  <a:srgbClr val="FF0000"/>
                </a:solidFill>
                <a:cs typeface="Times New Roman" pitchFamily="18" charset="0"/>
              </a:rPr>
              <a:t> and not simply that of an advocate. </a:t>
            </a:r>
            <a:r>
              <a:rPr kumimoji="1" lang="en-US" sz="2000" dirty="0">
                <a:cs typeface="Times New Roman" pitchFamily="18" charset="0"/>
              </a:rPr>
              <a:t>This responsibility carries with it specific obligations such as making a reasonable effort to assure that the accused has been advised of the right to and the procedure for obtaining counsel and has been given a reasonable opportunity to obtain counsel so that guilt is decided upon the basis of sufficient evidence. Precisely how far the prosecutor is required to go in this direction is a matter of debate. Florida has adopted the American Bar Association Standards of Criminal Justice Relating to Prosecution Function. This is the product of prolonged and careful deliberation by lawyers experienced in criminal prosecution and defense and should be consulted for further guidance. See also rule 4-3.3(d) governing ex parte proceedings, among which grand jury proceedings are included. Applicable law may require other measures by the prosecutor and knowing disregard of these obligations or systematic abuse of prosecutorial discretion could constitute a violation of rule 4-8.4.</a:t>
            </a:r>
            <a:br>
              <a:rPr kumimoji="1" lang="en-US" sz="2000" dirty="0">
                <a:cs typeface="Times New Roman" pitchFamily="18" charset="0"/>
              </a:rPr>
            </a:br>
            <a:br>
              <a:rPr kumimoji="1" lang="en-US" sz="1000" dirty="0">
                <a:cs typeface="Times New Roman" pitchFamily="18" charset="0"/>
              </a:rPr>
            </a:br>
            <a:endParaRPr kumimoji="1"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ppt_w</p:attrName>
                                        </p:attrNameLst>
                                      </p:cBhvr>
                                      <p:tavLst>
                                        <p:tav tm="0">
                                          <p:val>
                                            <p:fltVal val="0"/>
                                          </p:val>
                                        </p:tav>
                                        <p:tav tm="100000">
                                          <p:val>
                                            <p:strVal val="#ppt_w"/>
                                          </p:val>
                                        </p:tav>
                                      </p:tavLst>
                                    </p:anim>
                                    <p:anim calcmode="lin" valueType="num">
                                      <p:cBhvr>
                                        <p:cTn id="8" dur="1000" fill="hold"/>
                                        <p:tgtEl>
                                          <p:spTgt spid="16388"/>
                                        </p:tgtEl>
                                        <p:attrNameLst>
                                          <p:attrName>ppt_h</p:attrName>
                                        </p:attrNameLst>
                                      </p:cBhvr>
                                      <p:tavLst>
                                        <p:tav tm="0">
                                          <p:val>
                                            <p:fltVal val="0"/>
                                          </p:val>
                                        </p:tav>
                                        <p:tav tm="100000">
                                          <p:val>
                                            <p:strVal val="#ppt_h"/>
                                          </p:val>
                                        </p:tav>
                                      </p:tavLst>
                                    </p:anim>
                                    <p:anim calcmode="lin" valueType="num">
                                      <p:cBhvr>
                                        <p:cTn id="9" dur="1000" fill="hold"/>
                                        <p:tgtEl>
                                          <p:spTgt spid="16388"/>
                                        </p:tgtEl>
                                        <p:attrNameLst>
                                          <p:attrName>style.rotation</p:attrName>
                                        </p:attrNameLst>
                                      </p:cBhvr>
                                      <p:tavLst>
                                        <p:tav tm="0">
                                          <p:val>
                                            <p:fltVal val="90"/>
                                          </p:val>
                                        </p:tav>
                                        <p:tav tm="100000">
                                          <p:val>
                                            <p:fltVal val="0"/>
                                          </p:val>
                                        </p:tav>
                                      </p:tavLst>
                                    </p:anim>
                                    <p:animEffect transition="in" filter="fade">
                                      <p:cBhvr>
                                        <p:cTn id="10" dur="1000"/>
                                        <p:tgtEl>
                                          <p:spTgt spid="1638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1500"/>
                                  </p:stCondLst>
                                  <p:childTnLst>
                                    <p:set>
                                      <p:cBhvr>
                                        <p:cTn id="14" dur="1" fill="hold">
                                          <p:stCondLst>
                                            <p:cond delay="0"/>
                                          </p:stCondLst>
                                        </p:cTn>
                                        <p:tgtEl>
                                          <p:spTgt spid="22532"/>
                                        </p:tgtEl>
                                        <p:attrNameLst>
                                          <p:attrName>style.visibility</p:attrName>
                                        </p:attrNameLst>
                                      </p:cBhvr>
                                      <p:to>
                                        <p:strVal val="visible"/>
                                      </p:to>
                                    </p:set>
                                    <p:animEffect transition="in" filter="circle(in)">
                                      <p:cBhvr>
                                        <p:cTn id="15"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22532"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idx="1"/>
          </p:nvPr>
        </p:nvSpPr>
        <p:spPr>
          <a:xfrm>
            <a:off x="304800" y="990600"/>
            <a:ext cx="8763000" cy="5867400"/>
          </a:xfrm>
        </p:spPr>
        <p:txBody>
          <a:bodyPr>
            <a:normAutofit lnSpcReduction="10000"/>
          </a:bodyPr>
          <a:lstStyle/>
          <a:p>
            <a:pPr eaLnBrk="1" hangingPunct="1"/>
            <a:r>
              <a:rPr lang="en-US" sz="2400" b="1" u="sng" dirty="0">
                <a:cs typeface="Arial" pitchFamily="34" charset="0"/>
              </a:rPr>
              <a:t>Welcome</a:t>
            </a:r>
            <a:endParaRPr lang="en-US" sz="2400" b="1" u="sng"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	</a:t>
            </a:r>
            <a:r>
              <a:rPr lang="en-US" sz="2800" dirty="0">
                <a:cs typeface="Arial" pitchFamily="34" charset="0"/>
              </a:rPr>
              <a:t>Exciting time for you</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Official Start of your legal career (for most of you)</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Interns, summer clerkships in law firms, some have even practiced</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Zealously represent your client within the bounds of the law - Even if your client was a scumbag - -a terrorist, a serial killer or the executives who were at the banks that contributed to the financial crises.  You are different. Why?</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As prosecutors you get to do </a:t>
            </a:r>
            <a:r>
              <a:rPr lang="en-US" sz="2800" b="1" dirty="0">
                <a:solidFill>
                  <a:srgbClr val="FF0000"/>
                </a:solidFill>
                <a:cs typeface="Arial" pitchFamily="34" charset="0"/>
              </a:rPr>
              <a:t>JUSTICE</a:t>
            </a:r>
            <a:r>
              <a:rPr lang="en-US" sz="2800" dirty="0">
                <a:cs typeface="Arial" pitchFamily="34" charset="0"/>
              </a:rPr>
              <a:t> every day</a:t>
            </a:r>
            <a:endParaRPr lang="en-US" sz="2800" dirty="0">
              <a:latin typeface="Arial Unicode MS" pitchFamily="34" charset="-128"/>
              <a:ea typeface="Arial Unicode MS" pitchFamily="34" charset="-128"/>
              <a:cs typeface="Arial Unicode MS" pitchFamily="34" charset="-128"/>
            </a:endParaRPr>
          </a:p>
        </p:txBody>
      </p:sp>
      <p:sp>
        <p:nvSpPr>
          <p:cNvPr id="4" name="Slide Number Placeholder 5"/>
          <p:cNvSpPr>
            <a:spLocks noGrp="1"/>
          </p:cNvSpPr>
          <p:nvPr>
            <p:ph type="sldNum" sz="quarter" idx="12"/>
          </p:nvPr>
        </p:nvSpPr>
        <p:spPr/>
        <p:txBody>
          <a:bodyPr/>
          <a:lstStyle/>
          <a:p>
            <a:pPr>
              <a:defRPr/>
            </a:pPr>
            <a:fld id="{4CA42C63-D589-4238-AFAF-C36F83B0947F}" type="slidenum">
              <a:rPr lang="en-US"/>
              <a:pPr>
                <a:defRPr/>
              </a:pPr>
              <a:t>2</a:t>
            </a:fld>
            <a:endParaRPr lang="en-US" dirty="0"/>
          </a:p>
        </p:txBody>
      </p:sp>
      <p:sp>
        <p:nvSpPr>
          <p:cNvPr id="5123" name="Rectangle 6"/>
          <p:cNvSpPr>
            <a:spLocks noGrp="1" noChangeArrowheads="1"/>
          </p:cNvSpPr>
          <p:nvPr>
            <p:ph type="title"/>
          </p:nvPr>
        </p:nvSpPr>
        <p:spPr>
          <a:xfrm>
            <a:off x="1524000" y="0"/>
            <a:ext cx="6096000" cy="1143000"/>
          </a:xfrm>
        </p:spPr>
        <p:txBody>
          <a:bodyPr>
            <a:normAutofit fontScale="90000"/>
          </a:bodyPr>
          <a:lstStyle/>
          <a:p>
            <a:pPr eaLnBrk="1" fontAlgn="auto" hangingPunct="1">
              <a:spcAft>
                <a:spcPts val="0"/>
              </a:spcAft>
              <a:defRPr/>
            </a:pPr>
            <a:r>
              <a:rPr lang="en-US" dirty="0">
                <a:solidFill>
                  <a:schemeClr val="tx2">
                    <a:satMod val="130000"/>
                  </a:schemeClr>
                </a:solidFill>
              </a:rPr>
              <a:t>Introduction &amp; Welcome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127">
                                            <p:txEl>
                                              <p:pRg st="0" end="0"/>
                                            </p:txEl>
                                          </p:spTgt>
                                        </p:tgtEl>
                                        <p:attrNameLst>
                                          <p:attrName>style.visibility</p:attrName>
                                        </p:attrNameLst>
                                      </p:cBhvr>
                                      <p:to>
                                        <p:strVal val="visible"/>
                                      </p:to>
                                    </p:set>
                                    <p:anim calcmode="lin" valueType="num">
                                      <p:cBhvr additive="base">
                                        <p:cTn id="7" dur="500" fill="hold"/>
                                        <p:tgtEl>
                                          <p:spTgt spid="512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127">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127">
                                            <p:txEl>
                                              <p:pRg st="1" end="1"/>
                                            </p:txEl>
                                          </p:spTgt>
                                        </p:tgtEl>
                                        <p:attrNameLst>
                                          <p:attrName>style.visibility</p:attrName>
                                        </p:attrNameLst>
                                      </p:cBhvr>
                                      <p:to>
                                        <p:strVal val="visible"/>
                                      </p:to>
                                    </p:set>
                                    <p:anim calcmode="lin" valueType="num">
                                      <p:cBhvr additive="base">
                                        <p:cTn id="12" dur="500" fill="hold"/>
                                        <p:tgtEl>
                                          <p:spTgt spid="5127">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127">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127">
                                            <p:txEl>
                                              <p:pRg st="2" end="2"/>
                                            </p:txEl>
                                          </p:spTgt>
                                        </p:tgtEl>
                                        <p:attrNameLst>
                                          <p:attrName>style.visibility</p:attrName>
                                        </p:attrNameLst>
                                      </p:cBhvr>
                                      <p:to>
                                        <p:strVal val="visible"/>
                                      </p:to>
                                    </p:set>
                                    <p:anim calcmode="lin" valueType="num">
                                      <p:cBhvr additive="base">
                                        <p:cTn id="17" dur="500" fill="hold"/>
                                        <p:tgtEl>
                                          <p:spTgt spid="5127">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127">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127">
                                            <p:txEl>
                                              <p:pRg st="3" end="3"/>
                                            </p:txEl>
                                          </p:spTgt>
                                        </p:tgtEl>
                                        <p:attrNameLst>
                                          <p:attrName>style.visibility</p:attrName>
                                        </p:attrNameLst>
                                      </p:cBhvr>
                                      <p:to>
                                        <p:strVal val="visible"/>
                                      </p:to>
                                    </p:set>
                                    <p:anim calcmode="lin" valueType="num">
                                      <p:cBhvr additive="base">
                                        <p:cTn id="22" dur="500" fill="hold"/>
                                        <p:tgtEl>
                                          <p:spTgt spid="5127">
                                            <p:txEl>
                                              <p:pRg st="3" end="3"/>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5127">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5127">
                                            <p:txEl>
                                              <p:pRg st="4" end="4"/>
                                            </p:txEl>
                                          </p:spTgt>
                                        </p:tgtEl>
                                        <p:attrNameLst>
                                          <p:attrName>style.visibility</p:attrName>
                                        </p:attrNameLst>
                                      </p:cBhvr>
                                      <p:to>
                                        <p:strVal val="visible"/>
                                      </p:to>
                                    </p:set>
                                    <p:anim calcmode="lin" valueType="num">
                                      <p:cBhvr additive="base">
                                        <p:cTn id="27" dur="500" fill="hold"/>
                                        <p:tgtEl>
                                          <p:spTgt spid="5127">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127">
                                            <p:txEl>
                                              <p:pRg st="4" end="4"/>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127">
                                            <p:txEl>
                                              <p:pRg st="5" end="5"/>
                                            </p:txEl>
                                          </p:spTgt>
                                        </p:tgtEl>
                                        <p:attrNameLst>
                                          <p:attrName>style.visibility</p:attrName>
                                        </p:attrNameLst>
                                      </p:cBhvr>
                                      <p:to>
                                        <p:strVal val="visible"/>
                                      </p:to>
                                    </p:set>
                                    <p:anim calcmode="lin" valueType="num">
                                      <p:cBhvr additive="base">
                                        <p:cTn id="32" dur="500" fill="hold"/>
                                        <p:tgtEl>
                                          <p:spTgt spid="5127">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512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uiExpand="1"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416139-D8DD-491D-B12F-F18030AF0CC1}"/>
              </a:ext>
            </a:extLst>
          </p:cNvPr>
          <p:cNvSpPr>
            <a:spLocks noGrp="1"/>
          </p:cNvSpPr>
          <p:nvPr>
            <p:ph type="sldNum" sz="quarter" idx="12"/>
          </p:nvPr>
        </p:nvSpPr>
        <p:spPr/>
        <p:txBody>
          <a:bodyPr/>
          <a:lstStyle/>
          <a:p>
            <a:pPr>
              <a:defRPr/>
            </a:pPr>
            <a:fld id="{AE6BE5E4-037E-4D97-9687-EEFD5B33123B}" type="slidenum">
              <a:rPr lang="en-US" smtClean="0"/>
              <a:pPr>
                <a:defRPr/>
              </a:pPr>
              <a:t>20</a:t>
            </a:fld>
            <a:endParaRPr lang="en-US"/>
          </a:p>
        </p:txBody>
      </p:sp>
      <p:sp>
        <p:nvSpPr>
          <p:cNvPr id="3" name="Rectangle 2">
            <a:extLst>
              <a:ext uri="{FF2B5EF4-FFF2-40B4-BE49-F238E27FC236}">
                <a16:creationId xmlns:a16="http://schemas.microsoft.com/office/drawing/2014/main" id="{48784EDC-CFAA-4F3A-8CA0-9293915B66CA}"/>
              </a:ext>
            </a:extLst>
          </p:cNvPr>
          <p:cNvSpPr/>
          <p:nvPr/>
        </p:nvSpPr>
        <p:spPr>
          <a:xfrm>
            <a:off x="685800" y="228600"/>
            <a:ext cx="7543800" cy="6447919"/>
          </a:xfrm>
          <a:prstGeom prst="rect">
            <a:avLst/>
          </a:prstGeom>
        </p:spPr>
        <p:txBody>
          <a:bodyPr wrap="square">
            <a:spAutoFit/>
          </a:bodyPr>
          <a:lstStyle/>
          <a:p>
            <a:pPr marL="0" marR="0">
              <a:spcBef>
                <a:spcPts val="0"/>
              </a:spcBef>
              <a:spcAft>
                <a:spcPts val="0"/>
              </a:spcAft>
            </a:pPr>
            <a:r>
              <a:rPr lang="en-US" sz="1800" b="1" dirty="0">
                <a:solidFill>
                  <a:srgbClr val="1F497D"/>
                </a:solidFill>
                <a:latin typeface="Calibri" panose="020F0502020204030204" pitchFamily="34" charset="0"/>
                <a:ea typeface="Calibri" panose="020F0502020204030204" pitchFamily="34" charset="0"/>
              </a:rPr>
              <a:t>Brooklyn DA Faults Prosecutor for Wrongful Conviction</a:t>
            </a:r>
            <a:endParaRPr lang="en-US" sz="1800" dirty="0">
              <a:latin typeface="Calibri" panose="020F0502020204030204" pitchFamily="34" charset="0"/>
              <a:ea typeface="Calibri" panose="020F0502020204030204" pitchFamily="34" charset="0"/>
            </a:endParaRPr>
          </a:p>
          <a:p>
            <a:pPr marL="0" marR="0">
              <a:spcBef>
                <a:spcPts val="0"/>
              </a:spcBef>
              <a:spcAft>
                <a:spcPts val="0"/>
              </a:spcAft>
            </a:pPr>
            <a:r>
              <a:rPr lang="en-US" sz="1100" dirty="0">
                <a:solidFill>
                  <a:srgbClr val="1F497D"/>
                </a:solidFill>
                <a:latin typeface="Calibri" panose="020F0502020204030204" pitchFamily="34" charset="0"/>
                <a:ea typeface="Calibri" panose="020F0502020204030204" pitchFamily="34" charset="0"/>
              </a:rPr>
              <a:t> </a:t>
            </a:r>
            <a:endParaRPr lang="en-US" sz="105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By Crime and Justice News</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August 9, 2017</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 </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When the Brooklyn district attorney’s office asked a judge to dismiss the guilty verdict of a man who had been wrongfully convicted of murder, prosecutors did something they rarely do: hold someone responsible for bungling the case, reports the New York Times. Mark Hale, chief of the Conviction Review Unit (CRU), announced in court that the wronged defendant, </a:t>
            </a:r>
            <a:r>
              <a:rPr lang="en-US" sz="1600" dirty="0" err="1">
                <a:solidFill>
                  <a:srgbClr val="1F497D"/>
                </a:solidFill>
                <a:latin typeface="Calibri" panose="020F0502020204030204" pitchFamily="34" charset="0"/>
                <a:ea typeface="Calibri" panose="020F0502020204030204" pitchFamily="34" charset="0"/>
              </a:rPr>
              <a:t>Jabbar</a:t>
            </a:r>
            <a:r>
              <a:rPr lang="en-US" sz="1600" dirty="0">
                <a:solidFill>
                  <a:srgbClr val="1F497D"/>
                </a:solidFill>
                <a:latin typeface="Calibri" panose="020F0502020204030204" pitchFamily="34" charset="0"/>
                <a:ea typeface="Calibri" panose="020F0502020204030204" pitchFamily="34" charset="0"/>
              </a:rPr>
              <a:t> Washington, had spent 20 years in prison because of grievous errors at his trial. Hale said </a:t>
            </a:r>
            <a:r>
              <a:rPr lang="en-US" sz="1600" dirty="0">
                <a:solidFill>
                  <a:srgbClr val="1F497D"/>
                </a:solidFill>
                <a:highlight>
                  <a:srgbClr val="FFFF00"/>
                </a:highlight>
                <a:latin typeface="Calibri" panose="020F0502020204030204" pitchFamily="34" charset="0"/>
                <a:ea typeface="Calibri" panose="020F0502020204030204" pitchFamily="34" charset="0"/>
              </a:rPr>
              <a:t>the prosecutor who had overseen the trial intentionally withheld evidence and coaxed a witness into giving testimony that was purposefully misleading.</a:t>
            </a:r>
            <a:endParaRPr lang="en-US" sz="1600" dirty="0">
              <a:highlight>
                <a:srgbClr val="FFFF00"/>
              </a:highlight>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 </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Assigning blame in public doesn’t happen often. In the last three years, the CRU in Brooklyn has asked judges 23 times to free defendants who should not be in prison, making it the busiest and most effective unit of its kind in New York State. Only in a handful of the cases have lawyers in the unit held anyone accountable. With a decisive Democratic primary election for Brooklyn district attorney set for September, the question of who, if anyone, in the criminal justice system has paid a price for the numerous wrongful convictions in the borough has become a political issue. </a:t>
            </a:r>
            <a:r>
              <a:rPr lang="en-US" sz="1600" dirty="0" err="1">
                <a:solidFill>
                  <a:srgbClr val="1F497D"/>
                </a:solidFill>
                <a:latin typeface="Calibri" panose="020F0502020204030204" pitchFamily="34" charset="0"/>
                <a:ea typeface="Calibri" panose="020F0502020204030204" pitchFamily="34" charset="0"/>
              </a:rPr>
              <a:t>Ama</a:t>
            </a:r>
            <a:r>
              <a:rPr lang="en-US" sz="1600" dirty="0">
                <a:solidFill>
                  <a:srgbClr val="1F497D"/>
                </a:solidFill>
                <a:latin typeface="Calibri" panose="020F0502020204030204" pitchFamily="34" charset="0"/>
                <a:ea typeface="Calibri" panose="020F0502020204030204" pitchFamily="34" charset="0"/>
              </a:rPr>
              <a:t> </a:t>
            </a:r>
            <a:r>
              <a:rPr lang="en-US" sz="1600" dirty="0" err="1">
                <a:solidFill>
                  <a:srgbClr val="1F497D"/>
                </a:solidFill>
                <a:latin typeface="Calibri" panose="020F0502020204030204" pitchFamily="34" charset="0"/>
                <a:ea typeface="Calibri" panose="020F0502020204030204" pitchFamily="34" charset="0"/>
              </a:rPr>
              <a:t>Dwimoh</a:t>
            </a:r>
            <a:r>
              <a:rPr lang="en-US" sz="1600" dirty="0">
                <a:solidFill>
                  <a:srgbClr val="1F497D"/>
                </a:solidFill>
                <a:latin typeface="Calibri" panose="020F0502020204030204" pitchFamily="34" charset="0"/>
                <a:ea typeface="Calibri" panose="020F0502020204030204" pitchFamily="34" charset="0"/>
              </a:rPr>
              <a:t>, one of six challengers seeking to defeat Eric Gonzalez, the acting district attorney, has called for a sweeping review of how Gonzalez has handled bungled cases. </a:t>
            </a:r>
            <a:r>
              <a:rPr lang="en-US" sz="1600" dirty="0" err="1">
                <a:solidFill>
                  <a:srgbClr val="1F497D"/>
                </a:solidFill>
                <a:latin typeface="Calibri" panose="020F0502020204030204" pitchFamily="34" charset="0"/>
                <a:ea typeface="Calibri" panose="020F0502020204030204" pitchFamily="34" charset="0"/>
              </a:rPr>
              <a:t>Dwimoh</a:t>
            </a:r>
            <a:r>
              <a:rPr lang="en-US" sz="1600" dirty="0">
                <a:solidFill>
                  <a:srgbClr val="1F497D"/>
                </a:solidFill>
                <a:latin typeface="Calibri" panose="020F0502020204030204" pitchFamily="34" charset="0"/>
                <a:ea typeface="Calibri" panose="020F0502020204030204" pitchFamily="34" charset="0"/>
              </a:rPr>
              <a:t>, who once worked in the district attorney’s office, accused her former employer of never holding anyone accountable for the many botched convictions it has helped overturn.</a:t>
            </a:r>
            <a:endParaRPr lang="en-US"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6366577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7"/>
          <p:cNvSpPr>
            <a:spLocks noGrp="1" noChangeArrowheads="1"/>
          </p:cNvSpPr>
          <p:nvPr>
            <p:ph idx="1"/>
          </p:nvPr>
        </p:nvSpPr>
        <p:spPr>
          <a:xfrm>
            <a:off x="2286000" y="1905000"/>
            <a:ext cx="6629400" cy="4191000"/>
          </a:xfrm>
        </p:spPr>
        <p:txBody>
          <a:bodyPr/>
          <a:lstStyle/>
          <a:p>
            <a:pPr eaLnBrk="1" hangingPunct="1">
              <a:buFont typeface="Wingdings" pitchFamily="2" charset="2"/>
              <a:buNone/>
            </a:pPr>
            <a:endParaRPr lang="en-US" dirty="0"/>
          </a:p>
          <a:p>
            <a:pPr eaLnBrk="1" hangingPunct="1">
              <a:buFont typeface="Wingdings" pitchFamily="2" charset="2"/>
              <a:buNone/>
            </a:pPr>
            <a:endParaRPr lang="en-US" dirty="0"/>
          </a:p>
          <a:p>
            <a:pPr eaLnBrk="1" hangingPunct="1"/>
            <a:endParaRPr lang="en-US" dirty="0"/>
          </a:p>
        </p:txBody>
      </p:sp>
      <p:sp>
        <p:nvSpPr>
          <p:cNvPr id="4" name="Slide Number Placeholder 5"/>
          <p:cNvSpPr>
            <a:spLocks noGrp="1"/>
          </p:cNvSpPr>
          <p:nvPr>
            <p:ph type="sldNum" sz="quarter" idx="12"/>
          </p:nvPr>
        </p:nvSpPr>
        <p:spPr/>
        <p:txBody>
          <a:bodyPr/>
          <a:lstStyle/>
          <a:p>
            <a:pPr>
              <a:defRPr/>
            </a:pPr>
            <a:fld id="{ACFF4A59-ECDC-45DF-B77F-968040767CCB}" type="slidenum">
              <a:rPr lang="en-US"/>
              <a:pPr>
                <a:defRPr/>
              </a:pPr>
              <a:t>21</a:t>
            </a:fld>
            <a:endParaRPr lang="en-US"/>
          </a:p>
        </p:txBody>
      </p:sp>
      <p:sp>
        <p:nvSpPr>
          <p:cNvPr id="8198" name="Rectangle 6"/>
          <p:cNvSpPr>
            <a:spLocks noGrp="1" noChangeArrowheads="1"/>
          </p:cNvSpPr>
          <p:nvPr>
            <p:ph type="title"/>
          </p:nvPr>
        </p:nvSpPr>
        <p:spPr>
          <a:xfrm>
            <a:off x="2209800" y="609600"/>
            <a:ext cx="6096000" cy="2438400"/>
          </a:xfrm>
        </p:spPr>
        <p:txBody>
          <a:bodyPr>
            <a:noAutofit/>
          </a:bodyPr>
          <a:lstStyle/>
          <a:p>
            <a:pPr eaLnBrk="1" fontAlgn="auto" hangingPunct="1">
              <a:spcAft>
                <a:spcPts val="0"/>
              </a:spcAft>
              <a:defRPr/>
            </a:pPr>
            <a:r>
              <a:rPr lang="en-US" sz="6600" dirty="0">
                <a:solidFill>
                  <a:schemeClr val="accent2">
                    <a:lumMod val="60000"/>
                    <a:lumOff val="40000"/>
                  </a:schemeClr>
                </a:solidFill>
              </a:rPr>
              <a:t>III. Office Expectations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 fill="hold"/>
                                        <p:tgtEl>
                                          <p:spTgt spid="8198"/>
                                        </p:tgtEl>
                                        <p:attrNameLst>
                                          <p:attrName>ppt_x</p:attrName>
                                        </p:attrNameLst>
                                      </p:cBhvr>
                                      <p:tavLst>
                                        <p:tav tm="0">
                                          <p:val>
                                            <p:strVal val="0-#ppt_w/2"/>
                                          </p:val>
                                        </p:tav>
                                        <p:tav tm="100000">
                                          <p:val>
                                            <p:strVal val="#ppt_x"/>
                                          </p:val>
                                        </p:tav>
                                      </p:tavLst>
                                    </p:anim>
                                    <p:anim calcmode="lin" valueType="num">
                                      <p:cBhvr additive="base">
                                        <p:cTn id="8"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76200"/>
            <a:ext cx="7342830" cy="1371600"/>
          </a:xfrm>
        </p:spPr>
        <p:txBody>
          <a:bodyPr>
            <a:normAutofit fontScale="90000"/>
          </a:bodyPr>
          <a:lstStyle/>
          <a:p>
            <a:br>
              <a:rPr lang="en-US" sz="6000" dirty="0"/>
            </a:br>
            <a:br>
              <a:rPr lang="en-US" sz="6000" dirty="0"/>
            </a:br>
            <a:br>
              <a:rPr lang="en-US" sz="6000" dirty="0"/>
            </a:br>
            <a:br>
              <a:rPr lang="en-US" sz="6000" dirty="0"/>
            </a:br>
            <a:br>
              <a:rPr lang="en-US" sz="6000" dirty="0"/>
            </a:br>
            <a:r>
              <a:rPr lang="en-US" sz="6000" b="1" dirty="0">
                <a:solidFill>
                  <a:schemeClr val="accent2">
                    <a:lumMod val="60000"/>
                    <a:lumOff val="40000"/>
                  </a:schemeClr>
                </a:solidFill>
              </a:rPr>
              <a:t>Conduct In the Office</a:t>
            </a:r>
            <a:endParaRPr lang="en-US" b="1" dirty="0">
              <a:solidFill>
                <a:schemeClr val="accent2">
                  <a:lumMod val="60000"/>
                  <a:lumOff val="40000"/>
                </a:schemeClr>
              </a:solidFill>
            </a:endParaRPr>
          </a:p>
        </p:txBody>
      </p:sp>
      <p:sp>
        <p:nvSpPr>
          <p:cNvPr id="3" name="Subtitle 2"/>
          <p:cNvSpPr>
            <a:spLocks noGrp="1"/>
          </p:cNvSpPr>
          <p:nvPr>
            <p:ph type="subTitle" idx="1"/>
          </p:nvPr>
        </p:nvSpPr>
        <p:spPr>
          <a:xfrm>
            <a:off x="1295400" y="1905000"/>
            <a:ext cx="7406640" cy="3733800"/>
          </a:xfrm>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22</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3231" y="1600200"/>
            <a:ext cx="7988159" cy="483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694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5" presetClass="entr" presetSubtype="0" fill="hold" nodeType="afterEffect">
                                  <p:stCondLst>
                                    <p:cond delay="50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2000"/>
                                        <p:tgtEl>
                                          <p:spTgt spid="12290"/>
                                        </p:tgtEl>
                                      </p:cBhvr>
                                    </p:animEffect>
                                    <p:anim calcmode="lin" valueType="num">
                                      <p:cBhvr>
                                        <p:cTn id="13" dur="2000" fill="hold"/>
                                        <p:tgtEl>
                                          <p:spTgt spid="12290"/>
                                        </p:tgtEl>
                                        <p:attrNameLst>
                                          <p:attrName>ppt_w</p:attrName>
                                        </p:attrNameLst>
                                      </p:cBhvr>
                                      <p:tavLst>
                                        <p:tav tm="0" fmla="#ppt_w*sin(2.5*pi*$)">
                                          <p:val>
                                            <p:fltVal val="0"/>
                                          </p:val>
                                        </p:tav>
                                        <p:tav tm="100000">
                                          <p:val>
                                            <p:fltVal val="1"/>
                                          </p:val>
                                        </p:tav>
                                      </p:tavLst>
                                    </p:anim>
                                    <p:anim calcmode="lin" valueType="num">
                                      <p:cBhvr>
                                        <p:cTn id="14" dur="2000" fill="hold"/>
                                        <p:tgtEl>
                                          <p:spTgt spid="1229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a:xfrm>
            <a:off x="0" y="457200"/>
            <a:ext cx="9144000" cy="6019800"/>
          </a:xfrm>
        </p:spPr>
        <p:txBody>
          <a:bodyPr>
            <a:normAutofit/>
          </a:bodyPr>
          <a:lstStyle/>
          <a:p>
            <a:pPr marL="365760" indent="-283464" eaLnBrk="1" fontAlgn="auto" hangingPunct="1">
              <a:lnSpc>
                <a:spcPct val="90000"/>
              </a:lnSpc>
              <a:spcAft>
                <a:spcPts val="0"/>
              </a:spcAft>
              <a:buFont typeface="Wingdings 2"/>
              <a:buChar char=""/>
              <a:defRPr/>
            </a:pPr>
            <a:r>
              <a:rPr lang="en-US" dirty="0">
                <a:cs typeface="Arial" charset="0"/>
              </a:rPr>
              <a:t>Answering the phone appropriately</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Returning phone calls – timely</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Remain polite regardless of circumstances</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Treating support staff professionally</a:t>
            </a:r>
          </a:p>
          <a:p>
            <a:pPr marL="365760" indent="-283464" eaLnBrk="1" fontAlgn="auto" hangingPunct="1">
              <a:lnSpc>
                <a:spcPct val="90000"/>
              </a:lnSpc>
              <a:spcAft>
                <a:spcPts val="0"/>
              </a:spcAft>
              <a:buFont typeface="Wingdings 2"/>
              <a:buChar char=""/>
              <a:defRPr/>
            </a:pPr>
            <a:r>
              <a:rPr lang="en-US" dirty="0">
                <a:cs typeface="Arial" charset="0"/>
              </a:rPr>
              <a:t>Treating your colleagues professionally</a:t>
            </a:r>
          </a:p>
          <a:p>
            <a:pPr marL="365760" indent="-283464" eaLnBrk="1" fontAlgn="auto" hangingPunct="1">
              <a:lnSpc>
                <a:spcPct val="90000"/>
              </a:lnSpc>
              <a:spcAft>
                <a:spcPts val="0"/>
              </a:spcAft>
              <a:buFont typeface="Wingdings 2"/>
              <a:buChar char=""/>
              <a:defRPr/>
            </a:pPr>
            <a:r>
              <a:rPr lang="en-US" b="1" dirty="0">
                <a:cs typeface="Arial" charset="0"/>
              </a:rPr>
              <a:t>Never</a:t>
            </a:r>
            <a:r>
              <a:rPr lang="en-US" dirty="0">
                <a:cs typeface="Arial" charset="0"/>
              </a:rPr>
              <a:t> a reason for screaming or cursing at another employee in this office</a:t>
            </a:r>
          </a:p>
          <a:p>
            <a:pPr marL="365760" indent="-283464" eaLnBrk="1" fontAlgn="auto" hangingPunct="1">
              <a:lnSpc>
                <a:spcPct val="90000"/>
              </a:lnSpc>
              <a:spcAft>
                <a:spcPts val="0"/>
              </a:spcAft>
              <a:buFont typeface="Wingdings" pitchFamily="2" charset="2"/>
              <a:buNone/>
              <a:defRPr/>
            </a:pPr>
            <a:endParaRPr lang="en-US" dirty="0">
              <a:latin typeface="Arial Unicode MS" pitchFamily="34" charset="-128"/>
              <a:ea typeface="Arial Unicode MS" pitchFamily="34" charset="-128"/>
              <a:cs typeface="Arial Unicode MS" pitchFamily="34" charset="-128"/>
            </a:endParaRPr>
          </a:p>
          <a:p>
            <a:pPr marL="886968" lvl="2">
              <a:lnSpc>
                <a:spcPct val="90000"/>
              </a:lnSpc>
              <a:buClr>
                <a:srgbClr val="DA1F28"/>
              </a:buClr>
              <a:defRPr/>
            </a:pPr>
            <a:r>
              <a:rPr lang="en-US" dirty="0">
                <a:cs typeface="Arial" charset="0"/>
              </a:rPr>
              <a:t> </a:t>
            </a:r>
            <a:r>
              <a:rPr lang="en-US" sz="3000" dirty="0">
                <a:solidFill>
                  <a:prstClr val="black"/>
                </a:solidFill>
                <a:cs typeface="Arial" charset="0"/>
              </a:rPr>
              <a:t>You are not responsible for other people’s behavior</a:t>
            </a:r>
          </a:p>
          <a:p>
            <a:pPr marL="886968" lvl="2">
              <a:lnSpc>
                <a:spcPct val="90000"/>
              </a:lnSpc>
              <a:buClr>
                <a:srgbClr val="DA1F28"/>
              </a:buClr>
              <a:defRPr/>
            </a:pPr>
            <a:r>
              <a:rPr lang="en-US" sz="3000" dirty="0">
                <a:solidFill>
                  <a:prstClr val="black"/>
                </a:solidFill>
                <a:cs typeface="Arial" charset="0"/>
              </a:rPr>
              <a:t>I will hold you responsible for yours</a:t>
            </a:r>
          </a:p>
          <a:p>
            <a:pPr marL="365760" indent="-283464" eaLnBrk="1" fontAlgn="auto" hangingPunct="1">
              <a:lnSpc>
                <a:spcPct val="90000"/>
              </a:lnSpc>
              <a:spcAft>
                <a:spcPts val="0"/>
              </a:spcAft>
              <a:buFont typeface="Wingdings" pitchFamily="2" charset="2"/>
              <a:buNone/>
              <a:defRPr/>
            </a:pPr>
            <a:endParaRPr lang="en-US" dirty="0"/>
          </a:p>
        </p:txBody>
      </p:sp>
      <p:sp>
        <p:nvSpPr>
          <p:cNvPr id="4" name="Slide Number Placeholder 5"/>
          <p:cNvSpPr>
            <a:spLocks noGrp="1"/>
          </p:cNvSpPr>
          <p:nvPr>
            <p:ph type="sldNum" sz="quarter" idx="12"/>
          </p:nvPr>
        </p:nvSpPr>
        <p:spPr/>
        <p:txBody>
          <a:bodyPr/>
          <a:lstStyle/>
          <a:p>
            <a:pPr>
              <a:defRPr/>
            </a:pPr>
            <a:fld id="{99B6E419-101E-44BF-8E85-1C21E99C750E}" type="slidenum">
              <a:rPr lang="en-US"/>
              <a:pPr>
                <a:defRPr/>
              </a:pPr>
              <a:t>23</a:t>
            </a:fld>
            <a:endParaRPr lang="en-US"/>
          </a:p>
        </p:txBody>
      </p:sp>
      <p:sp>
        <p:nvSpPr>
          <p:cNvPr id="23555" name="Rectangle 2"/>
          <p:cNvSpPr>
            <a:spLocks noGrp="1" noChangeArrowheads="1"/>
          </p:cNvSpPr>
          <p:nvPr>
            <p:ph type="title"/>
          </p:nvPr>
        </p:nvSpPr>
        <p:spPr>
          <a:xfrm>
            <a:off x="1066800" y="228600"/>
            <a:ext cx="7086600" cy="990600"/>
          </a:xfrm>
        </p:spPr>
        <p:txBody>
          <a:bodyPr>
            <a:normAutofit fontScale="90000"/>
          </a:bodyPr>
          <a:lstStyle/>
          <a:p>
            <a:pPr eaLnBrk="1" fontAlgn="auto" hangingPunct="1">
              <a:spcAft>
                <a:spcPts val="0"/>
              </a:spcAft>
              <a:defRPr/>
            </a:pPr>
            <a:br>
              <a:rPr lang="en-US" u="sng" dirty="0">
                <a:solidFill>
                  <a:schemeClr val="tx2">
                    <a:satMod val="130000"/>
                  </a:schemeClr>
                </a:solidFill>
                <a:cs typeface="Arial" charset="0"/>
              </a:rPr>
            </a:br>
            <a:br>
              <a:rPr lang="en-US" dirty="0">
                <a:solidFill>
                  <a:schemeClr val="tx2">
                    <a:satMod val="130000"/>
                  </a:schemeClr>
                </a:solidFill>
                <a:latin typeface="Arial Unicode MS" pitchFamily="34" charset="-128"/>
                <a:ea typeface="Arial Unicode MS" pitchFamily="34" charset="-128"/>
                <a:cs typeface="Arial Unicode MS" pitchFamily="34" charset="-128"/>
              </a:rPr>
            </a:br>
            <a:endParaRPr lang="en-US" dirty="0">
              <a:solidFill>
                <a:schemeClr val="tx2">
                  <a:satMod val="130000"/>
                </a:schemeClr>
              </a:solidFill>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wheel(1)">
                                      <p:cBhvr>
                                        <p:cTn id="7" dur="2000"/>
                                        <p:tgtEl>
                                          <p:spTgt spid="23556">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23556">
                                            <p:txEl>
                                              <p:pRg st="1" end="1"/>
                                            </p:txEl>
                                          </p:spTgt>
                                        </p:tgtEl>
                                        <p:attrNameLst>
                                          <p:attrName>style.visibility</p:attrName>
                                        </p:attrNameLst>
                                      </p:cBhvr>
                                      <p:to>
                                        <p:strVal val="visible"/>
                                      </p:to>
                                    </p:set>
                                    <p:animEffect transition="in" filter="wheel(1)">
                                      <p:cBhvr>
                                        <p:cTn id="10" dur="2000"/>
                                        <p:tgtEl>
                                          <p:spTgt spid="23556">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23556">
                                            <p:txEl>
                                              <p:pRg st="2" end="2"/>
                                            </p:txEl>
                                          </p:spTgt>
                                        </p:tgtEl>
                                        <p:attrNameLst>
                                          <p:attrName>style.visibility</p:attrName>
                                        </p:attrNameLst>
                                      </p:cBhvr>
                                      <p:to>
                                        <p:strVal val="visible"/>
                                      </p:to>
                                    </p:set>
                                    <p:animEffect transition="in" filter="wheel(1)">
                                      <p:cBhvr>
                                        <p:cTn id="13" dur="2000"/>
                                        <p:tgtEl>
                                          <p:spTgt spid="23556">
                                            <p:txEl>
                                              <p:pRg st="2" end="2"/>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23556">
                                            <p:txEl>
                                              <p:pRg st="3" end="3"/>
                                            </p:txEl>
                                          </p:spTgt>
                                        </p:tgtEl>
                                        <p:attrNameLst>
                                          <p:attrName>style.visibility</p:attrName>
                                        </p:attrNameLst>
                                      </p:cBhvr>
                                      <p:to>
                                        <p:strVal val="visible"/>
                                      </p:to>
                                    </p:set>
                                    <p:animEffect transition="in" filter="wheel(1)">
                                      <p:cBhvr>
                                        <p:cTn id="16" dur="2000"/>
                                        <p:tgtEl>
                                          <p:spTgt spid="23556">
                                            <p:txEl>
                                              <p:pRg st="3" end="3"/>
                                            </p:txEl>
                                          </p:spTgt>
                                        </p:tgtEl>
                                      </p:cBhvr>
                                    </p:animEffect>
                                  </p:childTnLst>
                                </p:cTn>
                              </p:par>
                              <p:par>
                                <p:cTn id="17" presetID="21" presetClass="entr" presetSubtype="1" fill="hold" nodeType="withEffect">
                                  <p:stCondLst>
                                    <p:cond delay="0"/>
                                  </p:stCondLst>
                                  <p:childTnLst>
                                    <p:set>
                                      <p:cBhvr>
                                        <p:cTn id="18" dur="1" fill="hold">
                                          <p:stCondLst>
                                            <p:cond delay="0"/>
                                          </p:stCondLst>
                                        </p:cTn>
                                        <p:tgtEl>
                                          <p:spTgt spid="23556">
                                            <p:txEl>
                                              <p:pRg st="4" end="4"/>
                                            </p:txEl>
                                          </p:spTgt>
                                        </p:tgtEl>
                                        <p:attrNameLst>
                                          <p:attrName>style.visibility</p:attrName>
                                        </p:attrNameLst>
                                      </p:cBhvr>
                                      <p:to>
                                        <p:strVal val="visible"/>
                                      </p:to>
                                    </p:set>
                                    <p:animEffect transition="in" filter="wheel(1)">
                                      <p:cBhvr>
                                        <p:cTn id="19" dur="2000"/>
                                        <p:tgtEl>
                                          <p:spTgt spid="23556">
                                            <p:txEl>
                                              <p:pRg st="4" end="4"/>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23556">
                                            <p:txEl>
                                              <p:pRg st="5" end="5"/>
                                            </p:txEl>
                                          </p:spTgt>
                                        </p:tgtEl>
                                        <p:attrNameLst>
                                          <p:attrName>style.visibility</p:attrName>
                                        </p:attrNameLst>
                                      </p:cBhvr>
                                      <p:to>
                                        <p:strVal val="visible"/>
                                      </p:to>
                                    </p:set>
                                    <p:animEffect transition="in" filter="wheel(1)">
                                      <p:cBhvr>
                                        <p:cTn id="22" dur="2000"/>
                                        <p:tgtEl>
                                          <p:spTgt spid="2355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23556">
                                            <p:txEl>
                                              <p:pRg st="7" end="7"/>
                                            </p:txEl>
                                          </p:spTgt>
                                        </p:tgtEl>
                                        <p:attrNameLst>
                                          <p:attrName>style.visibility</p:attrName>
                                        </p:attrNameLst>
                                      </p:cBhvr>
                                      <p:to>
                                        <p:strVal val="visible"/>
                                      </p:to>
                                    </p:set>
                                    <p:animEffect transition="in" filter="wipe(down)">
                                      <p:cBhvr>
                                        <p:cTn id="27" dur="580">
                                          <p:stCondLst>
                                            <p:cond delay="0"/>
                                          </p:stCondLst>
                                        </p:cTn>
                                        <p:tgtEl>
                                          <p:spTgt spid="23556">
                                            <p:txEl>
                                              <p:pRg st="7" end="7"/>
                                            </p:txEl>
                                          </p:spTgt>
                                        </p:tgtEl>
                                      </p:cBhvr>
                                    </p:animEffect>
                                    <p:anim calcmode="lin" valueType="num">
                                      <p:cBhvr>
                                        <p:cTn id="28" dur="1822" tmFilter="0,0; 0.14,0.36; 0.43,0.73; 0.71,0.91; 1.0,1.0">
                                          <p:stCondLst>
                                            <p:cond delay="0"/>
                                          </p:stCondLst>
                                        </p:cTn>
                                        <p:tgtEl>
                                          <p:spTgt spid="23556">
                                            <p:txEl>
                                              <p:pRg st="7" end="7"/>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3556">
                                            <p:txEl>
                                              <p:pRg st="7" end="7"/>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3556">
                                            <p:txEl>
                                              <p:pRg st="7" end="7"/>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3556">
                                            <p:txEl>
                                              <p:pRg st="7" end="7"/>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3556">
                                            <p:txEl>
                                              <p:pRg st="7" end="7"/>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23556">
                                            <p:txEl>
                                              <p:pRg st="7" end="7"/>
                                            </p:txEl>
                                          </p:spTgt>
                                        </p:tgtEl>
                                      </p:cBhvr>
                                      <p:to x="100000" y="60000"/>
                                    </p:animScale>
                                    <p:animScale>
                                      <p:cBhvr>
                                        <p:cTn id="34" dur="166" decel="50000">
                                          <p:stCondLst>
                                            <p:cond delay="676"/>
                                          </p:stCondLst>
                                        </p:cTn>
                                        <p:tgtEl>
                                          <p:spTgt spid="23556">
                                            <p:txEl>
                                              <p:pRg st="7" end="7"/>
                                            </p:txEl>
                                          </p:spTgt>
                                        </p:tgtEl>
                                      </p:cBhvr>
                                      <p:to x="100000" y="100000"/>
                                    </p:animScale>
                                    <p:animScale>
                                      <p:cBhvr>
                                        <p:cTn id="35" dur="26">
                                          <p:stCondLst>
                                            <p:cond delay="1312"/>
                                          </p:stCondLst>
                                        </p:cTn>
                                        <p:tgtEl>
                                          <p:spTgt spid="23556">
                                            <p:txEl>
                                              <p:pRg st="7" end="7"/>
                                            </p:txEl>
                                          </p:spTgt>
                                        </p:tgtEl>
                                      </p:cBhvr>
                                      <p:to x="100000" y="80000"/>
                                    </p:animScale>
                                    <p:animScale>
                                      <p:cBhvr>
                                        <p:cTn id="36" dur="166" decel="50000">
                                          <p:stCondLst>
                                            <p:cond delay="1338"/>
                                          </p:stCondLst>
                                        </p:cTn>
                                        <p:tgtEl>
                                          <p:spTgt spid="23556">
                                            <p:txEl>
                                              <p:pRg st="7" end="7"/>
                                            </p:txEl>
                                          </p:spTgt>
                                        </p:tgtEl>
                                      </p:cBhvr>
                                      <p:to x="100000" y="100000"/>
                                    </p:animScale>
                                    <p:animScale>
                                      <p:cBhvr>
                                        <p:cTn id="37" dur="26">
                                          <p:stCondLst>
                                            <p:cond delay="1642"/>
                                          </p:stCondLst>
                                        </p:cTn>
                                        <p:tgtEl>
                                          <p:spTgt spid="23556">
                                            <p:txEl>
                                              <p:pRg st="7" end="7"/>
                                            </p:txEl>
                                          </p:spTgt>
                                        </p:tgtEl>
                                      </p:cBhvr>
                                      <p:to x="100000" y="90000"/>
                                    </p:animScale>
                                    <p:animScale>
                                      <p:cBhvr>
                                        <p:cTn id="38" dur="166" decel="50000">
                                          <p:stCondLst>
                                            <p:cond delay="1668"/>
                                          </p:stCondLst>
                                        </p:cTn>
                                        <p:tgtEl>
                                          <p:spTgt spid="23556">
                                            <p:txEl>
                                              <p:pRg st="7" end="7"/>
                                            </p:txEl>
                                          </p:spTgt>
                                        </p:tgtEl>
                                      </p:cBhvr>
                                      <p:to x="100000" y="100000"/>
                                    </p:animScale>
                                    <p:animScale>
                                      <p:cBhvr>
                                        <p:cTn id="39" dur="26">
                                          <p:stCondLst>
                                            <p:cond delay="1808"/>
                                          </p:stCondLst>
                                        </p:cTn>
                                        <p:tgtEl>
                                          <p:spTgt spid="23556">
                                            <p:txEl>
                                              <p:pRg st="7" end="7"/>
                                            </p:txEl>
                                          </p:spTgt>
                                        </p:tgtEl>
                                      </p:cBhvr>
                                      <p:to x="100000" y="95000"/>
                                    </p:animScale>
                                    <p:animScale>
                                      <p:cBhvr>
                                        <p:cTn id="40" dur="166" decel="50000">
                                          <p:stCondLst>
                                            <p:cond delay="1834"/>
                                          </p:stCondLst>
                                        </p:cTn>
                                        <p:tgtEl>
                                          <p:spTgt spid="23556">
                                            <p:txEl>
                                              <p:pRg st="7" end="7"/>
                                            </p:txEl>
                                          </p:spTgt>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23556">
                                            <p:txEl>
                                              <p:pRg st="8" end="8"/>
                                            </p:txEl>
                                          </p:spTgt>
                                        </p:tgtEl>
                                        <p:attrNameLst>
                                          <p:attrName>style.visibility</p:attrName>
                                        </p:attrNameLst>
                                      </p:cBhvr>
                                      <p:to>
                                        <p:strVal val="visible"/>
                                      </p:to>
                                    </p:set>
                                    <p:animEffect transition="in" filter="wipe(down)">
                                      <p:cBhvr>
                                        <p:cTn id="43" dur="580">
                                          <p:stCondLst>
                                            <p:cond delay="0"/>
                                          </p:stCondLst>
                                        </p:cTn>
                                        <p:tgtEl>
                                          <p:spTgt spid="23556">
                                            <p:txEl>
                                              <p:pRg st="8" end="8"/>
                                            </p:txEl>
                                          </p:spTgt>
                                        </p:tgtEl>
                                      </p:cBhvr>
                                    </p:animEffect>
                                    <p:anim calcmode="lin" valueType="num">
                                      <p:cBhvr>
                                        <p:cTn id="44" dur="1822" tmFilter="0,0; 0.14,0.36; 0.43,0.73; 0.71,0.91; 1.0,1.0">
                                          <p:stCondLst>
                                            <p:cond delay="0"/>
                                          </p:stCondLst>
                                        </p:cTn>
                                        <p:tgtEl>
                                          <p:spTgt spid="23556">
                                            <p:txEl>
                                              <p:pRg st="8" end="8"/>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3556">
                                            <p:txEl>
                                              <p:pRg st="8" end="8"/>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3556">
                                            <p:txEl>
                                              <p:pRg st="8" end="8"/>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3556">
                                            <p:txEl>
                                              <p:pRg st="8" end="8"/>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3556">
                                            <p:txEl>
                                              <p:pRg st="8" end="8"/>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3556">
                                            <p:txEl>
                                              <p:pRg st="8" end="8"/>
                                            </p:txEl>
                                          </p:spTgt>
                                        </p:tgtEl>
                                      </p:cBhvr>
                                      <p:to x="100000" y="60000"/>
                                    </p:animScale>
                                    <p:animScale>
                                      <p:cBhvr>
                                        <p:cTn id="50" dur="166" decel="50000">
                                          <p:stCondLst>
                                            <p:cond delay="676"/>
                                          </p:stCondLst>
                                        </p:cTn>
                                        <p:tgtEl>
                                          <p:spTgt spid="23556">
                                            <p:txEl>
                                              <p:pRg st="8" end="8"/>
                                            </p:txEl>
                                          </p:spTgt>
                                        </p:tgtEl>
                                      </p:cBhvr>
                                      <p:to x="100000" y="100000"/>
                                    </p:animScale>
                                    <p:animScale>
                                      <p:cBhvr>
                                        <p:cTn id="51" dur="26">
                                          <p:stCondLst>
                                            <p:cond delay="1312"/>
                                          </p:stCondLst>
                                        </p:cTn>
                                        <p:tgtEl>
                                          <p:spTgt spid="23556">
                                            <p:txEl>
                                              <p:pRg st="8" end="8"/>
                                            </p:txEl>
                                          </p:spTgt>
                                        </p:tgtEl>
                                      </p:cBhvr>
                                      <p:to x="100000" y="80000"/>
                                    </p:animScale>
                                    <p:animScale>
                                      <p:cBhvr>
                                        <p:cTn id="52" dur="166" decel="50000">
                                          <p:stCondLst>
                                            <p:cond delay="1338"/>
                                          </p:stCondLst>
                                        </p:cTn>
                                        <p:tgtEl>
                                          <p:spTgt spid="23556">
                                            <p:txEl>
                                              <p:pRg st="8" end="8"/>
                                            </p:txEl>
                                          </p:spTgt>
                                        </p:tgtEl>
                                      </p:cBhvr>
                                      <p:to x="100000" y="100000"/>
                                    </p:animScale>
                                    <p:animScale>
                                      <p:cBhvr>
                                        <p:cTn id="53" dur="26">
                                          <p:stCondLst>
                                            <p:cond delay="1642"/>
                                          </p:stCondLst>
                                        </p:cTn>
                                        <p:tgtEl>
                                          <p:spTgt spid="23556">
                                            <p:txEl>
                                              <p:pRg st="8" end="8"/>
                                            </p:txEl>
                                          </p:spTgt>
                                        </p:tgtEl>
                                      </p:cBhvr>
                                      <p:to x="100000" y="90000"/>
                                    </p:animScale>
                                    <p:animScale>
                                      <p:cBhvr>
                                        <p:cTn id="54" dur="166" decel="50000">
                                          <p:stCondLst>
                                            <p:cond delay="1668"/>
                                          </p:stCondLst>
                                        </p:cTn>
                                        <p:tgtEl>
                                          <p:spTgt spid="23556">
                                            <p:txEl>
                                              <p:pRg st="8" end="8"/>
                                            </p:txEl>
                                          </p:spTgt>
                                        </p:tgtEl>
                                      </p:cBhvr>
                                      <p:to x="100000" y="100000"/>
                                    </p:animScale>
                                    <p:animScale>
                                      <p:cBhvr>
                                        <p:cTn id="55" dur="26">
                                          <p:stCondLst>
                                            <p:cond delay="1808"/>
                                          </p:stCondLst>
                                        </p:cTn>
                                        <p:tgtEl>
                                          <p:spTgt spid="23556">
                                            <p:txEl>
                                              <p:pRg st="8" end="8"/>
                                            </p:txEl>
                                          </p:spTgt>
                                        </p:tgtEl>
                                      </p:cBhvr>
                                      <p:to x="100000" y="95000"/>
                                    </p:animScale>
                                    <p:animScale>
                                      <p:cBhvr>
                                        <p:cTn id="56" dur="166" decel="50000">
                                          <p:stCondLst>
                                            <p:cond delay="1834"/>
                                          </p:stCondLst>
                                        </p:cTn>
                                        <p:tgtEl>
                                          <p:spTgt spid="23556">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457200" y="1828800"/>
            <a:ext cx="8458200" cy="4267200"/>
          </a:xfrm>
        </p:spPr>
        <p:txBody>
          <a:bodyPr>
            <a:normAutofit/>
          </a:bodyPr>
          <a:lstStyle/>
          <a:p>
            <a:pPr marL="365760" indent="-283464" eaLnBrk="1" fontAlgn="auto" hangingPunct="1">
              <a:spcAft>
                <a:spcPts val="0"/>
              </a:spcAft>
              <a:buFont typeface="Wingdings 2"/>
              <a:buChar char=""/>
              <a:defRPr/>
            </a:pPr>
            <a:r>
              <a:rPr lang="en-US" b="1" u="sng" dirty="0">
                <a:cs typeface="Arial" charset="0"/>
              </a:rPr>
              <a:t>As a prosecutor:</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spcAft>
                <a:spcPts val="0"/>
              </a:spcAft>
              <a:buFont typeface="Wingdings 2"/>
              <a:buChar char=""/>
              <a:defRPr/>
            </a:pPr>
            <a:r>
              <a:rPr lang="en-US" dirty="0">
                <a:cs typeface="Arial" charset="0"/>
              </a:rPr>
              <a:t>Code of Professional Conduct</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spcAft>
                <a:spcPts val="0"/>
              </a:spcAft>
              <a:buFont typeface="Wingdings 2"/>
              <a:buChar char=""/>
              <a:defRPr/>
            </a:pPr>
            <a:r>
              <a:rPr lang="en-US" dirty="0">
                <a:cs typeface="Times New Roman" charset="0"/>
              </a:rPr>
              <a:t>E-Mail – computers – public records – sunshine law</a:t>
            </a:r>
            <a:r>
              <a:rPr lang="en-US" dirty="0"/>
              <a:t> </a:t>
            </a:r>
          </a:p>
          <a:p>
            <a:pPr indent="-283464">
              <a:buFont typeface="Wingdings 2"/>
              <a:buChar char=""/>
              <a:defRPr/>
            </a:pPr>
            <a:r>
              <a:rPr lang="en-US" dirty="0">
                <a:cs typeface="Arial" charset="0"/>
              </a:rPr>
              <a:t>Disparaging remarks about the bench </a:t>
            </a:r>
            <a:r>
              <a:rPr lang="en-US" dirty="0"/>
              <a:t>(life is funny . . .)</a:t>
            </a:r>
          </a:p>
          <a:p>
            <a:pPr marL="365760" indent="-283464" eaLnBrk="1" fontAlgn="auto" hangingPunct="1">
              <a:spcAft>
                <a:spcPts val="0"/>
              </a:spcAft>
              <a:buFont typeface="Wingdings 2"/>
              <a:buChar char=""/>
              <a:defRPr/>
            </a:pPr>
            <a:endParaRPr lang="en-US" dirty="0">
              <a:cs typeface="Arial" charset="0"/>
            </a:endParaRPr>
          </a:p>
        </p:txBody>
      </p:sp>
      <p:sp>
        <p:nvSpPr>
          <p:cNvPr id="4" name="Slide Number Placeholder 5"/>
          <p:cNvSpPr>
            <a:spLocks noGrp="1"/>
          </p:cNvSpPr>
          <p:nvPr>
            <p:ph type="sldNum" sz="quarter" idx="12"/>
          </p:nvPr>
        </p:nvSpPr>
        <p:spPr/>
        <p:txBody>
          <a:bodyPr/>
          <a:lstStyle/>
          <a:p>
            <a:pPr>
              <a:defRPr/>
            </a:pPr>
            <a:fld id="{3978AD8E-D134-406B-961D-D60D860D2725}" type="slidenum">
              <a:rPr lang="en-US"/>
              <a:pPr>
                <a:defRPr/>
              </a:pPr>
              <a:t>24</a:t>
            </a:fld>
            <a:endParaRPr lang="en-US"/>
          </a:p>
        </p:txBody>
      </p:sp>
      <p:sp>
        <p:nvSpPr>
          <p:cNvPr id="20483" name="Rectangle 2"/>
          <p:cNvSpPr>
            <a:spLocks noGrp="1" noChangeArrowheads="1"/>
          </p:cNvSpPr>
          <p:nvPr>
            <p:ph type="title"/>
          </p:nvPr>
        </p:nvSpPr>
        <p:spPr>
          <a:xfrm>
            <a:off x="990600" y="228600"/>
            <a:ext cx="7499350" cy="1417638"/>
          </a:xfrm>
        </p:spPr>
        <p:txBody>
          <a:bodyPr>
            <a:normAutofit fontScale="90000"/>
          </a:bodyPr>
          <a:lstStyle/>
          <a:p>
            <a:pPr eaLnBrk="1" fontAlgn="auto" hangingPunct="1">
              <a:spcAft>
                <a:spcPts val="0"/>
              </a:spcAft>
              <a:defRPr/>
            </a:pPr>
            <a:br>
              <a:rPr lang="en-US" sz="3600" dirty="0">
                <a:solidFill>
                  <a:schemeClr val="tx2">
                    <a:satMod val="130000"/>
                  </a:schemeClr>
                </a:solidFill>
                <a:cs typeface="Arial" charset="0"/>
              </a:rPr>
            </a:br>
            <a:r>
              <a:rPr lang="en-US" sz="3600" dirty="0">
                <a:solidFill>
                  <a:schemeClr val="tx2">
                    <a:satMod val="130000"/>
                  </a:schemeClr>
                </a:solidFill>
                <a:cs typeface="Arial" charset="0"/>
              </a:rPr>
              <a:t>Ethics &amp; Professionalism are expected at all times!!</a:t>
            </a:r>
            <a:br>
              <a:rPr lang="en-US" dirty="0">
                <a:solidFill>
                  <a:schemeClr val="tx2">
                    <a:satMod val="130000"/>
                  </a:schemeClr>
                </a:solidFill>
                <a:cs typeface="Times New Roman" charset="0"/>
              </a:rPr>
            </a:br>
            <a:endParaRPr lang="en-US" dirty="0">
              <a:solidFill>
                <a:schemeClr val="tx2">
                  <a:satMod val="130000"/>
                </a:schemeClr>
              </a:solidFill>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wedge">
                                      <p:cBhvr>
                                        <p:cTn id="7" dur="2000"/>
                                        <p:tgtEl>
                                          <p:spTgt spid="60419">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60419">
                                            <p:txEl>
                                              <p:pRg st="2" end="2"/>
                                            </p:txEl>
                                          </p:spTgt>
                                        </p:tgtEl>
                                        <p:attrNameLst>
                                          <p:attrName>style.visibility</p:attrName>
                                        </p:attrNameLst>
                                      </p:cBhvr>
                                      <p:to>
                                        <p:strVal val="visible"/>
                                      </p:to>
                                    </p:set>
                                    <p:animEffect transition="in" filter="wedge">
                                      <p:cBhvr>
                                        <p:cTn id="10" dur="2000"/>
                                        <p:tgtEl>
                                          <p:spTgt spid="60419">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60419">
                                            <p:txEl>
                                              <p:pRg st="3" end="3"/>
                                            </p:txEl>
                                          </p:spTgt>
                                        </p:tgtEl>
                                        <p:attrNameLst>
                                          <p:attrName>style.visibility</p:attrName>
                                        </p:attrNameLst>
                                      </p:cBhvr>
                                      <p:to>
                                        <p:strVal val="visible"/>
                                      </p:to>
                                    </p:set>
                                    <p:animEffect transition="in" filter="wedge">
                                      <p:cBhvr>
                                        <p:cTn id="13" dur="20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228601"/>
            <a:ext cx="8382000" cy="1371599"/>
          </a:xfrm>
        </p:spPr>
        <p:txBody>
          <a:bodyPr>
            <a:normAutofit fontScale="90000"/>
          </a:bodyPr>
          <a:lstStyle/>
          <a:p>
            <a:pPr algn="ctr"/>
            <a:r>
              <a:rPr lang="en-US" sz="4000" dirty="0">
                <a:solidFill>
                  <a:schemeClr val="tx2">
                    <a:satMod val="130000"/>
                  </a:schemeClr>
                </a:solidFill>
                <a:cs typeface="Arial" charset="0"/>
              </a:rPr>
              <a:t>Ethics &amp; Professionalism are expected </a:t>
            </a:r>
            <a:r>
              <a:rPr lang="en-US" u="sng" dirty="0">
                <a:solidFill>
                  <a:schemeClr val="tx2">
                    <a:satMod val="130000"/>
                  </a:schemeClr>
                </a:solidFill>
                <a:cs typeface="Arial" charset="0"/>
              </a:rPr>
              <a:t>in the Courtroom</a:t>
            </a:r>
            <a:endParaRPr lang="en-US" dirty="0"/>
          </a:p>
        </p:txBody>
      </p:sp>
      <p:sp>
        <p:nvSpPr>
          <p:cNvPr id="3" name="Subtitle 2"/>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25</a:t>
            </a:fld>
            <a:endParaRPr lang="en-US"/>
          </a:p>
        </p:txBody>
      </p:sp>
      <p:pic>
        <p:nvPicPr>
          <p:cNvPr id="5" name="Picture 4" descr="Courtroom"/>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676400"/>
            <a:ext cx="9144000" cy="4471988"/>
          </a:xfrm>
          <a:prstGeom prst="rect">
            <a:avLst/>
          </a:prstGeom>
          <a:noFill/>
          <a:ln>
            <a:noFill/>
          </a:ln>
        </p:spPr>
      </p:pic>
    </p:spTree>
    <p:extLst>
      <p:ext uri="{BB962C8B-B14F-4D97-AF65-F5344CB8AC3E}">
        <p14:creationId xmlns:p14="http://schemas.microsoft.com/office/powerpoint/2010/main" val="219928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nodeType="after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a:xfrm>
            <a:off x="0" y="457200"/>
            <a:ext cx="8915400" cy="6400800"/>
          </a:xfrm>
        </p:spPr>
        <p:txBody>
          <a:bodyPr>
            <a:normAutofit lnSpcReduction="10000"/>
          </a:bodyPr>
          <a:lstStyle/>
          <a:p>
            <a:pPr eaLnBrk="1" hangingPunct="1">
              <a:lnSpc>
                <a:spcPct val="90000"/>
              </a:lnSpc>
            </a:pPr>
            <a:r>
              <a:rPr lang="en-US" sz="2400" dirty="0">
                <a:cs typeface="Arial" pitchFamily="34" charset="0"/>
              </a:rPr>
              <a:t>	</a:t>
            </a:r>
            <a:r>
              <a:rPr lang="en-US" sz="2800" dirty="0">
                <a:solidFill>
                  <a:prstClr val="black"/>
                </a:solidFill>
                <a:cs typeface="Arial" pitchFamily="34" charset="0"/>
              </a:rPr>
              <a:t>Appropriate interaction with the Court</a:t>
            </a:r>
          </a:p>
          <a:p>
            <a:pPr eaLnBrk="1" hangingPunct="1">
              <a:lnSpc>
                <a:spcPct val="90000"/>
              </a:lnSpc>
            </a:pPr>
            <a:r>
              <a:rPr lang="en-US" sz="2800" dirty="0">
                <a:solidFill>
                  <a:prstClr val="black"/>
                </a:solidFill>
                <a:cs typeface="Arial" pitchFamily="34" charset="0"/>
              </a:rPr>
              <a:t>		Even when you’re upset- Respect their 		position</a:t>
            </a:r>
          </a:p>
          <a:p>
            <a:pPr eaLnBrk="1" hangingPunct="1">
              <a:lnSpc>
                <a:spcPct val="90000"/>
              </a:lnSpc>
            </a:pPr>
            <a:r>
              <a:rPr lang="en-US" sz="2800" dirty="0">
                <a:solidFill>
                  <a:prstClr val="black"/>
                </a:solidFill>
                <a:cs typeface="Arial" pitchFamily="34" charset="0"/>
              </a:rPr>
              <a:t> 	Timeliness – (regardless of judges lack of  	timeliness)</a:t>
            </a:r>
          </a:p>
          <a:p>
            <a:pPr eaLnBrk="1" hangingPunct="1">
              <a:lnSpc>
                <a:spcPct val="90000"/>
              </a:lnSpc>
            </a:pPr>
            <a:r>
              <a:rPr lang="en-US" sz="2800" dirty="0">
                <a:solidFill>
                  <a:prstClr val="black"/>
                </a:solidFill>
                <a:cs typeface="Arial" pitchFamily="34" charset="0"/>
              </a:rPr>
              <a:t> 	Interacting with unrepresented defendants</a:t>
            </a:r>
          </a:p>
          <a:p>
            <a:pPr eaLnBrk="1" hangingPunct="1">
              <a:lnSpc>
                <a:spcPct val="90000"/>
              </a:lnSpc>
            </a:pPr>
            <a:r>
              <a:rPr lang="en-US" sz="2800" dirty="0">
                <a:solidFill>
                  <a:prstClr val="black"/>
                </a:solidFill>
                <a:cs typeface="Arial" pitchFamily="34" charset="0"/>
              </a:rPr>
              <a:t>	Be appropriate in your dealings with 	everyone</a:t>
            </a:r>
          </a:p>
          <a:p>
            <a:pPr eaLnBrk="1" hangingPunct="1">
              <a:lnSpc>
                <a:spcPct val="90000"/>
              </a:lnSpc>
            </a:pPr>
            <a:r>
              <a:rPr lang="en-US" sz="2800" dirty="0">
                <a:solidFill>
                  <a:prstClr val="black"/>
                </a:solidFill>
                <a:cs typeface="Arial" pitchFamily="34" charset="0"/>
              </a:rPr>
              <a:t>		Be consistent and fair in handling cases</a:t>
            </a:r>
          </a:p>
          <a:p>
            <a:pPr eaLnBrk="1" hangingPunct="1">
              <a:lnSpc>
                <a:spcPct val="90000"/>
              </a:lnSpc>
            </a:pPr>
            <a:r>
              <a:rPr lang="en-US" sz="2800" dirty="0">
                <a:solidFill>
                  <a:prstClr val="black"/>
                </a:solidFill>
                <a:cs typeface="Arial" pitchFamily="34" charset="0"/>
              </a:rPr>
              <a:t>ALL LIVES MATTER!!</a:t>
            </a:r>
          </a:p>
          <a:p>
            <a:pPr marL="365760" indent="-283464" eaLnBrk="1" fontAlgn="auto" hangingPunct="1">
              <a:spcAft>
                <a:spcPts val="0"/>
              </a:spcAft>
              <a:buFont typeface="Wingdings 2"/>
              <a:buChar char=""/>
              <a:defRPr/>
            </a:pPr>
            <a:r>
              <a:rPr lang="en-US" sz="2800" dirty="0">
                <a:solidFill>
                  <a:prstClr val="black"/>
                </a:solidFill>
                <a:cs typeface="Arial" pitchFamily="34" charset="0"/>
              </a:rPr>
              <a:t>	Always remember you represent this office</a:t>
            </a:r>
            <a:br>
              <a:rPr lang="en-US" sz="2800" dirty="0">
                <a:solidFill>
                  <a:prstClr val="black"/>
                </a:solidFill>
              </a:rPr>
            </a:br>
            <a:r>
              <a:rPr lang="en-US" sz="2800" dirty="0">
                <a:solidFill>
                  <a:prstClr val="black"/>
                </a:solidFill>
              </a:rPr>
              <a:t>	</a:t>
            </a:r>
            <a:r>
              <a:rPr lang="en-US" sz="2800" dirty="0">
                <a:cs typeface="Arial" charset="0"/>
              </a:rPr>
              <a:t>Not submitting bad case law to judge </a:t>
            </a:r>
            <a:endParaRPr lang="en-US" sz="2800" dirty="0">
              <a:latin typeface="Arial Unicode MS" pitchFamily="34" charset="-128"/>
              <a:ea typeface="Arial Unicode MS" pitchFamily="34" charset="-128"/>
              <a:cs typeface="Arial Unicode MS" pitchFamily="34" charset="-128"/>
            </a:endParaRPr>
          </a:p>
          <a:p>
            <a:pPr marL="886460" lvl="2" indent="-283464" eaLnBrk="1" fontAlgn="auto" hangingPunct="1">
              <a:spcAft>
                <a:spcPts val="0"/>
              </a:spcAft>
              <a:buFont typeface="Wingdings 2"/>
              <a:buChar char=""/>
              <a:defRPr/>
            </a:pPr>
            <a:r>
              <a:rPr lang="en-US" sz="2800" dirty="0">
                <a:cs typeface="Arial" charset="0"/>
              </a:rPr>
              <a:t>Refusing to submit case law contrary to your positions</a:t>
            </a:r>
            <a:endParaRPr lang="en-US" sz="2800" dirty="0">
              <a:latin typeface="Arial Unicode MS" pitchFamily="34" charset="-128"/>
              <a:ea typeface="Arial Unicode MS" pitchFamily="34" charset="-128"/>
              <a:cs typeface="Arial Unicode MS" pitchFamily="34" charset="-128"/>
            </a:endParaRPr>
          </a:p>
          <a:p>
            <a:pPr marL="886460" lvl="2" indent="-283464" eaLnBrk="1" fontAlgn="auto" hangingPunct="1">
              <a:spcAft>
                <a:spcPts val="0"/>
              </a:spcAft>
              <a:buFont typeface="Wingdings 2"/>
              <a:buChar char=""/>
              <a:defRPr/>
            </a:pPr>
            <a:r>
              <a:rPr lang="en-US" sz="2800" dirty="0">
                <a:cs typeface="Times New Roman" charset="0"/>
              </a:rPr>
              <a:t>Disclosing all required information to defense</a:t>
            </a:r>
          </a:p>
          <a:p>
            <a:pPr eaLnBrk="1" hangingPunct="1">
              <a:lnSpc>
                <a:spcPct val="90000"/>
              </a:lnSpc>
            </a:pPr>
            <a:endParaRPr lang="en-US" sz="2400" dirty="0"/>
          </a:p>
        </p:txBody>
      </p:sp>
      <p:sp>
        <p:nvSpPr>
          <p:cNvPr id="4" name="Slide Number Placeholder 5"/>
          <p:cNvSpPr>
            <a:spLocks noGrp="1"/>
          </p:cNvSpPr>
          <p:nvPr>
            <p:ph type="sldNum" sz="quarter" idx="12"/>
          </p:nvPr>
        </p:nvSpPr>
        <p:spPr/>
        <p:txBody>
          <a:bodyPr/>
          <a:lstStyle/>
          <a:p>
            <a:pPr>
              <a:defRPr/>
            </a:pPr>
            <a:fld id="{A574787B-CB33-43A7-9721-86FE10A0DEB9}" type="slidenum">
              <a:rPr lang="en-US"/>
              <a:pPr>
                <a:defRPr/>
              </a:pPr>
              <a:t>26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2000"/>
                                  </p:stCondLst>
                                  <p:childTnLst>
                                    <p:set>
                                      <p:cBhvr>
                                        <p:cTn id="6" dur="1" fill="hold">
                                          <p:stCondLst>
                                            <p:cond delay="0"/>
                                          </p:stCondLst>
                                        </p:cTn>
                                        <p:tgtEl>
                                          <p:spTgt spid="26627">
                                            <p:txEl>
                                              <p:pRg st="1" end="1"/>
                                            </p:txEl>
                                          </p:spTgt>
                                        </p:tgtEl>
                                        <p:attrNameLst>
                                          <p:attrName>style.visibility</p:attrName>
                                        </p:attrNameLst>
                                      </p:cBhvr>
                                      <p:to>
                                        <p:strVal val="visible"/>
                                      </p:to>
                                    </p:set>
                                    <p:anim calcmode="lin" valueType="num">
                                      <p:cBhvr additive="base">
                                        <p:cTn id="7" dur="20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4000"/>
                            </p:stCondLst>
                            <p:childTnLst>
                              <p:par>
                                <p:cTn id="10" presetID="42" presetClass="entr" presetSubtype="0" fill="hold" nodeType="afterEffect">
                                  <p:stCondLst>
                                    <p:cond delay="2000"/>
                                  </p:stCondLst>
                                  <p:childTnLst>
                                    <p:set>
                                      <p:cBhvr>
                                        <p:cTn id="11" dur="1" fill="hold">
                                          <p:stCondLst>
                                            <p:cond delay="0"/>
                                          </p:stCondLst>
                                        </p:cTn>
                                        <p:tgtEl>
                                          <p:spTgt spid="26627">
                                            <p:txEl>
                                              <p:pRg st="2" end="2"/>
                                            </p:txEl>
                                          </p:spTgt>
                                        </p:tgtEl>
                                        <p:attrNameLst>
                                          <p:attrName>style.visibility</p:attrName>
                                        </p:attrNameLst>
                                      </p:cBhvr>
                                      <p:to>
                                        <p:strVal val="visible"/>
                                      </p:to>
                                    </p:set>
                                    <p:animEffect transition="in" filter="fade">
                                      <p:cBhvr>
                                        <p:cTn id="12" dur="1000"/>
                                        <p:tgtEl>
                                          <p:spTgt spid="26627">
                                            <p:txEl>
                                              <p:pRg st="2" end="2"/>
                                            </p:txEl>
                                          </p:spTgt>
                                        </p:tgtEl>
                                      </p:cBhvr>
                                    </p:animEffect>
                                    <p:anim calcmode="lin" valueType="num">
                                      <p:cBhvr>
                                        <p:cTn id="13" dur="10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26627">
                                            <p:txEl>
                                              <p:pRg st="2" end="2"/>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0"/>
                            </p:stCondLst>
                            <p:childTnLst>
                              <p:par>
                                <p:cTn id="16" presetID="2" presetClass="entr" presetSubtype="4" fill="hold" nodeType="afterEffect">
                                  <p:stCondLst>
                                    <p:cond delay="2000"/>
                                  </p:stCondLst>
                                  <p:childTnLst>
                                    <p:set>
                                      <p:cBhvr>
                                        <p:cTn id="17" dur="1" fill="hold">
                                          <p:stCondLst>
                                            <p:cond delay="0"/>
                                          </p:stCondLst>
                                        </p:cTn>
                                        <p:tgtEl>
                                          <p:spTgt spid="26627">
                                            <p:txEl>
                                              <p:pRg st="3" end="3"/>
                                            </p:txEl>
                                          </p:spTgt>
                                        </p:tgtEl>
                                        <p:attrNameLst>
                                          <p:attrName>style.visibility</p:attrName>
                                        </p:attrNameLst>
                                      </p:cBhvr>
                                      <p:to>
                                        <p:strVal val="visible"/>
                                      </p:to>
                                    </p:set>
                                    <p:anim calcmode="lin" valueType="num">
                                      <p:cBhvr additive="base">
                                        <p:cTn id="18" dur="20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1000"/>
                            </p:stCondLst>
                            <p:childTnLst>
                              <p:par>
                                <p:cTn id="21" presetID="2" presetClass="entr" presetSubtype="4" fill="hold" nodeType="afterEffect">
                                  <p:stCondLst>
                                    <p:cond delay="2000"/>
                                  </p:stCondLst>
                                  <p:childTnLst>
                                    <p:set>
                                      <p:cBhvr>
                                        <p:cTn id="22" dur="1" fill="hold">
                                          <p:stCondLst>
                                            <p:cond delay="0"/>
                                          </p:stCondLst>
                                        </p:cTn>
                                        <p:tgtEl>
                                          <p:spTgt spid="26627">
                                            <p:txEl>
                                              <p:pRg st="4" end="4"/>
                                            </p:txEl>
                                          </p:spTgt>
                                        </p:tgtEl>
                                        <p:attrNameLst>
                                          <p:attrName>style.visibility</p:attrName>
                                        </p:attrNameLst>
                                      </p:cBhvr>
                                      <p:to>
                                        <p:strVal val="visible"/>
                                      </p:to>
                                    </p:set>
                                    <p:anim calcmode="lin" valueType="num">
                                      <p:cBhvr additive="base">
                                        <p:cTn id="23" dur="20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5000"/>
                            </p:stCondLst>
                            <p:childTnLst>
                              <p:par>
                                <p:cTn id="26" presetID="2" presetClass="entr" presetSubtype="4" fill="hold" nodeType="afterEffect">
                                  <p:stCondLst>
                                    <p:cond delay="2000"/>
                                  </p:stCondLst>
                                  <p:childTnLst>
                                    <p:set>
                                      <p:cBhvr>
                                        <p:cTn id="27" dur="1" fill="hold">
                                          <p:stCondLst>
                                            <p:cond delay="0"/>
                                          </p:stCondLst>
                                        </p:cTn>
                                        <p:tgtEl>
                                          <p:spTgt spid="26627">
                                            <p:txEl>
                                              <p:pRg st="5" end="5"/>
                                            </p:txEl>
                                          </p:spTgt>
                                        </p:tgtEl>
                                        <p:attrNameLst>
                                          <p:attrName>style.visibility</p:attrName>
                                        </p:attrNameLst>
                                      </p:cBhvr>
                                      <p:to>
                                        <p:strVal val="visible"/>
                                      </p:to>
                                    </p:set>
                                    <p:anim calcmode="lin" valueType="num">
                                      <p:cBhvr additive="base">
                                        <p:cTn id="28"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par>
                          <p:cTn id="30" fill="hold">
                            <p:stCondLst>
                              <p:cond delay="17500"/>
                            </p:stCondLst>
                            <p:childTnLst>
                              <p:par>
                                <p:cTn id="31" presetID="2" presetClass="entr" presetSubtype="4" fill="hold" nodeType="afterEffect">
                                  <p:stCondLst>
                                    <p:cond delay="2000"/>
                                  </p:stCondLst>
                                  <p:childTnLst>
                                    <p:set>
                                      <p:cBhvr>
                                        <p:cTn id="32" dur="1" fill="hold">
                                          <p:stCondLst>
                                            <p:cond delay="0"/>
                                          </p:stCondLst>
                                        </p:cTn>
                                        <p:tgtEl>
                                          <p:spTgt spid="26627">
                                            <p:txEl>
                                              <p:pRg st="6" end="6"/>
                                            </p:txEl>
                                          </p:spTgt>
                                        </p:tgtEl>
                                        <p:attrNameLst>
                                          <p:attrName>style.visibility</p:attrName>
                                        </p:attrNameLst>
                                      </p:cBhvr>
                                      <p:to>
                                        <p:strVal val="visible"/>
                                      </p:to>
                                    </p:set>
                                    <p:anim calcmode="lin" valueType="num">
                                      <p:cBhvr additive="base">
                                        <p:cTn id="33" dur="500" fill="hold"/>
                                        <p:tgtEl>
                                          <p:spTgt spid="26627">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6627">
                                            <p:txEl>
                                              <p:pRg st="6" end="6"/>
                                            </p:txEl>
                                          </p:spTgt>
                                        </p:tgtEl>
                                        <p:attrNameLst>
                                          <p:attrName>ppt_y</p:attrName>
                                        </p:attrNameLst>
                                      </p:cBhvr>
                                      <p:tavLst>
                                        <p:tav tm="0">
                                          <p:val>
                                            <p:strVal val="1+#ppt_h/2"/>
                                          </p:val>
                                        </p:tav>
                                        <p:tav tm="100000">
                                          <p:val>
                                            <p:strVal val="#ppt_y"/>
                                          </p:val>
                                        </p:tav>
                                      </p:tavLst>
                                    </p:anim>
                                  </p:childTnLst>
                                </p:cTn>
                              </p:par>
                            </p:childTnLst>
                          </p:cTn>
                        </p:par>
                        <p:par>
                          <p:cTn id="35" fill="hold">
                            <p:stCondLst>
                              <p:cond delay="20000"/>
                            </p:stCondLst>
                            <p:childTnLst>
                              <p:par>
                                <p:cTn id="36" presetID="2" presetClass="entr" presetSubtype="4" fill="hold" nodeType="afterEffect">
                                  <p:stCondLst>
                                    <p:cond delay="2000"/>
                                  </p:stCondLst>
                                  <p:childTnLst>
                                    <p:set>
                                      <p:cBhvr>
                                        <p:cTn id="37" dur="1" fill="hold">
                                          <p:stCondLst>
                                            <p:cond delay="0"/>
                                          </p:stCondLst>
                                        </p:cTn>
                                        <p:tgtEl>
                                          <p:spTgt spid="26627">
                                            <p:txEl>
                                              <p:pRg st="7" end="7"/>
                                            </p:txEl>
                                          </p:spTgt>
                                        </p:tgtEl>
                                        <p:attrNameLst>
                                          <p:attrName>style.visibility</p:attrName>
                                        </p:attrNameLst>
                                      </p:cBhvr>
                                      <p:to>
                                        <p:strVal val="visible"/>
                                      </p:to>
                                    </p:set>
                                    <p:anim calcmode="lin" valueType="num">
                                      <p:cBhvr additive="base">
                                        <p:cTn id="38" dur="5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6627">
                                            <p:txEl>
                                              <p:pRg st="7" end="7"/>
                                            </p:txEl>
                                          </p:spTgt>
                                        </p:tgtEl>
                                        <p:attrNameLst>
                                          <p:attrName>ppt_y</p:attrName>
                                        </p:attrNameLst>
                                      </p:cBhvr>
                                      <p:tavLst>
                                        <p:tav tm="0">
                                          <p:val>
                                            <p:strVal val="1+#ppt_h/2"/>
                                          </p:val>
                                        </p:tav>
                                        <p:tav tm="100000">
                                          <p:val>
                                            <p:strVal val="#ppt_y"/>
                                          </p:val>
                                        </p:tav>
                                      </p:tavLst>
                                    </p:anim>
                                  </p:childTnLst>
                                </p:cTn>
                              </p:par>
                            </p:childTnLst>
                          </p:cTn>
                        </p:par>
                        <p:par>
                          <p:cTn id="40" fill="hold">
                            <p:stCondLst>
                              <p:cond delay="22500"/>
                            </p:stCondLst>
                            <p:childTnLst>
                              <p:par>
                                <p:cTn id="41" presetID="2" presetClass="entr" presetSubtype="4" fill="hold" nodeType="afterEffect">
                                  <p:stCondLst>
                                    <p:cond delay="2000"/>
                                  </p:stCondLst>
                                  <p:childTnLst>
                                    <p:set>
                                      <p:cBhvr>
                                        <p:cTn id="42" dur="1" fill="hold">
                                          <p:stCondLst>
                                            <p:cond delay="0"/>
                                          </p:stCondLst>
                                        </p:cTn>
                                        <p:tgtEl>
                                          <p:spTgt spid="26627">
                                            <p:txEl>
                                              <p:pRg st="8" end="8"/>
                                            </p:txEl>
                                          </p:spTgt>
                                        </p:tgtEl>
                                        <p:attrNameLst>
                                          <p:attrName>style.visibility</p:attrName>
                                        </p:attrNameLst>
                                      </p:cBhvr>
                                      <p:to>
                                        <p:strVal val="visible"/>
                                      </p:to>
                                    </p:set>
                                    <p:anim calcmode="lin" valueType="num">
                                      <p:cBhvr additive="base">
                                        <p:cTn id="43" dur="500" fill="hold"/>
                                        <p:tgtEl>
                                          <p:spTgt spid="26627">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7">
                                            <p:txEl>
                                              <p:pRg st="8" end="8"/>
                                            </p:txEl>
                                          </p:spTgt>
                                        </p:tgtEl>
                                        <p:attrNameLst>
                                          <p:attrName>ppt_y</p:attrName>
                                        </p:attrNameLst>
                                      </p:cBhvr>
                                      <p:tavLst>
                                        <p:tav tm="0">
                                          <p:val>
                                            <p:strVal val="1+#ppt_h/2"/>
                                          </p:val>
                                        </p:tav>
                                        <p:tav tm="100000">
                                          <p:val>
                                            <p:strVal val="#ppt_y"/>
                                          </p:val>
                                        </p:tav>
                                      </p:tavLst>
                                    </p:anim>
                                  </p:childTnLst>
                                </p:cTn>
                              </p:par>
                            </p:childTnLst>
                          </p:cTn>
                        </p:par>
                        <p:par>
                          <p:cTn id="45" fill="hold">
                            <p:stCondLst>
                              <p:cond delay="25000"/>
                            </p:stCondLst>
                            <p:childTnLst>
                              <p:par>
                                <p:cTn id="46" presetID="2" presetClass="entr" presetSubtype="4" fill="hold" nodeType="afterEffect">
                                  <p:stCondLst>
                                    <p:cond delay="2000"/>
                                  </p:stCondLst>
                                  <p:childTnLst>
                                    <p:set>
                                      <p:cBhvr>
                                        <p:cTn id="47" dur="1" fill="hold">
                                          <p:stCondLst>
                                            <p:cond delay="0"/>
                                          </p:stCondLst>
                                        </p:cTn>
                                        <p:tgtEl>
                                          <p:spTgt spid="26627">
                                            <p:txEl>
                                              <p:pRg st="9" end="9"/>
                                            </p:txEl>
                                          </p:spTgt>
                                        </p:tgtEl>
                                        <p:attrNameLst>
                                          <p:attrName>style.visibility</p:attrName>
                                        </p:attrNameLst>
                                      </p:cBhvr>
                                      <p:to>
                                        <p:strVal val="visible"/>
                                      </p:to>
                                    </p:set>
                                    <p:anim calcmode="lin" valueType="num">
                                      <p:cBhvr additive="base">
                                        <p:cTn id="48" dur="2000" fill="hold"/>
                                        <p:tgtEl>
                                          <p:spTgt spid="26627">
                                            <p:txEl>
                                              <p:pRg st="9" end="9"/>
                                            </p:txEl>
                                          </p:spTgt>
                                        </p:tgtEl>
                                        <p:attrNameLst>
                                          <p:attrName>ppt_x</p:attrName>
                                        </p:attrNameLst>
                                      </p:cBhvr>
                                      <p:tavLst>
                                        <p:tav tm="0">
                                          <p:val>
                                            <p:strVal val="#ppt_x"/>
                                          </p:val>
                                        </p:tav>
                                        <p:tav tm="100000">
                                          <p:val>
                                            <p:strVal val="#ppt_x"/>
                                          </p:val>
                                        </p:tav>
                                      </p:tavLst>
                                    </p:anim>
                                    <p:anim calcmode="lin" valueType="num">
                                      <p:cBhvr additive="base">
                                        <p:cTn id="49" dur="2000" fill="hold"/>
                                        <p:tgtEl>
                                          <p:spTgt spid="2662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990600"/>
            <a:ext cx="8870950" cy="5486400"/>
          </a:xfrm>
        </p:spPr>
        <p:txBody>
          <a:bodyPr>
            <a:noAutofit/>
          </a:bodyPr>
          <a:lstStyle/>
          <a:p>
            <a:r>
              <a:rPr lang="en-US" sz="2000" dirty="0"/>
              <a:t>One of four men who had sex-crime charges against him in a case involving a young Orthodox Jewish woman </a:t>
            </a:r>
            <a:r>
              <a:rPr lang="en-US" sz="2000" u="sng" dirty="0">
                <a:solidFill>
                  <a:srgbClr val="FFC000"/>
                </a:solidFill>
                <a:hlinkClick r:id="rId2" tooltip="Case dismissed. "/>
              </a:rPr>
              <a:t>dismissed</a:t>
            </a:r>
            <a:r>
              <a:rPr lang="en-US" sz="2000" dirty="0"/>
              <a:t> last June has sued New York City and the Brooklyn district attorney’s office for malicious prosecution, defamation and </a:t>
            </a:r>
            <a:r>
              <a:rPr lang="en-US" sz="2000" u="sng" dirty="0">
                <a:hlinkClick r:id="rId3" tooltip="More articles about false arrests, convictions and imprisonments."/>
              </a:rPr>
              <a:t>false imprisonment</a:t>
            </a:r>
            <a:r>
              <a:rPr lang="en-US" sz="2000" dirty="0"/>
              <a:t>. </a:t>
            </a:r>
          </a:p>
          <a:p>
            <a:r>
              <a:rPr lang="en-US" sz="2000" dirty="0"/>
              <a:t>The man, Darrell </a:t>
            </a:r>
            <a:r>
              <a:rPr lang="en-US" sz="2000" dirty="0" err="1"/>
              <a:t>Dula</a:t>
            </a:r>
            <a:r>
              <a:rPr lang="en-US" sz="2000" dirty="0"/>
              <a:t>, filed the lawsuit in State Supreme Court in Brooklyn on Oct. 2, more than a year after he was jailed on </a:t>
            </a:r>
            <a:r>
              <a:rPr lang="en-US" sz="2000" dirty="0" err="1"/>
              <a:t>Rikers</a:t>
            </a:r>
            <a:r>
              <a:rPr lang="en-US" sz="2000" dirty="0"/>
              <a:t> Island and </a:t>
            </a:r>
            <a:r>
              <a:rPr lang="en-US" sz="2000" dirty="0">
                <a:highlight>
                  <a:srgbClr val="FFFF00"/>
                </a:highlight>
              </a:rPr>
              <a:t>held there for months without bail on the charges, which were dismissed amid troubling questions about the accuser’s credibility and whether prosecutors mishandled exculpatory evidence. </a:t>
            </a:r>
          </a:p>
          <a:p>
            <a:r>
              <a:rPr lang="en-US" sz="2000" u="sng" dirty="0">
                <a:hlinkClick r:id="rId4" tooltip="More articles about Charles J. Hynes."/>
              </a:rPr>
              <a:t>Charles J. Hynes</a:t>
            </a:r>
            <a:r>
              <a:rPr lang="en-US" sz="2000" dirty="0"/>
              <a:t>, the Brooklyn district attorney, and Lauren </a:t>
            </a:r>
            <a:r>
              <a:rPr lang="en-US" sz="2000" dirty="0" err="1"/>
              <a:t>Hersh</a:t>
            </a:r>
            <a:r>
              <a:rPr lang="en-US" sz="2000" dirty="0"/>
              <a:t>, the chief of Mr. Hynes’s sex-trafficking unit, were named in a separate, related suit. </a:t>
            </a:r>
          </a:p>
          <a:p>
            <a:r>
              <a:rPr lang="en-US" sz="2000" dirty="0"/>
              <a:t>According to the indictment, Mr. </a:t>
            </a:r>
            <a:r>
              <a:rPr lang="en-US" sz="2000" dirty="0" err="1"/>
              <a:t>Dula</a:t>
            </a:r>
            <a:r>
              <a:rPr lang="en-US" sz="2000" dirty="0"/>
              <a:t>, 26, was the least culpable of the four defendants, charged with a single count of rape. In April, </a:t>
            </a:r>
            <a:r>
              <a:rPr lang="en-US" sz="2000" dirty="0">
                <a:highlight>
                  <a:srgbClr val="FFFF00"/>
                </a:highlight>
              </a:rPr>
              <a:t>after he had spent 10 months in jail, a judge released him when a police report surfaced recounting the victim’s recantation. </a:t>
            </a:r>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27</a:t>
            </a:fld>
            <a:endParaRPr lang="en-US"/>
          </a:p>
        </p:txBody>
      </p:sp>
      <p:sp>
        <p:nvSpPr>
          <p:cNvPr id="2" name="Title 1"/>
          <p:cNvSpPr>
            <a:spLocks noGrp="1"/>
          </p:cNvSpPr>
          <p:nvPr>
            <p:ph type="title"/>
          </p:nvPr>
        </p:nvSpPr>
        <p:spPr>
          <a:xfrm>
            <a:off x="762000" y="0"/>
            <a:ext cx="8172450" cy="1219200"/>
          </a:xfrm>
        </p:spPr>
        <p:txBody>
          <a:bodyPr>
            <a:normAutofit fontScale="90000"/>
          </a:bodyPr>
          <a:lstStyle/>
          <a:p>
            <a:br>
              <a:rPr lang="en-US" sz="2200" dirty="0"/>
            </a:br>
            <a:r>
              <a:rPr lang="en-US" sz="2200" dirty="0">
                <a:solidFill>
                  <a:srgbClr val="FF0000"/>
                </a:solidFill>
              </a:rPr>
              <a:t>October 9, 2012</a:t>
            </a:r>
            <a:br>
              <a:rPr lang="en-US" sz="2200" dirty="0">
                <a:solidFill>
                  <a:srgbClr val="FF0000"/>
                </a:solidFill>
              </a:rPr>
            </a:br>
            <a:r>
              <a:rPr lang="en-US" sz="2200" dirty="0">
                <a:solidFill>
                  <a:srgbClr val="FF0000"/>
                </a:solidFill>
              </a:rPr>
              <a:t>Ex-Defendant Sues Prosecutor </a:t>
            </a:r>
            <a:r>
              <a:rPr lang="en-US" sz="2200" b="1" dirty="0"/>
              <a:t>After Rape Charge Is Dropped</a:t>
            </a:r>
            <a:br>
              <a:rPr lang="en-US" sz="2200" b="1" dirty="0"/>
            </a:br>
            <a:r>
              <a:rPr lang="en-US" sz="2200" b="1" dirty="0"/>
              <a:t>By </a:t>
            </a:r>
            <a:r>
              <a:rPr lang="en-US" sz="2200" b="1" u="sng" dirty="0">
                <a:solidFill>
                  <a:schemeClr val="tx1"/>
                </a:solidFill>
                <a:hlinkClick r:id="rId5" tooltip="More Articles by ALAN FEUER"/>
              </a:rPr>
              <a:t>ALAN FEUER</a:t>
            </a:r>
            <a:br>
              <a:rPr lang="en-US" b="1" dirty="0"/>
            </a:b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81328"/>
            <a:ext cx="8305800" cy="5300472"/>
          </a:xfrm>
        </p:spPr>
        <p:txBody>
          <a:bodyPr>
            <a:noAutofit/>
          </a:bodyPr>
          <a:lstStyle/>
          <a:p>
            <a:r>
              <a:rPr lang="en-US" sz="2000" dirty="0">
                <a:highlight>
                  <a:srgbClr val="FFFF00"/>
                </a:highlight>
              </a:rPr>
              <a:t>The case began to unravel as an assistant district attorney, </a:t>
            </a:r>
            <a:r>
              <a:rPr lang="en-US" sz="2000" dirty="0" err="1">
                <a:highlight>
                  <a:srgbClr val="FFFF00"/>
                </a:highlight>
              </a:rPr>
              <a:t>Abbie</a:t>
            </a:r>
            <a:r>
              <a:rPr lang="en-US" sz="2000" dirty="0">
                <a:highlight>
                  <a:srgbClr val="FFFF00"/>
                </a:highlight>
              </a:rPr>
              <a:t> Greenberger, quit her job, complaining of pressure from Ms. </a:t>
            </a:r>
            <a:r>
              <a:rPr lang="en-US" sz="2000" dirty="0" err="1">
                <a:highlight>
                  <a:srgbClr val="FFFF00"/>
                </a:highlight>
              </a:rPr>
              <a:t>Hersh</a:t>
            </a:r>
            <a:r>
              <a:rPr lang="en-US" sz="2000" dirty="0">
                <a:highlight>
                  <a:srgbClr val="FFFF00"/>
                </a:highlight>
              </a:rPr>
              <a:t> to continue the prosecution even though the accuser had partially recanted her allegations — albeit under pressure from the police, the accuser claimed. </a:t>
            </a:r>
          </a:p>
          <a:p>
            <a:r>
              <a:rPr lang="en-US" sz="2000" dirty="0"/>
              <a:t>Shortly after, Ms. </a:t>
            </a:r>
            <a:r>
              <a:rPr lang="en-US" sz="2000" dirty="0" err="1"/>
              <a:t>Hersh</a:t>
            </a:r>
            <a:r>
              <a:rPr lang="en-US" sz="2000" dirty="0"/>
              <a:t>, who oversaw the case, also quit her job, amid claims that she had failed to tell the defense about the changed account or about other evidence that could have damaged the prosecution’s case. </a:t>
            </a:r>
            <a:r>
              <a:rPr lang="en-US" sz="2000" dirty="0">
                <a:highlight>
                  <a:srgbClr val="FFFF00"/>
                </a:highlight>
              </a:rPr>
              <a:t>She resigned in May, after the district attorney’s office conducted a review and concluded that she had not acted improperly. </a:t>
            </a:r>
          </a:p>
          <a:p>
            <a:r>
              <a:rPr lang="en-US" sz="2000" dirty="0"/>
              <a:t>According to a former Brooklyn prosecutor with close ties to Mr. Hynes’s office, the lawyer-disciplinary committee of the Appellate Division of State Supreme Court’s First Department, in Manhattan, is investigating Ms. </a:t>
            </a:r>
            <a:r>
              <a:rPr lang="en-US" sz="2000" dirty="0" err="1"/>
              <a:t>Hersh’s</a:t>
            </a:r>
            <a:r>
              <a:rPr lang="en-US" sz="2000" dirty="0"/>
              <a:t> conduct in the rape case and other cases.</a:t>
            </a:r>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28</a:t>
            </a:fld>
            <a:endParaRPr lang="en-US"/>
          </a:p>
        </p:txBody>
      </p:sp>
      <p:sp>
        <p:nvSpPr>
          <p:cNvPr id="2" name="Title 1"/>
          <p:cNvSpPr>
            <a:spLocks noGrp="1"/>
          </p:cNvSpPr>
          <p:nvPr>
            <p:ph type="title"/>
          </p:nvPr>
        </p:nvSpPr>
        <p:spPr/>
        <p:txBody>
          <a:bodyPr>
            <a:noAutofit/>
          </a:bodyPr>
          <a:lstStyle/>
          <a:p>
            <a:r>
              <a:rPr lang="en-US" sz="2000" dirty="0"/>
              <a:t>October 9, 2012</a:t>
            </a:r>
            <a:br>
              <a:rPr lang="en-US" sz="2000" dirty="0"/>
            </a:br>
            <a:r>
              <a:rPr lang="en-US" sz="2000" b="1" dirty="0"/>
              <a:t>Ex-Defendant Sues Prosecutor After Rape Charge Is Dropped</a:t>
            </a:r>
            <a:br>
              <a:rPr lang="en-US" sz="2000" b="1" dirty="0"/>
            </a:br>
            <a:r>
              <a:rPr lang="en-US" sz="2000" b="1" dirty="0"/>
              <a:t>By </a:t>
            </a:r>
            <a:r>
              <a:rPr lang="en-US" sz="2000" b="1" u="sng" dirty="0">
                <a:hlinkClick r:id="rId2" tooltip="More Articles by ALAN FEUER"/>
              </a:rPr>
              <a:t>ALAN FEUER</a:t>
            </a:r>
            <a:endParaRPr lang="en-US"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tock image of 'Angry businesswoman with boxing gloves'"/>
          <p:cNvPicPr>
            <a:picLocks noGrp="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1676400" y="2332038"/>
            <a:ext cx="2998449" cy="4525962"/>
          </a:xfrm>
          <a:prstGeom prst="rect">
            <a:avLst/>
          </a:prstGeom>
          <a:noFill/>
          <a:ln>
            <a:noFill/>
          </a:ln>
        </p:spPr>
      </p:pic>
      <p:pic>
        <p:nvPicPr>
          <p:cNvPr id="10242" name="Picture 2"/>
          <p:cNvPicPr>
            <a:picLocks noGrp="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bwMode="auto">
          <a:xfrm>
            <a:off x="4495800" y="2438400"/>
            <a:ext cx="2542252" cy="2542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a:defRPr/>
            </a:pPr>
            <a:fld id="{70DA1716-2AF9-4D47-9159-E4603AC2C79E}" type="slidenum">
              <a:rPr lang="en-US" smtClean="0"/>
              <a:pPr>
                <a:defRPr/>
              </a:pPr>
              <a:t>29</a:t>
            </a:fld>
            <a:endParaRPr lang="en-US"/>
          </a:p>
        </p:txBody>
      </p:sp>
      <p:sp>
        <p:nvSpPr>
          <p:cNvPr id="2" name="Title 1"/>
          <p:cNvSpPr>
            <a:spLocks noGrp="1"/>
          </p:cNvSpPr>
          <p:nvPr>
            <p:ph type="title"/>
          </p:nvPr>
        </p:nvSpPr>
        <p:spPr>
          <a:xfrm>
            <a:off x="457200" y="76200"/>
            <a:ext cx="8476488" cy="2438400"/>
          </a:xfrm>
        </p:spPr>
        <p:txBody>
          <a:bodyPr>
            <a:normAutofit fontScale="90000"/>
          </a:bodyPr>
          <a:lstStyle/>
          <a:p>
            <a:pPr marL="365125" lvl="0" indent="-282575">
              <a:lnSpc>
                <a:spcPct val="90000"/>
              </a:lnSpc>
              <a:spcBef>
                <a:spcPts val="600"/>
              </a:spcBef>
            </a:pPr>
            <a:r>
              <a:rPr lang="en-US" sz="2400" dirty="0">
                <a:solidFill>
                  <a:prstClr val="black"/>
                </a:solidFill>
                <a:effectLst/>
                <a:cs typeface="Arial" pitchFamily="34" charset="0"/>
              </a:rPr>
              <a:t>	Courtroom demeanor – appearance to public</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	No sitting on table, eating, reading newspaper</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Appearance – Business attire always</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Interactions with defense counsel, court personnel, officers,  witnesses, victims, next of kin, etc. – Be professional</a:t>
            </a:r>
            <a:br>
              <a:rPr lang="en-US" sz="2400" dirty="0">
                <a:solidFill>
                  <a:prstClr val="black"/>
                </a:solidFill>
                <a:effectLst/>
                <a:cs typeface="Arial" pitchFamily="34" charset="0"/>
              </a:rPr>
            </a:br>
            <a:r>
              <a:rPr lang="en-US" sz="2400" dirty="0">
                <a:solidFill>
                  <a:prstClr val="black"/>
                </a:solidFill>
                <a:effectLst/>
                <a:cs typeface="Arial" pitchFamily="34" charset="0"/>
              </a:rPr>
              <a:t>No physical/no verbal sparring – THOU SHALL NOT . . .</a:t>
            </a:r>
            <a:br>
              <a:rPr lang="en-US" sz="2400" dirty="0">
                <a:solidFill>
                  <a:prstClr val="black"/>
                </a:solidFill>
                <a:effectLst/>
                <a:latin typeface="Arial Unicode MS" pitchFamily="34" charset="-128"/>
                <a:ea typeface="Arial Unicode MS" pitchFamily="34" charset="-128"/>
                <a:cs typeface="Arial Unicode MS" pitchFamily="34" charset="-128"/>
              </a:rPr>
            </a:br>
            <a:endParaRPr lang="en-US" sz="2800" dirty="0"/>
          </a:p>
        </p:txBody>
      </p:sp>
    </p:spTree>
    <p:extLst>
      <p:ext uri="{BB962C8B-B14F-4D97-AF65-F5344CB8AC3E}">
        <p14:creationId xmlns:p14="http://schemas.microsoft.com/office/powerpoint/2010/main" val="123900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2" presetClass="entr" presetSubtype="8" repeatCount="2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0" fill="hold"/>
                                        <p:tgtEl>
                                          <p:spTgt spid="7"/>
                                        </p:tgtEl>
                                        <p:attrNameLst>
                                          <p:attrName>ppt_x</p:attrName>
                                        </p:attrNameLst>
                                      </p:cBhvr>
                                      <p:tavLst>
                                        <p:tav tm="0">
                                          <p:val>
                                            <p:strVal val="0-#ppt_w/2"/>
                                          </p:val>
                                        </p:tav>
                                        <p:tav tm="100000">
                                          <p:val>
                                            <p:strVal val="#ppt_x"/>
                                          </p:val>
                                        </p:tav>
                                      </p:tavLst>
                                    </p:anim>
                                    <p:anim calcmode="lin" valueType="num">
                                      <p:cBhvr additive="base">
                                        <p:cTn id="11" dur="5000" fill="hold"/>
                                        <p:tgtEl>
                                          <p:spTgt spid="7"/>
                                        </p:tgtEl>
                                        <p:attrNameLst>
                                          <p:attrName>ppt_y</p:attrName>
                                        </p:attrNameLst>
                                      </p:cBhvr>
                                      <p:tavLst>
                                        <p:tav tm="0">
                                          <p:val>
                                            <p:strVal val="#ppt_y"/>
                                          </p:val>
                                        </p:tav>
                                        <p:tav tm="100000">
                                          <p:val>
                                            <p:strVal val="#ppt_y"/>
                                          </p:val>
                                        </p:tav>
                                      </p:tavLst>
                                    </p:anim>
                                  </p:childTnLst>
                                  <p:subTnLst>
                                    <p:audio>
                                      <p:cMediaNode vol="70000">
                                        <p:cTn display="0" masterRel="sameClick">
                                          <p:stCondLst>
                                            <p:cond evt="begin" delay="0">
                                              <p:tn val="8"/>
                                            </p:cond>
                                          </p:stCondLst>
                                          <p:endCondLst>
                                            <p:cond evt="onStopAudio" delay="0">
                                              <p:tgtEl>
                                                <p:sldTgt/>
                                              </p:tgtEl>
                                            </p:cond>
                                          </p:endCondLst>
                                        </p:cTn>
                                        <p:tgtEl>
                                          <p:sndTgt r:embed="rId2" name="applause.wav"/>
                                        </p:tgtEl>
                                      </p:cMediaNode>
                                    </p:audio>
                                  </p:subTnLst>
                                </p:cTn>
                              </p:par>
                              <p:par>
                                <p:cTn id="12" presetID="2" presetClass="entr" presetSubtype="2" repeatCount="2000" fill="hold" nodeType="withEffect">
                                  <p:stCondLst>
                                    <p:cond delay="0"/>
                                  </p:stCondLst>
                                  <p:childTnLst>
                                    <p:set>
                                      <p:cBhvr>
                                        <p:cTn id="13" dur="1" fill="hold">
                                          <p:stCondLst>
                                            <p:cond delay="0"/>
                                          </p:stCondLst>
                                        </p:cTn>
                                        <p:tgtEl>
                                          <p:spTgt spid="10242"/>
                                        </p:tgtEl>
                                        <p:attrNameLst>
                                          <p:attrName>style.visibility</p:attrName>
                                        </p:attrNameLst>
                                      </p:cBhvr>
                                      <p:to>
                                        <p:strVal val="visible"/>
                                      </p:to>
                                    </p:set>
                                    <p:anim calcmode="lin" valueType="num">
                                      <p:cBhvr additive="base">
                                        <p:cTn id="14" dur="5000" fill="hold"/>
                                        <p:tgtEl>
                                          <p:spTgt spid="10242"/>
                                        </p:tgtEl>
                                        <p:attrNameLst>
                                          <p:attrName>ppt_x</p:attrName>
                                        </p:attrNameLst>
                                      </p:cBhvr>
                                      <p:tavLst>
                                        <p:tav tm="0">
                                          <p:val>
                                            <p:strVal val="1+#ppt_w/2"/>
                                          </p:val>
                                        </p:tav>
                                        <p:tav tm="100000">
                                          <p:val>
                                            <p:strVal val="#ppt_x"/>
                                          </p:val>
                                        </p:tav>
                                      </p:tavLst>
                                    </p:anim>
                                    <p:anim calcmode="lin" valueType="num">
                                      <p:cBhvr additive="base">
                                        <p:cTn id="15" dur="5000" fill="hold"/>
                                        <p:tgtEl>
                                          <p:spTgt spid="1024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normAutofit fontScale="92500" lnSpcReduction="20000"/>
          </a:bodyPr>
          <a:lstStyle/>
          <a:p>
            <a:pPr eaLnBrk="1" hangingPunct="1"/>
            <a:r>
              <a:rPr lang="en-US" sz="3600" dirty="0">
                <a:cs typeface="Arial" pitchFamily="34" charset="0"/>
              </a:rPr>
              <a:t>Sometimes it is like pornography</a:t>
            </a:r>
            <a:r>
              <a:rPr lang="en-US" sz="3600" dirty="0">
                <a:latin typeface="Arial Unicode MS" pitchFamily="34" charset="-128"/>
                <a:ea typeface="Arial Unicode MS" pitchFamily="34" charset="-128"/>
                <a:cs typeface="Arial Unicode MS" pitchFamily="34" charset="-128"/>
              </a:rPr>
              <a:t> . . .  </a:t>
            </a:r>
            <a:r>
              <a:rPr lang="en-US" sz="3600" dirty="0">
                <a:cs typeface="Arial" pitchFamily="34" charset="0"/>
              </a:rPr>
              <a:t>“You know it when you see it”</a:t>
            </a:r>
            <a:endParaRPr lang="en-US" sz="3600" dirty="0">
              <a:latin typeface="Arial Unicode MS" pitchFamily="34" charset="-128"/>
              <a:ea typeface="Arial Unicode MS" pitchFamily="34" charset="-128"/>
              <a:cs typeface="Arial Unicode MS" pitchFamily="34" charset="-128"/>
            </a:endParaRPr>
          </a:p>
          <a:p>
            <a:pPr eaLnBrk="1" hangingPunct="1"/>
            <a:r>
              <a:rPr lang="en-US" sz="4000" dirty="0">
                <a:cs typeface="Arial" pitchFamily="34" charset="0"/>
              </a:rPr>
              <a:t>Sometimes </a:t>
            </a:r>
            <a:r>
              <a:rPr lang="en-US" sz="4000" b="1" dirty="0">
                <a:cs typeface="Arial" pitchFamily="34" charset="0"/>
              </a:rPr>
              <a:t>we</a:t>
            </a:r>
            <a:r>
              <a:rPr lang="en-US" sz="4000" dirty="0">
                <a:cs typeface="Arial" pitchFamily="34" charset="0"/>
              </a:rPr>
              <a:t> don’t even know what it is and we have </a:t>
            </a:r>
            <a:r>
              <a:rPr lang="en-US" sz="4000" dirty="0" err="1">
                <a:cs typeface="Arial" pitchFamily="34" charset="0"/>
              </a:rPr>
              <a:t>staffings</a:t>
            </a:r>
            <a:r>
              <a:rPr lang="en-US" sz="4000" dirty="0">
                <a:cs typeface="Arial" pitchFamily="34" charset="0"/>
              </a:rPr>
              <a:t> to try to get a consensus.</a:t>
            </a:r>
          </a:p>
          <a:p>
            <a:pPr eaLnBrk="1" hangingPunct="1"/>
            <a:r>
              <a:rPr lang="en-US" sz="4000" dirty="0">
                <a:ea typeface="Arial Unicode MS" pitchFamily="34" charset="-128"/>
                <a:cs typeface="Arial" pitchFamily="34" charset="0"/>
              </a:rPr>
              <a:t>What charge?  What sentence?</a:t>
            </a:r>
            <a:endParaRPr lang="en-US" sz="4000" dirty="0">
              <a:ea typeface="Arial Unicode MS" pitchFamily="34" charset="-128"/>
              <a:cs typeface="Arial Unicode MS" pitchFamily="34" charset="-128"/>
            </a:endParaRPr>
          </a:p>
          <a:p>
            <a:pPr eaLnBrk="1" hangingPunct="1"/>
            <a:r>
              <a:rPr lang="en-US" sz="4000" dirty="0">
                <a:cs typeface="Arial" pitchFamily="34" charset="0"/>
              </a:rPr>
              <a:t>Sometimes justice is delayed. </a:t>
            </a:r>
          </a:p>
          <a:p>
            <a:pPr marL="82550" indent="0" eaLnBrk="1" hangingPunct="1">
              <a:buNone/>
            </a:pPr>
            <a:endParaRPr lang="en-US" dirty="0"/>
          </a:p>
          <a:p>
            <a:pPr marL="82550" indent="0" eaLnBrk="1" hangingPunct="1">
              <a:buNone/>
            </a:pPr>
            <a:endParaRPr lang="en-US" dirty="0"/>
          </a:p>
          <a:p>
            <a:pPr marL="82550" indent="0" eaLnBrk="1" hangingPunct="1">
              <a:buNone/>
            </a:pPr>
            <a:r>
              <a:rPr lang="en-US" dirty="0"/>
              <a:t>    </a:t>
            </a:r>
            <a:endParaRPr lang="en-US" sz="3600" dirty="0"/>
          </a:p>
        </p:txBody>
      </p:sp>
      <p:sp>
        <p:nvSpPr>
          <p:cNvPr id="4" name="Slide Number Placeholder 3"/>
          <p:cNvSpPr>
            <a:spLocks noGrp="1"/>
          </p:cNvSpPr>
          <p:nvPr>
            <p:ph type="sldNum" sz="quarter" idx="12"/>
          </p:nvPr>
        </p:nvSpPr>
        <p:spPr/>
        <p:txBody>
          <a:bodyPr/>
          <a:lstStyle/>
          <a:p>
            <a:pPr>
              <a:defRPr/>
            </a:pPr>
            <a:fld id="{353B360D-5DF3-469F-BBCB-82A9243CB22F}" type="slidenum">
              <a:rPr lang="en-US" smtClean="0"/>
              <a:pPr>
                <a:defRPr/>
              </a:pPr>
              <a:t>3</a:t>
            </a:fld>
            <a:endParaRPr lang="en-US"/>
          </a:p>
        </p:txBody>
      </p:sp>
      <p:sp>
        <p:nvSpPr>
          <p:cNvPr id="2" name="Title 1"/>
          <p:cNvSpPr>
            <a:spLocks noGrp="1"/>
          </p:cNvSpPr>
          <p:nvPr>
            <p:ph type="title"/>
          </p:nvPr>
        </p:nvSpPr>
        <p:spPr/>
        <p:txBody>
          <a:bodyPr/>
          <a:lstStyle/>
          <a:p>
            <a:pPr eaLnBrk="1" hangingPunct="1">
              <a:defRPr/>
            </a:pPr>
            <a:r>
              <a:rPr lang="en-US" b="1" dirty="0">
                <a:cs typeface="Arial" pitchFamily="34" charset="0"/>
              </a:rPr>
              <a:t>What is justice?  </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2037" y="0"/>
            <a:ext cx="18192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down)">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wipe(down)">
                                      <p:cBhvr>
                                        <p:cTn id="12" dur="500"/>
                                        <p:tgtEl>
                                          <p:spTgt spid="11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wipe(down)">
                                      <p:cBhvr>
                                        <p:cTn id="17" dur="500"/>
                                        <p:tgtEl>
                                          <p:spTgt spid="112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wipe(down)">
                                      <p:cBhvr>
                                        <p:cTn id="22"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30</a:t>
            </a:fld>
            <a:endParaRPr lang="en-US"/>
          </a:p>
        </p:txBody>
      </p:sp>
      <p:sp>
        <p:nvSpPr>
          <p:cNvPr id="2" name="Title 1"/>
          <p:cNvSpPr>
            <a:spLocks noGrp="1"/>
          </p:cNvSpPr>
          <p:nvPr>
            <p:ph type="title"/>
          </p:nvPr>
        </p:nvSpPr>
        <p:spPr>
          <a:xfrm>
            <a:off x="0" y="0"/>
            <a:ext cx="8793480" cy="1752600"/>
          </a:xfrm>
        </p:spPr>
        <p:txBody>
          <a:bodyPr>
            <a:noAutofit/>
          </a:bodyPr>
          <a:lstStyle/>
          <a:p>
            <a:r>
              <a:rPr lang="en-US" sz="4800" dirty="0">
                <a:solidFill>
                  <a:schemeClr val="tx2">
                    <a:satMod val="130000"/>
                  </a:schemeClr>
                </a:solidFill>
                <a:cs typeface="Arial" charset="0"/>
              </a:rPr>
              <a:t>Ethics</a:t>
            </a:r>
            <a:r>
              <a:rPr lang="en-US" sz="5400" dirty="0">
                <a:solidFill>
                  <a:schemeClr val="tx2">
                    <a:satMod val="130000"/>
                  </a:schemeClr>
                </a:solidFill>
                <a:cs typeface="Arial" charset="0"/>
              </a:rPr>
              <a:t> &amp; Professionalism are expected </a:t>
            </a:r>
            <a:r>
              <a:rPr lang="en-US" sz="5400" u="sng" dirty="0">
                <a:solidFill>
                  <a:schemeClr val="tx2">
                    <a:satMod val="130000"/>
                  </a:schemeClr>
                </a:solidFill>
                <a:cs typeface="Arial" charset="0"/>
              </a:rPr>
              <a:t>In The </a:t>
            </a:r>
            <a:r>
              <a:rPr lang="en-US" sz="4800" u="sng" dirty="0">
                <a:solidFill>
                  <a:schemeClr val="tx2">
                    <a:satMod val="130000"/>
                  </a:schemeClr>
                </a:solidFill>
                <a:cs typeface="Arial" charset="0"/>
              </a:rPr>
              <a:t>Office</a:t>
            </a:r>
            <a:endParaRPr lang="en-US" sz="4800" dirty="0"/>
          </a:p>
        </p:txBody>
      </p:sp>
      <p:pic>
        <p:nvPicPr>
          <p:cNvPr id="4" name="Picture 3" descr="Office Workers Workingvolunteer Position Of A Lifetime Communicate Good Ugbuta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524000" y="1752600"/>
            <a:ext cx="6720840" cy="5040630"/>
          </a:xfrm>
          <a:prstGeom prst="rect">
            <a:avLst/>
          </a:prstGeom>
          <a:noFill/>
          <a:ln>
            <a:noFill/>
          </a:ln>
        </p:spPr>
      </p:pic>
    </p:spTree>
    <p:extLst>
      <p:ext uri="{BB962C8B-B14F-4D97-AF65-F5344CB8AC3E}">
        <p14:creationId xmlns:p14="http://schemas.microsoft.com/office/powerpoint/2010/main" val="1120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a:xfrm>
            <a:off x="0" y="762000"/>
            <a:ext cx="9144000" cy="6096000"/>
          </a:xfrm>
        </p:spPr>
        <p:txBody>
          <a:bodyPr/>
          <a:lstStyle/>
          <a:p>
            <a:pPr eaLnBrk="1" hangingPunct="1"/>
            <a:r>
              <a:rPr lang="en-US" sz="2400" dirty="0">
                <a:cs typeface="Arial" pitchFamily="34" charset="0"/>
              </a:rPr>
              <a:t>We tried to make an appropriate assessment of your aptitude, character, integrity, trial skills, intelligence and morals based on 3 interviews and a few sheets of paper.</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I got to see everybody’s warts and skeletons </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I had to make the yea or nay decision on whether we would still hire you once you notified us of the </a:t>
            </a:r>
            <a:r>
              <a:rPr lang="en-US" sz="2400" b="1" dirty="0">
                <a:solidFill>
                  <a:schemeClr val="tx2">
                    <a:lumMod val="60000"/>
                    <a:lumOff val="40000"/>
                  </a:schemeClr>
                </a:solidFill>
                <a:cs typeface="Arial" pitchFamily="34" charset="0"/>
              </a:rPr>
              <a:t>shoplifting</a:t>
            </a:r>
            <a:r>
              <a:rPr lang="en-US" sz="2400" dirty="0">
                <a:cs typeface="Arial" pitchFamily="34" charset="0"/>
              </a:rPr>
              <a:t> matter you had as a juvenile, </a:t>
            </a:r>
            <a:r>
              <a:rPr lang="en-US" sz="2400" b="1" dirty="0">
                <a:solidFill>
                  <a:schemeClr val="tx2">
                    <a:lumMod val="60000"/>
                    <a:lumOff val="40000"/>
                  </a:schemeClr>
                </a:solidFill>
                <a:cs typeface="Arial" pitchFamily="34" charset="0"/>
              </a:rPr>
              <a:t>open container citation </a:t>
            </a:r>
            <a:r>
              <a:rPr lang="en-US" sz="2400" dirty="0">
                <a:cs typeface="Arial" pitchFamily="34" charset="0"/>
              </a:rPr>
              <a:t>in the first year of college, 3 speeding tickets you got that caused </a:t>
            </a:r>
            <a:r>
              <a:rPr lang="en-US" sz="2400" b="1" dirty="0">
                <a:solidFill>
                  <a:schemeClr val="tx2">
                    <a:lumMod val="60000"/>
                    <a:lumOff val="40000"/>
                  </a:schemeClr>
                </a:solidFill>
                <a:cs typeface="Arial" pitchFamily="34" charset="0"/>
              </a:rPr>
              <a:t>your license to be suspended</a:t>
            </a:r>
            <a:r>
              <a:rPr lang="en-US" sz="2400" dirty="0">
                <a:cs typeface="Arial" pitchFamily="34" charset="0"/>
              </a:rPr>
              <a:t>, </a:t>
            </a:r>
            <a:r>
              <a:rPr lang="en-US" sz="2400" b="1" dirty="0">
                <a:solidFill>
                  <a:schemeClr val="tx2">
                    <a:lumMod val="60000"/>
                    <a:lumOff val="40000"/>
                  </a:schemeClr>
                </a:solidFill>
                <a:cs typeface="Arial" pitchFamily="34" charset="0"/>
              </a:rPr>
              <a:t>misdemeanor possession </a:t>
            </a:r>
            <a:r>
              <a:rPr lang="en-US" sz="2400" dirty="0">
                <a:cs typeface="Arial" pitchFamily="34" charset="0"/>
              </a:rPr>
              <a:t>case, etc.  </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Yes, we hire people who have had blemishes with the law</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And if you had warts we hired you too!</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Some of you had friends put in good words for you and in several cases that made a difference. </a:t>
            </a:r>
            <a:endParaRPr lang="en-US" sz="2400" dirty="0">
              <a:latin typeface="Arial Unicode MS" pitchFamily="34" charset="-128"/>
              <a:ea typeface="Arial Unicode MS" pitchFamily="34" charset="-128"/>
              <a:cs typeface="Arial Unicode MS" pitchFamily="34" charset="-128"/>
            </a:endParaRPr>
          </a:p>
          <a:p>
            <a:pPr eaLnBrk="1" hangingPunct="1">
              <a:buFont typeface="Wingdings" pitchFamily="2" charset="2"/>
              <a:buNone/>
            </a:pPr>
            <a:r>
              <a:rPr lang="en-US" sz="2400" dirty="0">
                <a:cs typeface="Arial" pitchFamily="34" charset="0"/>
              </a:rPr>
              <a:t>	</a:t>
            </a:r>
            <a:endParaRPr lang="en-US" dirty="0"/>
          </a:p>
        </p:txBody>
      </p:sp>
      <p:sp>
        <p:nvSpPr>
          <p:cNvPr id="4" name="Slide Number Placeholder 5"/>
          <p:cNvSpPr>
            <a:spLocks noGrp="1"/>
          </p:cNvSpPr>
          <p:nvPr>
            <p:ph type="sldNum" sz="quarter" idx="12"/>
          </p:nvPr>
        </p:nvSpPr>
        <p:spPr/>
        <p:txBody>
          <a:bodyPr/>
          <a:lstStyle/>
          <a:p>
            <a:pPr>
              <a:defRPr/>
            </a:pPr>
            <a:fld id="{A45D42F3-6E21-4EF3-B7DD-F199ADC1709D}" type="slidenum">
              <a:rPr lang="en-US"/>
              <a:pPr>
                <a:defRPr/>
              </a:pPr>
              <a:t>31</a:t>
            </a:fld>
            <a:endParaRPr lang="en-US"/>
          </a:p>
        </p:txBody>
      </p:sp>
      <p:sp>
        <p:nvSpPr>
          <p:cNvPr id="19459" name="Rectangle 2"/>
          <p:cNvSpPr>
            <a:spLocks noGrp="1" noChangeArrowheads="1"/>
          </p:cNvSpPr>
          <p:nvPr>
            <p:ph type="title"/>
          </p:nvPr>
        </p:nvSpPr>
        <p:spPr>
          <a:xfrm>
            <a:off x="1371600" y="0"/>
            <a:ext cx="6705600" cy="12192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cs typeface="Times New Roman" charset="0"/>
              </a:rPr>
              <a:t>Hiring/Recruitment</a:t>
            </a:r>
            <a:br>
              <a:rPr lang="en-US" dirty="0">
                <a:solidFill>
                  <a:schemeClr val="tx2">
                    <a:satMod val="130000"/>
                  </a:schemeClr>
                </a:solidFill>
                <a:cs typeface="Times New Roman" charset="0"/>
              </a:rPr>
            </a:br>
            <a:endParaRPr lang="en-US" dirty="0">
              <a:solidFill>
                <a:schemeClr val="tx2">
                  <a:satMod val="130000"/>
                </a:schemeClr>
              </a:solidFill>
              <a:cs typeface="Times New Roman"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9" name="Rectangle 1027"/>
          <p:cNvSpPr>
            <a:spLocks noGrp="1" noChangeArrowheads="1"/>
          </p:cNvSpPr>
          <p:nvPr>
            <p:ph idx="1"/>
          </p:nvPr>
        </p:nvSpPr>
        <p:spPr>
          <a:xfrm>
            <a:off x="152400" y="685800"/>
            <a:ext cx="8991600" cy="6400800"/>
          </a:xfrm>
        </p:spPr>
        <p:txBody>
          <a:bodyPr>
            <a:normAutofit/>
          </a:bodyPr>
          <a:lstStyle/>
          <a:p>
            <a:pPr marL="365760" indent="-283464" eaLnBrk="1" fontAlgn="auto" hangingPunct="1">
              <a:lnSpc>
                <a:spcPct val="90000"/>
              </a:lnSpc>
              <a:spcAft>
                <a:spcPts val="0"/>
              </a:spcAft>
              <a:buFont typeface="Wingdings" pitchFamily="2" charset="2"/>
              <a:buNone/>
              <a:defRPr/>
            </a:pPr>
            <a:r>
              <a:rPr lang="en-US" sz="2400" b="1" u="sng" dirty="0">
                <a:cs typeface="Arial" charset="0"/>
              </a:rPr>
              <a:t>You are in the Army now!!</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Perspectives - - - You are not the same person you were before August 20, 2019.</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Most of you will be members of the Florida Bar and will be sworn in as ASAs soon. Others are lawyers already.</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Most of you will soon have a name change - -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Your first name will change to ???  </a:t>
            </a:r>
          </a:p>
          <a:p>
            <a:pPr marL="365760" indent="-283464" eaLnBrk="1" fontAlgn="auto" hangingPunct="1">
              <a:lnSpc>
                <a:spcPct val="90000"/>
              </a:lnSpc>
              <a:spcAft>
                <a:spcPts val="0"/>
              </a:spcAft>
              <a:buFont typeface="Wingdings 2"/>
              <a:buChar char=""/>
              <a:defRPr/>
            </a:pPr>
            <a:r>
              <a:rPr lang="en-US" sz="2400" dirty="0">
                <a:cs typeface="Arial" charset="0"/>
              </a:rPr>
              <a:t>Anybody has any idea what your first name will be once you have passed the bar and been sworn in??</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a:t>
            </a:r>
            <a:r>
              <a:rPr lang="en-US" sz="2400" b="1" dirty="0">
                <a:cs typeface="Arial" charset="0"/>
              </a:rPr>
              <a:t>“Assistant State Attorney”</a:t>
            </a:r>
            <a:endParaRPr lang="en-US" sz="2400" b="1"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Do you understand the significance of that?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How should that impact your lives from this point forward?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It </a:t>
            </a:r>
            <a:r>
              <a:rPr lang="en-US" sz="2400" b="1" dirty="0">
                <a:cs typeface="Arial" charset="0"/>
              </a:rPr>
              <a:t>will</a:t>
            </a:r>
            <a:r>
              <a:rPr lang="en-US" sz="2400" dirty="0">
                <a:cs typeface="Arial" charset="0"/>
              </a:rPr>
              <a:t> affect what you do 24/7</a:t>
            </a:r>
          </a:p>
          <a:p>
            <a:pPr marL="365760" indent="-283464" eaLnBrk="1" fontAlgn="auto" hangingPunct="1">
              <a:lnSpc>
                <a:spcPct val="90000"/>
              </a:lnSpc>
              <a:spcAft>
                <a:spcPts val="0"/>
              </a:spcAft>
              <a:buFont typeface="Wingdings 2"/>
              <a:buChar char=""/>
              <a:defRPr/>
            </a:pPr>
            <a:endParaRPr lang="en-US" sz="1200" dirty="0"/>
          </a:p>
        </p:txBody>
      </p:sp>
      <p:sp>
        <p:nvSpPr>
          <p:cNvPr id="4" name="Slide Number Placeholder 5"/>
          <p:cNvSpPr>
            <a:spLocks noGrp="1"/>
          </p:cNvSpPr>
          <p:nvPr>
            <p:ph type="sldNum" sz="quarter" idx="12"/>
          </p:nvPr>
        </p:nvSpPr>
        <p:spPr/>
        <p:txBody>
          <a:bodyPr/>
          <a:lstStyle/>
          <a:p>
            <a:pPr>
              <a:defRPr/>
            </a:pPr>
            <a:fld id="{2037A62B-2655-431C-AC70-A71F8F1DE12C}" type="slidenum">
              <a:rPr lang="en-US"/>
              <a:pPr>
                <a:defRPr/>
              </a:pPr>
              <a:t>32</a:t>
            </a:fld>
            <a:endParaRPr lang="en-US"/>
          </a:p>
        </p:txBody>
      </p:sp>
      <p:sp>
        <p:nvSpPr>
          <p:cNvPr id="25603" name="Rectangle 1026"/>
          <p:cNvSpPr>
            <a:spLocks noGrp="1" noChangeArrowheads="1"/>
          </p:cNvSpPr>
          <p:nvPr>
            <p:ph type="title"/>
          </p:nvPr>
        </p:nvSpPr>
        <p:spPr>
          <a:xfrm>
            <a:off x="914400" y="0"/>
            <a:ext cx="7010400" cy="6096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rPr>
              <a:t>IT’S A NEW DAY!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additive="base">
                                        <p:cTn id="7"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059">
                                            <p:txEl>
                                              <p:pRg st="1" end="1"/>
                                            </p:txEl>
                                          </p:spTgt>
                                        </p:tgtEl>
                                        <p:attrNameLst>
                                          <p:attrName>style.visibility</p:attrName>
                                        </p:attrNameLst>
                                      </p:cBhvr>
                                      <p:to>
                                        <p:strVal val="visible"/>
                                      </p:to>
                                    </p:set>
                                    <p:anim calcmode="lin" valueType="num">
                                      <p:cBhvr additive="base">
                                        <p:cTn id="11" dur="500" fill="hold"/>
                                        <p:tgtEl>
                                          <p:spTgt spid="4505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059">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059">
                                            <p:txEl>
                                              <p:pRg st="2" end="2"/>
                                            </p:txEl>
                                          </p:spTgt>
                                        </p:tgtEl>
                                        <p:attrNameLst>
                                          <p:attrName>style.visibility</p:attrName>
                                        </p:attrNameLst>
                                      </p:cBhvr>
                                      <p:to>
                                        <p:strVal val="visible"/>
                                      </p:to>
                                    </p:set>
                                    <p:anim calcmode="lin" valueType="num">
                                      <p:cBhvr additive="base">
                                        <p:cTn id="15" dur="500" fill="hold"/>
                                        <p:tgtEl>
                                          <p:spTgt spid="45059">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059">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059">
                                            <p:txEl>
                                              <p:pRg st="3" end="3"/>
                                            </p:txEl>
                                          </p:spTgt>
                                        </p:tgtEl>
                                        <p:attrNameLst>
                                          <p:attrName>style.visibility</p:attrName>
                                        </p:attrNameLst>
                                      </p:cBhvr>
                                      <p:to>
                                        <p:strVal val="visible"/>
                                      </p:to>
                                    </p:set>
                                    <p:anim calcmode="lin" valueType="num">
                                      <p:cBhvr additive="base">
                                        <p:cTn id="19" dur="500" fill="hold"/>
                                        <p:tgtEl>
                                          <p:spTgt spid="4505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0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059">
                                            <p:txEl>
                                              <p:pRg st="4" end="4"/>
                                            </p:txEl>
                                          </p:spTgt>
                                        </p:tgtEl>
                                        <p:attrNameLst>
                                          <p:attrName>style.visibility</p:attrName>
                                        </p:attrNameLst>
                                      </p:cBhvr>
                                      <p:to>
                                        <p:strVal val="visible"/>
                                      </p:to>
                                    </p:set>
                                    <p:anim calcmode="lin" valueType="num">
                                      <p:cBhvr additive="base">
                                        <p:cTn id="25" dur="500" fill="hold"/>
                                        <p:tgtEl>
                                          <p:spTgt spid="4505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05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059">
                                            <p:txEl>
                                              <p:pRg st="5" end="5"/>
                                            </p:txEl>
                                          </p:spTgt>
                                        </p:tgtEl>
                                        <p:attrNameLst>
                                          <p:attrName>style.visibility</p:attrName>
                                        </p:attrNameLst>
                                      </p:cBhvr>
                                      <p:to>
                                        <p:strVal val="visible"/>
                                      </p:to>
                                    </p:set>
                                    <p:anim calcmode="lin" valueType="num">
                                      <p:cBhvr additive="base">
                                        <p:cTn id="31" dur="500" fill="hold"/>
                                        <p:tgtEl>
                                          <p:spTgt spid="45059">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05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45059">
                                            <p:txEl>
                                              <p:pRg st="6" end="6"/>
                                            </p:txEl>
                                          </p:spTgt>
                                        </p:tgtEl>
                                        <p:attrNameLst>
                                          <p:attrName>style.visibility</p:attrName>
                                        </p:attrNameLst>
                                      </p:cBhvr>
                                      <p:to>
                                        <p:strVal val="visible"/>
                                      </p:to>
                                    </p:set>
                                    <p:anim calcmode="lin" valueType="num">
                                      <p:cBhvr additive="base">
                                        <p:cTn id="37" dur="500" fill="hold"/>
                                        <p:tgtEl>
                                          <p:spTgt spid="45059">
                                            <p:txEl>
                                              <p:pRg st="6" end="6"/>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5059">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5059">
                                            <p:txEl>
                                              <p:pRg st="7" end="7"/>
                                            </p:txEl>
                                          </p:spTgt>
                                        </p:tgtEl>
                                        <p:attrNameLst>
                                          <p:attrName>style.visibility</p:attrName>
                                        </p:attrNameLst>
                                      </p:cBhvr>
                                      <p:to>
                                        <p:strVal val="visible"/>
                                      </p:to>
                                    </p:set>
                                    <p:anim calcmode="lin" valueType="num">
                                      <p:cBhvr additive="base">
                                        <p:cTn id="41" dur="500" fill="hold"/>
                                        <p:tgtEl>
                                          <p:spTgt spid="45059">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45059">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5059">
                                            <p:txEl>
                                              <p:pRg st="8" end="8"/>
                                            </p:txEl>
                                          </p:spTgt>
                                        </p:tgtEl>
                                        <p:attrNameLst>
                                          <p:attrName>style.visibility</p:attrName>
                                        </p:attrNameLst>
                                      </p:cBhvr>
                                      <p:to>
                                        <p:strVal val="visible"/>
                                      </p:to>
                                    </p:set>
                                    <p:anim calcmode="lin" valueType="num">
                                      <p:cBhvr additive="base">
                                        <p:cTn id="45" dur="500" fill="hold"/>
                                        <p:tgtEl>
                                          <p:spTgt spid="45059">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45059">
                                            <p:txEl>
                                              <p:pRg st="8" end="8"/>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45059">
                                            <p:txEl>
                                              <p:pRg st="9" end="9"/>
                                            </p:txEl>
                                          </p:spTgt>
                                        </p:tgtEl>
                                        <p:attrNameLst>
                                          <p:attrName>style.visibility</p:attrName>
                                        </p:attrNameLst>
                                      </p:cBhvr>
                                      <p:to>
                                        <p:strVal val="visible"/>
                                      </p:to>
                                    </p:set>
                                    <p:anim calcmode="lin" valueType="num">
                                      <p:cBhvr additive="base">
                                        <p:cTn id="49" dur="500" fill="hold"/>
                                        <p:tgtEl>
                                          <p:spTgt spid="45059">
                                            <p:txEl>
                                              <p:pRg st="9" end="9"/>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45059">
                                            <p:txEl>
                                              <p:pRg st="9" end="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uiExpand="1"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5148072"/>
          </a:xfrm>
        </p:spPr>
        <p:txBody>
          <a:bodyPr>
            <a:normAutofit/>
          </a:bodyPr>
          <a:lstStyle/>
          <a:p>
            <a:pPr marL="365760" lvl="0" indent="-283464" eaLnBrk="1" fontAlgn="auto" hangingPunct="1">
              <a:lnSpc>
                <a:spcPct val="90000"/>
              </a:lnSpc>
              <a:spcAft>
                <a:spcPts val="0"/>
              </a:spcAft>
              <a:buClr>
                <a:srgbClr val="3891A7"/>
              </a:buClr>
              <a:buNone/>
              <a:defRPr/>
            </a:pPr>
            <a:r>
              <a:rPr lang="en-US" sz="2800" b="1" dirty="0">
                <a:solidFill>
                  <a:prstClr val="black"/>
                </a:solidFill>
                <a:cs typeface="Arial" charset="0"/>
              </a:rPr>
              <a:t>Frolics</a:t>
            </a: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“ASA” will affect who you hang out with and what you do with your friends </a:t>
            </a: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“ASA” will affect what you do -  Gospel song</a:t>
            </a:r>
            <a:endParaRPr lang="en-US" sz="2400" dirty="0">
              <a:solidFill>
                <a:prstClr val="black"/>
              </a:solidFill>
              <a:latin typeface="Arial Unicode MS" pitchFamily="34" charset="-128"/>
              <a:ea typeface="Arial Unicode MS" pitchFamily="34" charset="-128"/>
              <a:cs typeface="Arial Unicode MS" pitchFamily="34" charset="-128"/>
            </a:endParaRP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	Things I used to do I don’t do no more</a:t>
            </a:r>
            <a:endParaRPr lang="en-US" sz="2400" dirty="0">
              <a:solidFill>
                <a:prstClr val="black"/>
              </a:solidFill>
              <a:latin typeface="Arial Unicode MS" pitchFamily="34" charset="-128"/>
              <a:ea typeface="Arial Unicode MS" pitchFamily="34" charset="-128"/>
              <a:cs typeface="Arial Unicode MS" pitchFamily="34" charset="-128"/>
            </a:endParaRP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	Places I used to go I don’t go no more</a:t>
            </a:r>
          </a:p>
          <a:p>
            <a:pPr marL="365760" lvl="0" indent="-283464" eaLnBrk="1" fontAlgn="auto" hangingPunct="1">
              <a:lnSpc>
                <a:spcPct val="90000"/>
              </a:lnSpc>
              <a:spcAft>
                <a:spcPts val="0"/>
              </a:spcAft>
              <a:buClr>
                <a:srgbClr val="3891A7"/>
              </a:buClr>
              <a:buNone/>
              <a:defRPr/>
            </a:pPr>
            <a:r>
              <a:rPr lang="en-US" sz="2800" b="1" dirty="0">
                <a:solidFill>
                  <a:prstClr val="black"/>
                </a:solidFill>
                <a:cs typeface="Arial" charset="0"/>
              </a:rPr>
              <a:t>Fringes</a:t>
            </a:r>
          </a:p>
          <a:p>
            <a:pPr marL="365760" lvl="0" indent="-283464" eaLnBrk="1" fontAlgn="auto" hangingPunct="1">
              <a:lnSpc>
                <a:spcPct val="90000"/>
              </a:lnSpc>
              <a:spcAft>
                <a:spcPts val="0"/>
              </a:spcAft>
              <a:buClr>
                <a:srgbClr val="3891A7"/>
              </a:buClr>
              <a:buNone/>
              <a:defRPr/>
            </a:pPr>
            <a:r>
              <a:rPr lang="en-US" sz="2400" b="1" dirty="0">
                <a:solidFill>
                  <a:prstClr val="black"/>
                </a:solidFill>
                <a:cs typeface="Arial" charset="0"/>
              </a:rPr>
              <a:t>	</a:t>
            </a:r>
            <a:r>
              <a:rPr lang="en-US" sz="2400" dirty="0">
                <a:solidFill>
                  <a:prstClr val="black"/>
                </a:solidFill>
                <a:cs typeface="Arial" charset="0"/>
              </a:rPr>
              <a:t>Badges</a:t>
            </a:r>
          </a:p>
          <a:p>
            <a:pPr lvl="0" indent="-283464">
              <a:lnSpc>
                <a:spcPct val="90000"/>
              </a:lnSpc>
              <a:buClr>
                <a:srgbClr val="3891A7"/>
              </a:buClr>
              <a:buNone/>
              <a:defRPr/>
            </a:pPr>
            <a:r>
              <a:rPr lang="en-US" sz="2800" b="1" dirty="0">
                <a:solidFill>
                  <a:prstClr val="black"/>
                </a:solidFill>
                <a:cs typeface="Arial" charset="0"/>
              </a:rPr>
              <a:t>Friends</a:t>
            </a:r>
          </a:p>
          <a:p>
            <a:pPr lvl="0" indent="-283464">
              <a:lnSpc>
                <a:spcPct val="90000"/>
              </a:lnSpc>
              <a:buClr>
                <a:srgbClr val="3891A7"/>
              </a:buClr>
              <a:buFont typeface="Wingdings 2"/>
              <a:buChar char=""/>
              <a:defRPr/>
            </a:pPr>
            <a:r>
              <a:rPr lang="en-US" sz="2400" dirty="0">
                <a:solidFill>
                  <a:prstClr val="black"/>
                </a:solidFill>
                <a:cs typeface="Arial" charset="0"/>
              </a:rPr>
              <a:t>At the club on South Beach</a:t>
            </a:r>
            <a:endParaRPr lang="en-US" sz="2400" dirty="0">
              <a:solidFill>
                <a:prstClr val="black"/>
              </a:solidFill>
              <a:latin typeface="Arial Unicode MS" pitchFamily="34" charset="-128"/>
              <a:ea typeface="Arial Unicode MS" pitchFamily="34" charset="-128"/>
              <a:cs typeface="Arial Unicode MS" pitchFamily="34" charset="-128"/>
            </a:endParaRPr>
          </a:p>
          <a:p>
            <a:pPr lvl="0" indent="-283464">
              <a:lnSpc>
                <a:spcPct val="90000"/>
              </a:lnSpc>
              <a:buClr>
                <a:srgbClr val="3891A7"/>
              </a:buClr>
              <a:buFont typeface="Wingdings 2"/>
              <a:buChar char=""/>
              <a:defRPr/>
            </a:pPr>
            <a:r>
              <a:rPr lang="en-US" sz="2400" dirty="0">
                <a:solidFill>
                  <a:prstClr val="black"/>
                </a:solidFill>
                <a:cs typeface="Arial" charset="0"/>
              </a:rPr>
              <a:t>Rebate at Arby’s</a:t>
            </a:r>
            <a:endParaRPr lang="en-US" sz="2400" dirty="0">
              <a:solidFill>
                <a:prstClr val="black"/>
              </a:solidFill>
              <a:latin typeface="Arial Unicode MS" pitchFamily="34" charset="-128"/>
              <a:ea typeface="Arial Unicode MS" pitchFamily="34" charset="-128"/>
              <a:cs typeface="Arial Unicode MS" pitchFamily="34" charset="-128"/>
            </a:endParaRPr>
          </a:p>
          <a:p>
            <a:pPr lvl="0" indent="-283464">
              <a:lnSpc>
                <a:spcPct val="90000"/>
              </a:lnSpc>
              <a:buClr>
                <a:srgbClr val="3891A7"/>
              </a:buClr>
              <a:buFont typeface="Wingdings 2"/>
              <a:buChar char=""/>
              <a:defRPr/>
            </a:pPr>
            <a:r>
              <a:rPr lang="en-US" sz="2400" dirty="0">
                <a:solidFill>
                  <a:prstClr val="black"/>
                </a:solidFill>
                <a:cs typeface="Arial" charset="0"/>
              </a:rPr>
              <a:t>Speeding Tickets</a:t>
            </a:r>
          </a:p>
          <a:p>
            <a:pPr marL="82550" indent="0">
              <a:buNone/>
            </a:pPr>
            <a:endParaRPr lang="en-US" dirty="0"/>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33</a:t>
            </a:fld>
            <a:endParaRPr lang="en-US"/>
          </a:p>
        </p:txBody>
      </p:sp>
      <p:sp>
        <p:nvSpPr>
          <p:cNvPr id="2" name="Title 1"/>
          <p:cNvSpPr>
            <a:spLocks noGrp="1"/>
          </p:cNvSpPr>
          <p:nvPr>
            <p:ph type="title"/>
          </p:nvPr>
        </p:nvSpPr>
        <p:spPr/>
        <p:txBody>
          <a:bodyPr/>
          <a:lstStyle/>
          <a:p>
            <a:r>
              <a:rPr lang="en-US" dirty="0"/>
              <a:t>WHAT HAS CHANGED!!!</a:t>
            </a:r>
          </a:p>
        </p:txBody>
      </p:sp>
    </p:spTree>
    <p:extLst>
      <p:ext uri="{BB962C8B-B14F-4D97-AF65-F5344CB8AC3E}">
        <p14:creationId xmlns:p14="http://schemas.microsoft.com/office/powerpoint/2010/main" val="10188454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marR="0" hangingPunct="0">
              <a:spcBef>
                <a:spcPts val="1200"/>
              </a:spcBef>
              <a:spcAft>
                <a:spcPts val="600"/>
              </a:spcAft>
            </a:pPr>
            <a:r>
              <a:rPr lang="en-US" sz="4000" b="1" cap="small" dirty="0">
                <a:latin typeface="Times New Roman"/>
                <a:ea typeface="Calibri"/>
                <a:cs typeface="Times New Roman"/>
              </a:rPr>
              <a:t>Criminal Involvement</a:t>
            </a:r>
            <a:endParaRPr lang="en-US" sz="2800" dirty="0">
              <a:latin typeface="Calibri"/>
              <a:ea typeface="Calibri"/>
              <a:cs typeface="Times New Roman"/>
            </a:endParaRPr>
          </a:p>
          <a:p>
            <a:pPr marL="0">
              <a:spcBef>
                <a:spcPts val="0"/>
              </a:spcBef>
            </a:pPr>
            <a:r>
              <a:rPr lang="en-US" sz="2800" dirty="0">
                <a:latin typeface="Times New Roman"/>
                <a:ea typeface="Calibri"/>
                <a:cs typeface="Times New Roman"/>
              </a:rPr>
              <a:t>If any employee, any employee’s relative, roommate or significant other is: (1) arrested for a crime; (2) involved as a witness to a crime; (3) a victim of a crime; or (4) a suspect in a criminal investigation (either State or Federal), the employee must immediately notify their Supervisor, the Senior Human Resource Administrator or Investigations.  </a:t>
            </a:r>
            <a:r>
              <a:rPr lang="en-US" sz="2800" b="1" dirty="0">
                <a:solidFill>
                  <a:srgbClr val="FF0000"/>
                </a:solidFill>
                <a:latin typeface="Times New Roman"/>
                <a:ea typeface="Calibri"/>
                <a:cs typeface="Times New Roman"/>
              </a:rPr>
              <a:t>The employee, at their first opportunity must notify the Office</a:t>
            </a:r>
            <a:r>
              <a:rPr lang="en-US" sz="2800" dirty="0">
                <a:latin typeface="Times New Roman"/>
                <a:ea typeface="Calibri"/>
                <a:cs typeface="Times New Roman"/>
              </a:rPr>
              <a:t>, in writing, of the date of the alleged crime and all available information concerning the incident in an Incident Report.  </a:t>
            </a:r>
            <a:endParaRPr lang="en-US" sz="2800" dirty="0">
              <a:latin typeface="Calibri"/>
              <a:ea typeface="Calibri"/>
              <a:cs typeface="Times New Roman"/>
            </a:endParaRPr>
          </a:p>
          <a:p>
            <a:endParaRPr lang="en-US" dirty="0"/>
          </a:p>
        </p:txBody>
      </p:sp>
      <p:sp>
        <p:nvSpPr>
          <p:cNvPr id="3" name="Slide Number Placeholder 2"/>
          <p:cNvSpPr>
            <a:spLocks noGrp="1"/>
          </p:cNvSpPr>
          <p:nvPr>
            <p:ph type="sldNum" sz="quarter" idx="12"/>
          </p:nvPr>
        </p:nvSpPr>
        <p:spPr/>
        <p:txBody>
          <a:bodyPr/>
          <a:lstStyle/>
          <a:p>
            <a:pPr>
              <a:defRPr/>
            </a:pPr>
            <a:fld id="{A8EE1544-7396-4BAD-962F-A48BCE8FCA85}" type="slidenum">
              <a:rPr lang="en-US" smtClean="0"/>
              <a:pPr>
                <a:defRPr/>
              </a:pPr>
              <a:t>34</a:t>
            </a:fld>
            <a:endParaRPr lang="en-US"/>
          </a:p>
        </p:txBody>
      </p:sp>
      <p:sp>
        <p:nvSpPr>
          <p:cNvPr id="4" name="Title 3"/>
          <p:cNvSpPr>
            <a:spLocks noGrp="1"/>
          </p:cNvSpPr>
          <p:nvPr>
            <p:ph type="title"/>
          </p:nvPr>
        </p:nvSpPr>
        <p:spPr/>
        <p:txBody>
          <a:bodyPr/>
          <a:lstStyle/>
          <a:p>
            <a:pPr algn="ctr"/>
            <a:r>
              <a:rPr lang="en-US" dirty="0"/>
              <a:t>INCIDENT REPORTS</a:t>
            </a:r>
          </a:p>
        </p:txBody>
      </p:sp>
    </p:spTree>
    <p:extLst>
      <p:ext uri="{BB962C8B-B14F-4D97-AF65-F5344CB8AC3E}">
        <p14:creationId xmlns:p14="http://schemas.microsoft.com/office/powerpoint/2010/main" val="254299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5" presetClass="entr" presetSubtype="0" fill="hold" grpId="0" nodeType="afterEffect">
                                  <p:stCondLst>
                                    <p:cond delay="100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anim calcmode="lin" valueType="num">
                                      <p:cBhvr>
                                        <p:cTn id="14"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par>
                          <p:cTn id="16" fill="hold">
                            <p:stCondLst>
                              <p:cond delay="5000"/>
                            </p:stCondLst>
                            <p:childTnLst>
                              <p:par>
                                <p:cTn id="17" presetID="45" presetClass="entr" presetSubtype="0" fill="hold" grpId="0" nodeType="afterEffect">
                                  <p:stCondLst>
                                    <p:cond delay="150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2000"/>
                                        <p:tgtEl>
                                          <p:spTgt spid="2">
                                            <p:txEl>
                                              <p:pRg st="1" end="1"/>
                                            </p:txEl>
                                          </p:spTgt>
                                        </p:tgtEl>
                                      </p:cBhvr>
                                    </p:animEffect>
                                    <p:anim calcmode="lin" valueType="num">
                                      <p:cBhvr>
                                        <p:cTn id="20" dur="2000" fill="hold"/>
                                        <p:tgtEl>
                                          <p:spTgt spid="2">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2">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0" y="1371600"/>
            <a:ext cx="8915400" cy="4724400"/>
          </a:xfrm>
        </p:spPr>
        <p:txBody>
          <a:bodyPr>
            <a:normAutofit/>
          </a:bodyPr>
          <a:lstStyle/>
          <a:p>
            <a:pPr eaLnBrk="1" hangingPunct="1"/>
            <a:r>
              <a:rPr lang="en-US" sz="2400" dirty="0">
                <a:cs typeface="Arial" pitchFamily="34" charset="0"/>
              </a:rPr>
              <a:t>YOU ARE HERE AND WE WANT YOU TO SUCCEED, BUT . . </a:t>
            </a:r>
            <a:endParaRPr lang="en-US" sz="2400" dirty="0">
              <a:ea typeface="Arial Unicode MS" pitchFamily="34" charset="-128"/>
              <a:cs typeface="Arial Unicode MS" pitchFamily="34" charset="-128"/>
            </a:endParaRPr>
          </a:p>
          <a:p>
            <a:pPr eaLnBrk="1" hangingPunct="1"/>
            <a:r>
              <a:rPr lang="en-US" sz="2400" dirty="0">
                <a:cs typeface="Arial" pitchFamily="34" charset="0"/>
              </a:rPr>
              <a:t>MY PRIMARY OBLIGATION IS TO PROTECT THE STATE ATTORNEY - </a:t>
            </a:r>
            <a:r>
              <a:rPr lang="en-US" sz="2000" dirty="0">
                <a:cs typeface="Arial" pitchFamily="34" charset="0"/>
              </a:rPr>
              <a:t>SHE HIRED ME TO WATCH HER BACK!!</a:t>
            </a:r>
          </a:p>
          <a:p>
            <a:pPr eaLnBrk="1" hangingPunct="1"/>
            <a:r>
              <a:rPr lang="en-US" sz="2000" dirty="0">
                <a:ea typeface="Arial Unicode MS" pitchFamily="34" charset="-128"/>
                <a:cs typeface="Arial" pitchFamily="34" charset="0"/>
              </a:rPr>
              <a:t>I am also charged with protecting the image and reputation of this office. I will fight zealously to protect that image and reputation.</a:t>
            </a:r>
            <a:endParaRPr lang="en-US" sz="2000" dirty="0">
              <a:ea typeface="Arial Unicode MS" pitchFamily="34" charset="-128"/>
              <a:cs typeface="Arial Unicode MS" pitchFamily="34" charset="-128"/>
            </a:endParaRPr>
          </a:p>
          <a:p>
            <a:pPr eaLnBrk="1" hangingPunct="1"/>
            <a:r>
              <a:rPr lang="en-US" sz="2000" dirty="0">
                <a:cs typeface="Arial" pitchFamily="34" charset="0"/>
              </a:rPr>
              <a:t>In addition to being in charge of Hiring/Recruitment</a:t>
            </a:r>
            <a:r>
              <a:rPr lang="en-US" sz="2000" dirty="0">
                <a:ea typeface="Arial Unicode MS" pitchFamily="34" charset="-128"/>
                <a:cs typeface="Arial Unicode MS" pitchFamily="34" charset="-128"/>
              </a:rPr>
              <a:t>, </a:t>
            </a:r>
            <a:r>
              <a:rPr lang="en-US" sz="2000" dirty="0">
                <a:cs typeface="Arial" pitchFamily="34" charset="0"/>
              </a:rPr>
              <a:t>I am also in charge of disciplinary matters involving the Interns and ASAs.</a:t>
            </a:r>
          </a:p>
          <a:p>
            <a:pPr eaLnBrk="1" hangingPunct="1"/>
            <a:r>
              <a:rPr lang="en-US" sz="2000" dirty="0">
                <a:cs typeface="Arial" pitchFamily="34" charset="0"/>
              </a:rPr>
              <a:t>If while you are working here you do some of the stuff that was disclosed on your application you will probably be fired.</a:t>
            </a:r>
          </a:p>
          <a:p>
            <a:pPr lvl="1" eaLnBrk="1" hangingPunct="1"/>
            <a:r>
              <a:rPr lang="en-US" sz="2000" dirty="0">
                <a:cs typeface="Arial" pitchFamily="34" charset="0"/>
              </a:rPr>
              <a:t>If you think it is okay for you to work here and smoke marijuana you will be looking for another job.</a:t>
            </a:r>
          </a:p>
          <a:p>
            <a:pPr lvl="1" eaLnBrk="1" hangingPunct="1"/>
            <a:r>
              <a:rPr lang="en-US" sz="2000" dirty="0">
                <a:cs typeface="Arial" pitchFamily="34" charset="0"/>
              </a:rPr>
              <a:t>If you plan to go to happy hour and try to drive home drunk you need to find another job.</a:t>
            </a:r>
          </a:p>
          <a:p>
            <a:pPr lvl="1" eaLnBrk="1" hangingPunct="1">
              <a:buFont typeface="Wingdings" pitchFamily="2" charset="2"/>
              <a:buNone/>
            </a:pPr>
            <a:endParaRPr lang="en-US" sz="2000" dirty="0">
              <a:cs typeface="Arial" pitchFamily="34" charset="0"/>
            </a:endParaRPr>
          </a:p>
        </p:txBody>
      </p:sp>
      <p:sp>
        <p:nvSpPr>
          <p:cNvPr id="4" name="Slide Number Placeholder 5"/>
          <p:cNvSpPr>
            <a:spLocks noGrp="1"/>
          </p:cNvSpPr>
          <p:nvPr>
            <p:ph type="sldNum" sz="quarter" idx="12"/>
          </p:nvPr>
        </p:nvSpPr>
        <p:spPr/>
        <p:txBody>
          <a:bodyPr/>
          <a:lstStyle/>
          <a:p>
            <a:pPr>
              <a:defRPr/>
            </a:pPr>
            <a:fld id="{4BDEAE01-42D5-4FE7-B5DF-9F8C559042E5}" type="slidenum">
              <a:rPr lang="en-US"/>
              <a:pPr>
                <a:defRPr/>
              </a:pPr>
              <a:t>35</a:t>
            </a:fld>
            <a:endParaRPr lang="en-US"/>
          </a:p>
        </p:txBody>
      </p:sp>
      <p:sp>
        <p:nvSpPr>
          <p:cNvPr id="26627" name="Rectangle 2"/>
          <p:cNvSpPr>
            <a:spLocks noGrp="1" noChangeArrowheads="1"/>
          </p:cNvSpPr>
          <p:nvPr>
            <p:ph type="title"/>
          </p:nvPr>
        </p:nvSpPr>
        <p:spPr>
          <a:xfrm>
            <a:off x="381000" y="152400"/>
            <a:ext cx="8382000" cy="1143000"/>
          </a:xfrm>
        </p:spPr>
        <p:txBody>
          <a:bodyPr/>
          <a:lstStyle/>
          <a:p>
            <a:pPr eaLnBrk="1" fontAlgn="auto" hangingPunct="1">
              <a:spcAft>
                <a:spcPts val="0"/>
              </a:spcAft>
              <a:defRPr/>
            </a:pPr>
            <a:r>
              <a:rPr lang="en-US" dirty="0">
                <a:solidFill>
                  <a:schemeClr val="tx2">
                    <a:satMod val="130000"/>
                  </a:schemeClr>
                </a:solidFill>
              </a:rPr>
              <a:t>Disciplinary Actions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wipe(down)">
                                      <p:cBhvr>
                                        <p:cTn id="7" dur="580">
                                          <p:stCondLst>
                                            <p:cond delay="0"/>
                                          </p:stCondLst>
                                        </p:cTn>
                                        <p:tgtEl>
                                          <p:spTgt spid="26627"/>
                                        </p:tgtEl>
                                      </p:cBhvr>
                                    </p:animEffect>
                                    <p:anim calcmode="lin" valueType="num">
                                      <p:cBhvr>
                                        <p:cTn id="8" dur="1822" tmFilter="0,0; 0.14,0.36; 0.43,0.73; 0.71,0.91; 1.0,1.0">
                                          <p:stCondLst>
                                            <p:cond delay="0"/>
                                          </p:stCondLst>
                                        </p:cTn>
                                        <p:tgtEl>
                                          <p:spTgt spid="266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6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6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6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627"/>
                                        </p:tgtEl>
                                        <p:attrNameLst>
                                          <p:attrName>ppt_y</p:attrName>
                                        </p:attrNameLst>
                                      </p:cBhvr>
                                      <p:tavLst>
                                        <p:tav tm="0" fmla="#ppt_y-sin(pi*$)/81">
                                          <p:val>
                                            <p:fltVal val="0"/>
                                          </p:val>
                                        </p:tav>
                                        <p:tav tm="100000">
                                          <p:val>
                                            <p:fltVal val="1"/>
                                          </p:val>
                                        </p:tav>
                                      </p:tavLst>
                                    </p:anim>
                                    <p:animScale>
                                      <p:cBhvr>
                                        <p:cTn id="13" dur="26">
                                          <p:stCondLst>
                                            <p:cond delay="650"/>
                                          </p:stCondLst>
                                        </p:cTn>
                                        <p:tgtEl>
                                          <p:spTgt spid="26627"/>
                                        </p:tgtEl>
                                      </p:cBhvr>
                                      <p:to x="100000" y="60000"/>
                                    </p:animScale>
                                    <p:animScale>
                                      <p:cBhvr>
                                        <p:cTn id="14" dur="166" decel="50000">
                                          <p:stCondLst>
                                            <p:cond delay="676"/>
                                          </p:stCondLst>
                                        </p:cTn>
                                        <p:tgtEl>
                                          <p:spTgt spid="26627"/>
                                        </p:tgtEl>
                                      </p:cBhvr>
                                      <p:to x="100000" y="100000"/>
                                    </p:animScale>
                                    <p:animScale>
                                      <p:cBhvr>
                                        <p:cTn id="15" dur="26">
                                          <p:stCondLst>
                                            <p:cond delay="1312"/>
                                          </p:stCondLst>
                                        </p:cTn>
                                        <p:tgtEl>
                                          <p:spTgt spid="26627"/>
                                        </p:tgtEl>
                                      </p:cBhvr>
                                      <p:to x="100000" y="80000"/>
                                    </p:animScale>
                                    <p:animScale>
                                      <p:cBhvr>
                                        <p:cTn id="16" dur="166" decel="50000">
                                          <p:stCondLst>
                                            <p:cond delay="1338"/>
                                          </p:stCondLst>
                                        </p:cTn>
                                        <p:tgtEl>
                                          <p:spTgt spid="26627"/>
                                        </p:tgtEl>
                                      </p:cBhvr>
                                      <p:to x="100000" y="100000"/>
                                    </p:animScale>
                                    <p:animScale>
                                      <p:cBhvr>
                                        <p:cTn id="17" dur="26">
                                          <p:stCondLst>
                                            <p:cond delay="1642"/>
                                          </p:stCondLst>
                                        </p:cTn>
                                        <p:tgtEl>
                                          <p:spTgt spid="26627"/>
                                        </p:tgtEl>
                                      </p:cBhvr>
                                      <p:to x="100000" y="90000"/>
                                    </p:animScale>
                                    <p:animScale>
                                      <p:cBhvr>
                                        <p:cTn id="18" dur="166" decel="50000">
                                          <p:stCondLst>
                                            <p:cond delay="1668"/>
                                          </p:stCondLst>
                                        </p:cTn>
                                        <p:tgtEl>
                                          <p:spTgt spid="26627"/>
                                        </p:tgtEl>
                                      </p:cBhvr>
                                      <p:to x="100000" y="100000"/>
                                    </p:animScale>
                                    <p:animScale>
                                      <p:cBhvr>
                                        <p:cTn id="19" dur="26">
                                          <p:stCondLst>
                                            <p:cond delay="1808"/>
                                          </p:stCondLst>
                                        </p:cTn>
                                        <p:tgtEl>
                                          <p:spTgt spid="26627"/>
                                        </p:tgtEl>
                                      </p:cBhvr>
                                      <p:to x="100000" y="95000"/>
                                    </p:animScale>
                                    <p:animScale>
                                      <p:cBhvr>
                                        <p:cTn id="20" dur="166" decel="50000">
                                          <p:stCondLst>
                                            <p:cond delay="1834"/>
                                          </p:stCondLst>
                                        </p:cTn>
                                        <p:tgtEl>
                                          <p:spTgt spid="26627"/>
                                        </p:tgtEl>
                                      </p:cBhvr>
                                      <p:to x="100000" y="100000"/>
                                    </p:animScale>
                                  </p:childTnLst>
                                </p:cTn>
                              </p:par>
                            </p:childTnLst>
                          </p:cTn>
                        </p:par>
                        <p:par>
                          <p:cTn id="21" fill="hold">
                            <p:stCondLst>
                              <p:cond delay="2000"/>
                            </p:stCondLst>
                            <p:childTnLst>
                              <p:par>
                                <p:cTn id="22" presetID="21" presetClass="entr" presetSubtype="1" fill="hold" nodeType="afterEffect">
                                  <p:stCondLst>
                                    <p:cond delay="500"/>
                                  </p:stCondLst>
                                  <p:childTnLst>
                                    <p:set>
                                      <p:cBhvr>
                                        <p:cTn id="23" dur="1" fill="hold">
                                          <p:stCondLst>
                                            <p:cond delay="0"/>
                                          </p:stCondLst>
                                        </p:cTn>
                                        <p:tgtEl>
                                          <p:spTgt spid="31747">
                                            <p:txEl>
                                              <p:pRg st="0" end="0"/>
                                            </p:txEl>
                                          </p:spTgt>
                                        </p:tgtEl>
                                        <p:attrNameLst>
                                          <p:attrName>style.visibility</p:attrName>
                                        </p:attrNameLst>
                                      </p:cBhvr>
                                      <p:to>
                                        <p:strVal val="visible"/>
                                      </p:to>
                                    </p:set>
                                    <p:animEffect transition="in" filter="wheel(1)">
                                      <p:cBhvr>
                                        <p:cTn id="24" dur="2000"/>
                                        <p:tgtEl>
                                          <p:spTgt spid="31747">
                                            <p:txEl>
                                              <p:pRg st="0" end="0"/>
                                            </p:txEl>
                                          </p:spTgt>
                                        </p:tgtEl>
                                      </p:cBhvr>
                                    </p:animEffect>
                                  </p:childTnLst>
                                </p:cTn>
                              </p:par>
                            </p:childTnLst>
                          </p:cTn>
                        </p:par>
                        <p:par>
                          <p:cTn id="25" fill="hold">
                            <p:stCondLst>
                              <p:cond delay="4500"/>
                            </p:stCondLst>
                            <p:childTnLst>
                              <p:par>
                                <p:cTn id="26" presetID="53" presetClass="entr" presetSubtype="16" fill="hold" nodeType="afterEffect">
                                  <p:stCondLst>
                                    <p:cond delay="1000"/>
                                  </p:stCondLst>
                                  <p:childTnLst>
                                    <p:set>
                                      <p:cBhvr>
                                        <p:cTn id="27" dur="1" fill="hold">
                                          <p:stCondLst>
                                            <p:cond delay="0"/>
                                          </p:stCondLst>
                                        </p:cTn>
                                        <p:tgtEl>
                                          <p:spTgt spid="31747">
                                            <p:txEl>
                                              <p:pRg st="1" end="1"/>
                                            </p:txEl>
                                          </p:spTgt>
                                        </p:tgtEl>
                                        <p:attrNameLst>
                                          <p:attrName>style.visibility</p:attrName>
                                        </p:attrNameLst>
                                      </p:cBhvr>
                                      <p:to>
                                        <p:strVal val="visible"/>
                                      </p:to>
                                    </p:set>
                                    <p:anim calcmode="lin" valueType="num">
                                      <p:cBhvr>
                                        <p:cTn id="28" dur="500" fill="hold"/>
                                        <p:tgtEl>
                                          <p:spTgt spid="31747">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31747">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31747">
                                            <p:txEl>
                                              <p:pRg st="1" end="1"/>
                                            </p:txEl>
                                          </p:spTgt>
                                        </p:tgtEl>
                                      </p:cBhvr>
                                    </p:animEffect>
                                  </p:childTnLst>
                                </p:cTn>
                              </p:par>
                            </p:childTnLst>
                          </p:cTn>
                        </p:par>
                        <p:par>
                          <p:cTn id="31" fill="hold">
                            <p:stCondLst>
                              <p:cond delay="6000"/>
                            </p:stCondLst>
                            <p:childTnLst>
                              <p:par>
                                <p:cTn id="32" presetID="21" presetClass="entr" presetSubtype="1" fill="hold" nodeType="afterEffect">
                                  <p:stCondLst>
                                    <p:cond delay="1500"/>
                                  </p:stCondLst>
                                  <p:childTnLst>
                                    <p:set>
                                      <p:cBhvr>
                                        <p:cTn id="33" dur="1" fill="hold">
                                          <p:stCondLst>
                                            <p:cond delay="0"/>
                                          </p:stCondLst>
                                        </p:cTn>
                                        <p:tgtEl>
                                          <p:spTgt spid="31747">
                                            <p:txEl>
                                              <p:pRg st="2" end="2"/>
                                            </p:txEl>
                                          </p:spTgt>
                                        </p:tgtEl>
                                        <p:attrNameLst>
                                          <p:attrName>style.visibility</p:attrName>
                                        </p:attrNameLst>
                                      </p:cBhvr>
                                      <p:to>
                                        <p:strVal val="visible"/>
                                      </p:to>
                                    </p:set>
                                    <p:animEffect transition="in" filter="wheel(1)">
                                      <p:cBhvr>
                                        <p:cTn id="34" dur="2000"/>
                                        <p:tgtEl>
                                          <p:spTgt spid="31747">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31747">
                                            <p:txEl>
                                              <p:pRg st="3" end="3"/>
                                            </p:txEl>
                                          </p:spTgt>
                                        </p:tgtEl>
                                        <p:attrNameLst>
                                          <p:attrName>style.visibility</p:attrName>
                                        </p:attrNameLst>
                                      </p:cBhvr>
                                      <p:to>
                                        <p:strVal val="visible"/>
                                      </p:to>
                                    </p:set>
                                    <p:animEffect transition="in" filter="wheel(1)">
                                      <p:cBhvr>
                                        <p:cTn id="39" dur="2000"/>
                                        <p:tgtEl>
                                          <p:spTgt spid="31747">
                                            <p:txEl>
                                              <p:pRg st="3" end="3"/>
                                            </p:txEl>
                                          </p:spTgt>
                                        </p:tgtEl>
                                      </p:cBhvr>
                                    </p:animEffect>
                                  </p:childTnLst>
                                </p:cTn>
                              </p:par>
                            </p:childTnLst>
                          </p:cTn>
                        </p:par>
                        <p:par>
                          <p:cTn id="40" fill="hold">
                            <p:stCondLst>
                              <p:cond delay="2000"/>
                            </p:stCondLst>
                            <p:childTnLst>
                              <p:par>
                                <p:cTn id="41" presetID="21" presetClass="entr" presetSubtype="1" fill="hold" nodeType="afterEffect">
                                  <p:stCondLst>
                                    <p:cond delay="3000"/>
                                  </p:stCondLst>
                                  <p:childTnLst>
                                    <p:set>
                                      <p:cBhvr>
                                        <p:cTn id="42" dur="1" fill="hold">
                                          <p:stCondLst>
                                            <p:cond delay="0"/>
                                          </p:stCondLst>
                                        </p:cTn>
                                        <p:tgtEl>
                                          <p:spTgt spid="31747">
                                            <p:txEl>
                                              <p:pRg st="4" end="4"/>
                                            </p:txEl>
                                          </p:spTgt>
                                        </p:tgtEl>
                                        <p:attrNameLst>
                                          <p:attrName>style.visibility</p:attrName>
                                        </p:attrNameLst>
                                      </p:cBhvr>
                                      <p:to>
                                        <p:strVal val="visible"/>
                                      </p:to>
                                    </p:set>
                                    <p:animEffect transition="in" filter="wheel(1)">
                                      <p:cBhvr>
                                        <p:cTn id="43" dur="2000"/>
                                        <p:tgtEl>
                                          <p:spTgt spid="3174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31747">
                                            <p:txEl>
                                              <p:pRg st="5" end="5"/>
                                            </p:txEl>
                                          </p:spTgt>
                                        </p:tgtEl>
                                        <p:attrNameLst>
                                          <p:attrName>style.visibility</p:attrName>
                                        </p:attrNameLst>
                                      </p:cBhvr>
                                      <p:to>
                                        <p:strVal val="visible"/>
                                      </p:to>
                                    </p:set>
                                    <p:animEffect transition="in" filter="barn(inVertical)">
                                      <p:cBhvr>
                                        <p:cTn id="48" dur="3000"/>
                                        <p:tgtEl>
                                          <p:spTgt spid="31747">
                                            <p:txEl>
                                              <p:pRg st="5" end="5"/>
                                            </p:txEl>
                                          </p:spTgt>
                                        </p:tgtEl>
                                      </p:cBhvr>
                                    </p:animEffect>
                                  </p:childTnLst>
                                </p:cTn>
                              </p:par>
                              <p:par>
                                <p:cTn id="49" presetID="16" presetClass="entr" presetSubtype="21" fill="hold" nodeType="withEffect">
                                  <p:stCondLst>
                                    <p:cond delay="0"/>
                                  </p:stCondLst>
                                  <p:childTnLst>
                                    <p:set>
                                      <p:cBhvr>
                                        <p:cTn id="50" dur="1" fill="hold">
                                          <p:stCondLst>
                                            <p:cond delay="0"/>
                                          </p:stCondLst>
                                        </p:cTn>
                                        <p:tgtEl>
                                          <p:spTgt spid="31747">
                                            <p:txEl>
                                              <p:pRg st="6" end="6"/>
                                            </p:txEl>
                                          </p:spTgt>
                                        </p:tgtEl>
                                        <p:attrNameLst>
                                          <p:attrName>style.visibility</p:attrName>
                                        </p:attrNameLst>
                                      </p:cBhvr>
                                      <p:to>
                                        <p:strVal val="visible"/>
                                      </p:to>
                                    </p:set>
                                    <p:animEffect transition="in" filter="barn(inVertical)">
                                      <p:cBhvr>
                                        <p:cTn id="51" dur="30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7"/>
          <p:cNvSpPr>
            <a:spLocks noGrp="1" noChangeArrowheads="1"/>
          </p:cNvSpPr>
          <p:nvPr>
            <p:ph idx="1"/>
          </p:nvPr>
        </p:nvSpPr>
        <p:spPr>
          <a:xfrm>
            <a:off x="2286000" y="1905000"/>
            <a:ext cx="6629400" cy="4191000"/>
          </a:xfrm>
        </p:spPr>
        <p:txBody>
          <a:bodyPr>
            <a:normAutofit/>
          </a:bodyPr>
          <a:lstStyle/>
          <a:p>
            <a:pPr eaLnBrk="1" hangingPunct="1">
              <a:buFont typeface="Wingdings" pitchFamily="2" charset="2"/>
              <a:buNone/>
            </a:pPr>
            <a:endParaRPr lang="en-US" dirty="0"/>
          </a:p>
          <a:p>
            <a:pPr eaLnBrk="1" hangingPunct="1"/>
            <a:r>
              <a:rPr lang="en-US" sz="3600" dirty="0"/>
              <a:t>Things That </a:t>
            </a:r>
            <a:r>
              <a:rPr lang="en-US" sz="3600" b="1" dirty="0"/>
              <a:t>Will</a:t>
            </a:r>
            <a:r>
              <a:rPr lang="en-US" sz="3600" dirty="0"/>
              <a:t> Lead to Disciplinary Actions  </a:t>
            </a:r>
          </a:p>
          <a:p>
            <a:r>
              <a:rPr lang="en-US" sz="3600" dirty="0"/>
              <a:t>(or, “you know it’s going to be a bad day when . . .”)</a:t>
            </a:r>
          </a:p>
          <a:p>
            <a:pPr eaLnBrk="1" hangingPunct="1"/>
            <a:r>
              <a:rPr lang="en-US" sz="3600" dirty="0"/>
              <a:t>The Disciplinary Process</a:t>
            </a:r>
          </a:p>
          <a:p>
            <a:pPr eaLnBrk="1" hangingPunct="1"/>
            <a:endParaRPr lang="en-US" dirty="0"/>
          </a:p>
          <a:p>
            <a:pPr eaLnBrk="1" hangingPunct="1">
              <a:buFont typeface="Wingdings" pitchFamily="2" charset="2"/>
              <a:buNone/>
            </a:pPr>
            <a:endParaRPr lang="en-US" dirty="0"/>
          </a:p>
          <a:p>
            <a:pPr eaLnBrk="1" hangingPunct="1"/>
            <a:endParaRPr lang="en-US" dirty="0"/>
          </a:p>
        </p:txBody>
      </p:sp>
      <p:sp>
        <p:nvSpPr>
          <p:cNvPr id="4" name="Slide Number Placeholder 5"/>
          <p:cNvSpPr>
            <a:spLocks noGrp="1"/>
          </p:cNvSpPr>
          <p:nvPr>
            <p:ph type="sldNum" sz="quarter" idx="12"/>
          </p:nvPr>
        </p:nvSpPr>
        <p:spPr/>
        <p:txBody>
          <a:bodyPr/>
          <a:lstStyle/>
          <a:p>
            <a:pPr>
              <a:defRPr/>
            </a:pPr>
            <a:fld id="{B09DEEEF-D6FC-4E4B-8E14-8CBDBAB98157}" type="slidenum">
              <a:rPr lang="en-US"/>
              <a:pPr>
                <a:defRPr/>
              </a:pPr>
              <a:t>36</a:t>
            </a:fld>
            <a:endParaRPr lang="en-US"/>
          </a:p>
        </p:txBody>
      </p:sp>
      <p:sp>
        <p:nvSpPr>
          <p:cNvPr id="8198" name="Rectangle 6"/>
          <p:cNvSpPr>
            <a:spLocks noGrp="1" noChangeArrowheads="1"/>
          </p:cNvSpPr>
          <p:nvPr>
            <p:ph type="title"/>
          </p:nvPr>
        </p:nvSpPr>
        <p:spPr>
          <a:xfrm>
            <a:off x="1295400" y="152400"/>
            <a:ext cx="7010400" cy="2209800"/>
          </a:xfrm>
        </p:spPr>
        <p:txBody>
          <a:bodyPr>
            <a:normAutofit fontScale="90000"/>
          </a:bodyPr>
          <a:lstStyle/>
          <a:p>
            <a:pPr eaLnBrk="1" fontAlgn="auto" hangingPunct="1">
              <a:spcAft>
                <a:spcPts val="0"/>
              </a:spcAft>
              <a:defRPr/>
            </a:pPr>
            <a:r>
              <a:rPr lang="en-US" dirty="0">
                <a:solidFill>
                  <a:schemeClr val="tx2">
                    <a:satMod val="130000"/>
                  </a:schemeClr>
                </a:solidFill>
              </a:rPr>
              <a:t>IV. Ethics &amp; Professionalism are Expected in your </a:t>
            </a:r>
            <a:r>
              <a:rPr lang="en-US" dirty="0"/>
              <a:t>Conduct </a:t>
            </a:r>
            <a:r>
              <a:rPr lang="en-US" b="1" dirty="0"/>
              <a:t>Outside</a:t>
            </a:r>
            <a:r>
              <a:rPr lang="en-US" dirty="0"/>
              <a:t> Of The Office</a:t>
            </a:r>
            <a:br>
              <a:rPr lang="en-US" dirty="0"/>
            </a:br>
            <a:endParaRPr lang="en-US" dirty="0">
              <a:solidFill>
                <a:schemeClr val="tx2">
                  <a:satMod val="130000"/>
                </a:schemeClr>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 fill="hold"/>
                                        <p:tgtEl>
                                          <p:spTgt spid="8198"/>
                                        </p:tgtEl>
                                        <p:attrNameLst>
                                          <p:attrName>ppt_x</p:attrName>
                                        </p:attrNameLst>
                                      </p:cBhvr>
                                      <p:tavLst>
                                        <p:tav tm="0">
                                          <p:val>
                                            <p:strVal val="0-#ppt_w/2"/>
                                          </p:val>
                                        </p:tav>
                                        <p:tav tm="100000">
                                          <p:val>
                                            <p:strVal val="#ppt_x"/>
                                          </p:val>
                                        </p:tav>
                                      </p:tavLst>
                                    </p:anim>
                                    <p:anim calcmode="lin" valueType="num">
                                      <p:cBhvr additive="base">
                                        <p:cTn id="8" dur="500" fill="hold"/>
                                        <p:tgtEl>
                                          <p:spTgt spid="819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2000"/>
                                  </p:stCondLst>
                                  <p:childTnLst>
                                    <p:set>
                                      <p:cBhvr>
                                        <p:cTn id="11" dur="1" fill="hold">
                                          <p:stCondLst>
                                            <p:cond delay="0"/>
                                          </p:stCondLst>
                                        </p:cTn>
                                        <p:tgtEl>
                                          <p:spTgt spid="8199">
                                            <p:txEl>
                                              <p:pRg st="1" end="1"/>
                                            </p:txEl>
                                          </p:spTgt>
                                        </p:tgtEl>
                                        <p:attrNameLst>
                                          <p:attrName>style.visibility</p:attrName>
                                        </p:attrNameLst>
                                      </p:cBhvr>
                                      <p:to>
                                        <p:strVal val="visible"/>
                                      </p:to>
                                    </p:set>
                                    <p:anim calcmode="lin" valueType="num">
                                      <p:cBhvr additive="base">
                                        <p:cTn id="12" dur="2000" fill="hold"/>
                                        <p:tgtEl>
                                          <p:spTgt spid="8199">
                                            <p:txEl>
                                              <p:pRg st="1" end="1"/>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8199">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4500"/>
                            </p:stCondLst>
                            <p:childTnLst>
                              <p:par>
                                <p:cTn id="15" presetID="2" presetClass="entr" presetSubtype="2" fill="hold" nodeType="afterEffect">
                                  <p:stCondLst>
                                    <p:cond delay="2000"/>
                                  </p:stCondLst>
                                  <p:childTnLst>
                                    <p:set>
                                      <p:cBhvr>
                                        <p:cTn id="16" dur="1" fill="hold">
                                          <p:stCondLst>
                                            <p:cond delay="0"/>
                                          </p:stCondLst>
                                        </p:cTn>
                                        <p:tgtEl>
                                          <p:spTgt spid="8199">
                                            <p:txEl>
                                              <p:pRg st="2" end="2"/>
                                            </p:txEl>
                                          </p:spTgt>
                                        </p:tgtEl>
                                        <p:attrNameLst>
                                          <p:attrName>style.visibility</p:attrName>
                                        </p:attrNameLst>
                                      </p:cBhvr>
                                      <p:to>
                                        <p:strVal val="visible"/>
                                      </p:to>
                                    </p:set>
                                    <p:anim calcmode="lin" valueType="num">
                                      <p:cBhvr additive="base">
                                        <p:cTn id="17" dur="5000" fill="hold"/>
                                        <p:tgtEl>
                                          <p:spTgt spid="8199">
                                            <p:txEl>
                                              <p:pRg st="2" end="2"/>
                                            </p:txEl>
                                          </p:spTgt>
                                        </p:tgtEl>
                                        <p:attrNameLst>
                                          <p:attrName>ppt_x</p:attrName>
                                        </p:attrNameLst>
                                      </p:cBhvr>
                                      <p:tavLst>
                                        <p:tav tm="0">
                                          <p:val>
                                            <p:strVal val="1+#ppt_w/2"/>
                                          </p:val>
                                        </p:tav>
                                        <p:tav tm="100000">
                                          <p:val>
                                            <p:strVal val="#ppt_x"/>
                                          </p:val>
                                        </p:tav>
                                      </p:tavLst>
                                    </p:anim>
                                    <p:anim calcmode="lin" valueType="num">
                                      <p:cBhvr additive="base">
                                        <p:cTn id="18" dur="5000" fill="hold"/>
                                        <p:tgtEl>
                                          <p:spTgt spid="8199">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1500"/>
                            </p:stCondLst>
                            <p:childTnLst>
                              <p:par>
                                <p:cTn id="20" presetID="2" presetClass="entr" presetSubtype="8" fill="hold" nodeType="afterEffect">
                                  <p:stCondLst>
                                    <p:cond delay="2000"/>
                                  </p:stCondLst>
                                  <p:childTnLst>
                                    <p:set>
                                      <p:cBhvr>
                                        <p:cTn id="21" dur="1" fill="hold">
                                          <p:stCondLst>
                                            <p:cond delay="0"/>
                                          </p:stCondLst>
                                        </p:cTn>
                                        <p:tgtEl>
                                          <p:spTgt spid="8199">
                                            <p:txEl>
                                              <p:pRg st="3" end="3"/>
                                            </p:txEl>
                                          </p:spTgt>
                                        </p:tgtEl>
                                        <p:attrNameLst>
                                          <p:attrName>style.visibility</p:attrName>
                                        </p:attrNameLst>
                                      </p:cBhvr>
                                      <p:to>
                                        <p:strVal val="visible"/>
                                      </p:to>
                                    </p:set>
                                    <p:anim calcmode="lin" valueType="num">
                                      <p:cBhvr additive="base">
                                        <p:cTn id="22" dur="5000" fill="hold"/>
                                        <p:tgtEl>
                                          <p:spTgt spid="8199">
                                            <p:txEl>
                                              <p:pRg st="3" end="3"/>
                                            </p:txEl>
                                          </p:spTgt>
                                        </p:tgtEl>
                                        <p:attrNameLst>
                                          <p:attrName>ppt_x</p:attrName>
                                        </p:attrNameLst>
                                      </p:cBhvr>
                                      <p:tavLst>
                                        <p:tav tm="0">
                                          <p:val>
                                            <p:strVal val="0-#ppt_w/2"/>
                                          </p:val>
                                        </p:tav>
                                        <p:tav tm="100000">
                                          <p:val>
                                            <p:strVal val="#ppt_x"/>
                                          </p:val>
                                        </p:tav>
                                      </p:tavLst>
                                    </p:anim>
                                    <p:anim calcmode="lin" valueType="num">
                                      <p:cBhvr additive="base">
                                        <p:cTn id="23" dur="5000" fill="hold"/>
                                        <p:tgtEl>
                                          <p:spTgt spid="819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4C3DFC9B-7A4F-4866-B63B-C870452C53FD}" type="slidenum">
              <a:rPr lang="en-US"/>
              <a:pPr>
                <a:defRPr/>
              </a:pPr>
              <a:t>37</a:t>
            </a:fld>
            <a:endParaRPr lang="en-US"/>
          </a:p>
        </p:txBody>
      </p:sp>
      <p:pic>
        <p:nvPicPr>
          <p:cNvPr id="75778" name="Picture 2" descr="F:\Don Horn\don125GotPot.jpg"/>
          <p:cNvPicPr>
            <a:picLocks noChangeAspect="1" noChangeArrowheads="1"/>
          </p:cNvPicPr>
          <p:nvPr/>
        </p:nvPicPr>
        <p:blipFill>
          <a:blip r:embed="rId2" cstate="print"/>
          <a:srcRect/>
          <a:stretch>
            <a:fillRect/>
          </a:stretch>
        </p:blipFill>
        <p:spPr bwMode="auto">
          <a:xfrm>
            <a:off x="1839913" y="119063"/>
            <a:ext cx="5462587" cy="6619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30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449C7A2E-5BC0-45C6-9970-FE18BDF33B9D}" type="slidenum">
              <a:rPr lang="en-US"/>
              <a:pPr>
                <a:defRPr/>
              </a:pPr>
              <a:t>38</a:t>
            </a:fld>
            <a:endParaRPr lang="en-US"/>
          </a:p>
        </p:txBody>
      </p:sp>
      <p:pic>
        <p:nvPicPr>
          <p:cNvPr id="76804" name="Picture 4" descr="F:\Don Horn\don112ASApot.jpg"/>
          <p:cNvPicPr>
            <a:picLocks noChangeAspect="1" noChangeArrowheads="1"/>
          </p:cNvPicPr>
          <p:nvPr/>
        </p:nvPicPr>
        <p:blipFill>
          <a:blip r:embed="rId2" cstate="print"/>
          <a:srcRect/>
          <a:stretch>
            <a:fillRect/>
          </a:stretch>
        </p:blipFill>
        <p:spPr bwMode="auto">
          <a:xfrm>
            <a:off x="913947" y="1676400"/>
            <a:ext cx="8201025" cy="5046663"/>
          </a:xfrm>
          <a:prstGeom prst="rect">
            <a:avLst/>
          </a:prstGeom>
          <a:noFill/>
          <a:ln w="9525">
            <a:solidFill>
              <a:schemeClr val="tx1"/>
            </a:solidFill>
            <a:miter lim="800000"/>
            <a:headEnd/>
            <a:tailEnd/>
          </a:ln>
        </p:spPr>
      </p:pic>
      <p:pic>
        <p:nvPicPr>
          <p:cNvPr id="6146" name="Picture 2" descr="http://ts1.mm.bing.net/th?&amp;id=HN.608002567179537192&amp;w=300&amp;h=300&amp;c=0&amp;pid=1.9&amp;rs=0&amp;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068" y="0"/>
            <a:ext cx="2100263" cy="2143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anim calcmode="lin" valueType="num">
                                      <p:cBhvr>
                                        <p:cTn id="8" dur="2000" fill="hold"/>
                                        <p:tgtEl>
                                          <p:spTgt spid="6146"/>
                                        </p:tgtEl>
                                        <p:attrNameLst>
                                          <p:attrName>ppt_w</p:attrName>
                                        </p:attrNameLst>
                                      </p:cBhvr>
                                      <p:tavLst>
                                        <p:tav tm="0" fmla="#ppt_w*sin(2.5*pi*$)">
                                          <p:val>
                                            <p:fltVal val="0"/>
                                          </p:val>
                                        </p:tav>
                                        <p:tav tm="100000">
                                          <p:val>
                                            <p:fltVal val="1"/>
                                          </p:val>
                                        </p:tav>
                                      </p:tavLst>
                                    </p:anim>
                                    <p:anim calcmode="lin" valueType="num">
                                      <p:cBhvr>
                                        <p:cTn id="9" dur="2000" fill="hold"/>
                                        <p:tgtEl>
                                          <p:spTgt spid="6146"/>
                                        </p:tgtEl>
                                        <p:attrNameLst>
                                          <p:attrName>ppt_h</p:attrName>
                                        </p:attrNameLst>
                                      </p:cBhvr>
                                      <p:tavLst>
                                        <p:tav tm="0">
                                          <p:val>
                                            <p:strVal val="#ppt_h"/>
                                          </p:val>
                                        </p:tav>
                                        <p:tav tm="100000">
                                          <p:val>
                                            <p:strVal val="#ppt_h"/>
                                          </p:val>
                                        </p:tav>
                                      </p:tavLst>
                                    </p:anim>
                                  </p:childTnLst>
                                </p:cTn>
                              </p:par>
                              <p:par>
                                <p:cTn id="10" presetID="7" presetClass="entr" presetSubtype="4" fill="hold" nodeType="withEffect">
                                  <p:stCondLst>
                                    <p:cond delay="0"/>
                                  </p:stCondLst>
                                  <p:childTnLst>
                                    <p:set>
                                      <p:cBhvr>
                                        <p:cTn id="11" dur="1" fill="hold">
                                          <p:stCondLst>
                                            <p:cond delay="0"/>
                                          </p:stCondLst>
                                        </p:cTn>
                                        <p:tgtEl>
                                          <p:spTgt spid="76804"/>
                                        </p:tgtEl>
                                        <p:attrNameLst>
                                          <p:attrName>style.visibility</p:attrName>
                                        </p:attrNameLst>
                                      </p:cBhvr>
                                      <p:to>
                                        <p:strVal val="visible"/>
                                      </p:to>
                                    </p:set>
                                    <p:anim calcmode="lin" valueType="num">
                                      <p:cBhvr additive="base">
                                        <p:cTn id="12" dur="5000" fill="hold"/>
                                        <p:tgtEl>
                                          <p:spTgt spid="76804"/>
                                        </p:tgtEl>
                                        <p:attrNameLst>
                                          <p:attrName>ppt_x</p:attrName>
                                        </p:attrNameLst>
                                      </p:cBhvr>
                                      <p:tavLst>
                                        <p:tav tm="0">
                                          <p:val>
                                            <p:strVal val="#ppt_x"/>
                                          </p:val>
                                        </p:tav>
                                        <p:tav tm="100000">
                                          <p:val>
                                            <p:strVal val="#ppt_x"/>
                                          </p:val>
                                        </p:tav>
                                      </p:tavLst>
                                    </p:anim>
                                    <p:anim calcmode="lin" valueType="num">
                                      <p:cBhvr additive="base">
                                        <p:cTn id="13" dur="5000" fill="hold"/>
                                        <p:tgtEl>
                                          <p:spTgt spid="768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39</a:t>
            </a:fld>
            <a:endParaRPr lang="en-US"/>
          </a:p>
        </p:txBody>
      </p:sp>
      <p:pic>
        <p:nvPicPr>
          <p:cNvPr id="4098" name="Picture 2" descr="http://ts1.mm.bing.net/th?id=HN.608051061649047845&amp;w=207&amp;h=207&amp;c=8&amp;pid=3.1&amp;qlt=90&amp;rm=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81000"/>
            <a:ext cx="2957513" cy="29575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ts1.mm.bing.net/th?id=HN.608051061649047845&amp;w=207&amp;h=207&amp;c=8&amp;pid=3.1&amp;qlt=90&amp;rm=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327627"/>
            <a:ext cx="2957513" cy="295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341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3000" fill="hold"/>
                                        <p:tgtEl>
                                          <p:spTgt spid="4098"/>
                                        </p:tgtEl>
                                        <p:attrNameLst>
                                          <p:attrName>ppt_x</p:attrName>
                                        </p:attrNameLst>
                                      </p:cBhvr>
                                      <p:tavLst>
                                        <p:tav tm="0">
                                          <p:val>
                                            <p:strVal val="0-#ppt_w/2"/>
                                          </p:val>
                                        </p:tav>
                                        <p:tav tm="100000">
                                          <p:val>
                                            <p:strVal val="#ppt_x"/>
                                          </p:val>
                                        </p:tav>
                                      </p:tavLst>
                                    </p:anim>
                                    <p:anim calcmode="lin" valueType="num">
                                      <p:cBhvr additive="base">
                                        <p:cTn id="8" dur="3000" fill="hold"/>
                                        <p:tgtEl>
                                          <p:spTgt spid="409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ind.wav"/>
                                        </p:tgtEl>
                                      </p:cMediaNode>
                                    </p:audio>
                                  </p:subTnLst>
                                </p:cTn>
                              </p:par>
                            </p:childTnLst>
                          </p:cTn>
                        </p:par>
                        <p:par>
                          <p:cTn id="9" fill="hold">
                            <p:stCondLst>
                              <p:cond delay="3000"/>
                            </p:stCondLst>
                            <p:childTnLst>
                              <p:par>
                                <p:cTn id="10" presetID="26"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par>
                          <p:cTn id="26" fill="hold">
                            <p:stCondLst>
                              <p:cond delay="5000"/>
                            </p:stCondLst>
                            <p:childTnLst>
                              <p:par>
                                <p:cTn id="27" presetID="6" presetClass="emph" presetSubtype="0" fill="hold" nodeType="afterEffect">
                                  <p:stCondLst>
                                    <p:cond delay="0"/>
                                  </p:stCondLst>
                                  <p:childTnLst>
                                    <p:animScale>
                                      <p:cBhvr>
                                        <p:cTn id="28" dur="2000" fill="hold"/>
                                        <p:tgtEl>
                                          <p:spTgt spid="4"/>
                                        </p:tgtEl>
                                      </p:cBhvr>
                                      <p:by x="150000" y="150000"/>
                                    </p:animScale>
                                  </p:childTnLst>
                                  <p:subTnLst>
                                    <p:audio>
                                      <p:cMediaNode>
                                        <p:cTn display="0" masterRel="sameClick">
                                          <p:stCondLst>
                                            <p:cond evt="begin" delay="0">
                                              <p:tn val="27"/>
                                            </p:cond>
                                          </p:stCondLst>
                                          <p:endCondLst>
                                            <p:cond evt="onStopAudio" delay="0">
                                              <p:tgtEl>
                                                <p:sldTgt/>
                                              </p:tgtEl>
                                            </p:cond>
                                          </p:endCondLst>
                                        </p:cTn>
                                        <p:tgtEl>
                                          <p:sndTgt r:embed="rId3" name="whoosh.wav"/>
                                        </p:tgtEl>
                                      </p:cMediaNode>
                                    </p:audio>
                                  </p:subTnLst>
                                </p:cTn>
                              </p:par>
                            </p:childTnLst>
                          </p:cTn>
                        </p:par>
                        <p:par>
                          <p:cTn id="29" fill="hold">
                            <p:stCondLst>
                              <p:cond delay="7000"/>
                            </p:stCondLst>
                            <p:childTnLst>
                              <p:par>
                                <p:cTn id="30" presetID="2" presetClass="exit" presetSubtype="2" fill="hold" nodeType="afterEffect">
                                  <p:stCondLst>
                                    <p:cond delay="0"/>
                                  </p:stCondLst>
                                  <p:childTnLst>
                                    <p:anim calcmode="lin" valueType="num">
                                      <p:cBhvr additive="base">
                                        <p:cTn id="31" dur="500"/>
                                        <p:tgtEl>
                                          <p:spTgt spid="4"/>
                                        </p:tgtEl>
                                        <p:attrNameLst>
                                          <p:attrName>ppt_x</p:attrName>
                                        </p:attrNameLst>
                                      </p:cBhvr>
                                      <p:tavLst>
                                        <p:tav tm="0">
                                          <p:val>
                                            <p:strVal val="ppt_x"/>
                                          </p:val>
                                        </p:tav>
                                        <p:tav tm="100000">
                                          <p:val>
                                            <p:strVal val="1+ppt_w/2"/>
                                          </p:val>
                                        </p:tav>
                                      </p:tavLst>
                                    </p:anim>
                                    <p:anim calcmode="lin" valueType="num">
                                      <p:cBhvr additive="base">
                                        <p:cTn id="32" dur="500"/>
                                        <p:tgtEl>
                                          <p:spTgt spid="4"/>
                                        </p:tgtEl>
                                        <p:attrNameLst>
                                          <p:attrName>ppt_y</p:attrName>
                                        </p:attrNameLst>
                                      </p:cBhvr>
                                      <p:tavLst>
                                        <p:tav tm="0">
                                          <p:val>
                                            <p:strVal val="ppt_y"/>
                                          </p:val>
                                        </p:tav>
                                        <p:tav tm="100000">
                                          <p:val>
                                            <p:strVal val="ppt_y"/>
                                          </p:val>
                                        </p:tav>
                                      </p:tavLst>
                                    </p:anim>
                                    <p:set>
                                      <p:cBhvr>
                                        <p:cTn id="33"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4</a:t>
            </a:fld>
            <a:endParaRPr lang="en-US"/>
          </a:p>
        </p:txBody>
      </p:sp>
      <p:pic>
        <p:nvPicPr>
          <p:cNvPr id="3" name="Picture 2" descr="C:\Users\Donnie\AppData\Local\Microsoft\Windows\INetCache\IE\O0NI0QJ1\MP900430959[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43943" y="304800"/>
            <a:ext cx="3151632" cy="4291584"/>
          </a:xfrm>
          <a:prstGeom prst="rect">
            <a:avLst/>
          </a:prstGeom>
          <a:noFill/>
          <a:ln>
            <a:noFill/>
          </a:ln>
        </p:spPr>
      </p:pic>
      <p:sp>
        <p:nvSpPr>
          <p:cNvPr id="4" name="Rectangle 3"/>
          <p:cNvSpPr/>
          <p:nvPr/>
        </p:nvSpPr>
        <p:spPr>
          <a:xfrm>
            <a:off x="1600201" y="4457884"/>
            <a:ext cx="7239000" cy="646331"/>
          </a:xfrm>
          <a:prstGeom prst="rect">
            <a:avLst/>
          </a:prstGeom>
        </p:spPr>
        <p:txBody>
          <a:bodyPr wrap="square">
            <a:spAutoFit/>
          </a:bodyPr>
          <a:lstStyle/>
          <a:p>
            <a:pPr eaLnBrk="1" hangingPunct="1"/>
            <a:r>
              <a:rPr lang="en-US" sz="3600" dirty="0">
                <a:cs typeface="Arial" pitchFamily="34" charset="0"/>
              </a:rPr>
              <a:t>Sometimes it takes a while to happen</a:t>
            </a:r>
            <a:r>
              <a:rPr lang="en-US" sz="3600" dirty="0"/>
              <a:t> </a:t>
            </a:r>
          </a:p>
        </p:txBody>
      </p:sp>
    </p:spTree>
    <p:extLst>
      <p:ext uri="{BB962C8B-B14F-4D97-AF65-F5344CB8AC3E}">
        <p14:creationId xmlns:p14="http://schemas.microsoft.com/office/powerpoint/2010/main" val="33209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8" presetClass="emph" presetSubtype="0" fill="hold" nodeType="afterEffect">
                                  <p:stCondLst>
                                    <p:cond delay="0"/>
                                  </p:stCondLst>
                                  <p:childTnLst>
                                    <p:animRot by="-21600000">
                                      <p:cBhvr>
                                        <p:cTn id="19"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idx="1"/>
          </p:nvPr>
        </p:nvSpPr>
        <p:spPr>
          <a:xfrm>
            <a:off x="228600" y="1752600"/>
            <a:ext cx="8686800" cy="4953000"/>
          </a:xfrm>
        </p:spPr>
        <p:txBody>
          <a:bodyPr/>
          <a:lstStyle/>
          <a:p>
            <a:pPr eaLnBrk="1" hangingPunct="1">
              <a:defRPr/>
            </a:pPr>
            <a:r>
              <a:rPr lang="en-US" sz="2400" dirty="0" err="1">
                <a:solidFill>
                  <a:schemeClr val="accent1">
                    <a:lumMod val="50000"/>
                  </a:schemeClr>
                </a:solidFill>
                <a:latin typeface="Wingdings" pitchFamily="2" charset="2"/>
                <a:cs typeface="Times New Roman" pitchFamily="18" charset="0"/>
              </a:rPr>
              <a:t>n</a:t>
            </a:r>
            <a:r>
              <a:rPr lang="en-US" sz="2400" dirty="0" err="1">
                <a:solidFill>
                  <a:schemeClr val="accent1">
                    <a:lumMod val="50000"/>
                  </a:schemeClr>
                </a:solidFill>
                <a:cs typeface="Arial" pitchFamily="34" charset="0"/>
              </a:rPr>
              <a:t>February</a:t>
            </a:r>
            <a:r>
              <a:rPr lang="en-US" sz="2400" dirty="0">
                <a:solidFill>
                  <a:schemeClr val="accent1">
                    <a:lumMod val="50000"/>
                  </a:schemeClr>
                </a:solidFill>
                <a:cs typeface="Arial" pitchFamily="34" charset="0"/>
              </a:rPr>
              <a:t> 2005 KEY WEST, Fla. - A Florida Keys prosecutor is on administrative leave after facing charges of disorderly intoxication and indecent exposure.   A--- T - - - told police that he was drinking with friends when he decided it would be funny to strip naked and run to a friend's car that was parked at a Key West motel. However, T- - - - found his way into someone else's car. When the police arrived they found him in the middle of the parking lot. T-- -stated that the incident was both embarrassing to his office as well as himself. He not only faces charges but an internal review at the Monroe County state attorney's </a:t>
            </a:r>
            <a:r>
              <a:rPr lang="en-US" sz="2400" dirty="0">
                <a:solidFill>
                  <a:schemeClr val="accent1">
                    <a:lumMod val="50000"/>
                  </a:schemeClr>
                </a:solidFill>
                <a:cs typeface="Times New Roman" pitchFamily="18" charset="0"/>
              </a:rPr>
              <a:t>office.</a:t>
            </a:r>
          </a:p>
        </p:txBody>
      </p:sp>
      <p:sp>
        <p:nvSpPr>
          <p:cNvPr id="4" name="Slide Number Placeholder 5"/>
          <p:cNvSpPr>
            <a:spLocks noGrp="1"/>
          </p:cNvSpPr>
          <p:nvPr>
            <p:ph type="sldNum" sz="quarter" idx="12"/>
          </p:nvPr>
        </p:nvSpPr>
        <p:spPr/>
        <p:txBody>
          <a:bodyPr/>
          <a:lstStyle/>
          <a:p>
            <a:pPr>
              <a:defRPr/>
            </a:pPr>
            <a:fld id="{178F33BF-A92B-4BDE-89FF-A4FC427D379B}" type="slidenum">
              <a:rPr lang="en-US"/>
              <a:pPr>
                <a:defRPr/>
              </a:pPr>
              <a:t>40</a:t>
            </a:fld>
            <a:endParaRPr lang="en-US"/>
          </a:p>
        </p:txBody>
      </p:sp>
      <p:sp>
        <p:nvSpPr>
          <p:cNvPr id="49154" name="Rectangle 2"/>
          <p:cNvSpPr>
            <a:spLocks noGrp="1" noChangeArrowheads="1"/>
          </p:cNvSpPr>
          <p:nvPr>
            <p:ph type="title"/>
          </p:nvPr>
        </p:nvSpPr>
        <p:spPr>
          <a:xfrm>
            <a:off x="1447800" y="609600"/>
            <a:ext cx="6096000" cy="1143000"/>
          </a:xfrm>
        </p:spPr>
        <p:txBody>
          <a:bodyPr/>
          <a:lstStyle/>
          <a:p>
            <a:pPr algn="ctr" eaLnBrk="1" fontAlgn="auto" hangingPunct="1">
              <a:spcAft>
                <a:spcPts val="0"/>
              </a:spcAft>
              <a:defRPr/>
            </a:pPr>
            <a:r>
              <a:rPr lang="en-US" dirty="0">
                <a:solidFill>
                  <a:schemeClr val="accent2">
                    <a:lumMod val="60000"/>
                    <a:lumOff val="40000"/>
                  </a:schemeClr>
                </a:solidFill>
              </a:rPr>
              <a:t>Oops . . . .</a:t>
            </a:r>
          </a:p>
        </p:txBody>
      </p:sp>
      <p:pic>
        <p:nvPicPr>
          <p:cNvPr id="5" name="Picture 2" descr="http://ts1.mm.bing.net/th?id=HN.608051061649047845&amp;w=207&amp;h=207&amp;c=8&amp;pid=3.1&amp;qlt=90&amp;rm=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15" y="228615"/>
            <a:ext cx="1478756" cy="14787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1000" fill="hold"/>
                                        <p:tgtEl>
                                          <p:spTgt spid="49154"/>
                                        </p:tgtEl>
                                        <p:attrNameLst>
                                          <p:attrName>ppt_x</p:attrName>
                                        </p:attrNameLst>
                                      </p:cBhvr>
                                      <p:tavLst>
                                        <p:tav tm="0">
                                          <p:val>
                                            <p:strVal val="1+#ppt_w/2"/>
                                          </p:val>
                                        </p:tav>
                                        <p:tav tm="100000">
                                          <p:val>
                                            <p:strVal val="#ppt_x"/>
                                          </p:val>
                                        </p:tav>
                                      </p:tavLst>
                                    </p:anim>
                                    <p:anim calcmode="lin" valueType="num">
                                      <p:cBhvr additive="base">
                                        <p:cTn id="8" dur="1000" fill="hold"/>
                                        <p:tgtEl>
                                          <p:spTgt spid="4915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4" fill="hold" nodeType="afterEffect">
                                  <p:stCondLst>
                                    <p:cond delay="0"/>
                                  </p:stCondLst>
                                  <p:childTnLst>
                                    <p:set>
                                      <p:cBhvr>
                                        <p:cTn id="11" dur="1" fill="hold">
                                          <p:stCondLst>
                                            <p:cond delay="0"/>
                                          </p:stCondLst>
                                        </p:cTn>
                                        <p:tgtEl>
                                          <p:spTgt spid="49155">
                                            <p:txEl>
                                              <p:pRg st="0" end="0"/>
                                            </p:txEl>
                                          </p:spTgt>
                                        </p:tgtEl>
                                        <p:attrNameLst>
                                          <p:attrName>style.visibility</p:attrName>
                                        </p:attrNameLst>
                                      </p:cBhvr>
                                      <p:to>
                                        <p:strVal val="visible"/>
                                      </p:to>
                                    </p:set>
                                    <p:anim calcmode="lin" valueType="num">
                                      <p:cBhvr additive="base">
                                        <p:cTn id="12" dur="30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5000"/>
                            </p:stCondLst>
                            <p:childTnLst>
                              <p:par>
                                <p:cTn id="15" presetID="2" presetClass="entr" presetSubtype="8" fill="hold" nodeType="afterEffect">
                                  <p:stCondLst>
                                    <p:cond delay="150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3000" fill="hold"/>
                                        <p:tgtEl>
                                          <p:spTgt spid="5"/>
                                        </p:tgtEl>
                                        <p:attrNameLst>
                                          <p:attrName>ppt_x</p:attrName>
                                        </p:attrNameLst>
                                      </p:cBhvr>
                                      <p:tavLst>
                                        <p:tav tm="0">
                                          <p:val>
                                            <p:strVal val="0-#ppt_w/2"/>
                                          </p:val>
                                        </p:tav>
                                        <p:tav tm="100000">
                                          <p:val>
                                            <p:strVal val="#ppt_x"/>
                                          </p:val>
                                        </p:tav>
                                      </p:tavLst>
                                    </p:anim>
                                    <p:anim calcmode="lin" valueType="num">
                                      <p:cBhvr additive="base">
                                        <p:cTn id="18" dur="3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a:xfrm>
            <a:off x="228600" y="2133600"/>
            <a:ext cx="8915400" cy="5029200"/>
          </a:xfrm>
        </p:spPr>
        <p:txBody>
          <a:bodyPr/>
          <a:lstStyle/>
          <a:p>
            <a:pPr eaLnBrk="1" hangingPunct="1">
              <a:lnSpc>
                <a:spcPct val="90000"/>
              </a:lnSpc>
              <a:defRPr/>
            </a:pPr>
            <a:r>
              <a:rPr lang="en-US" dirty="0">
                <a:solidFill>
                  <a:schemeClr val="accent1">
                    <a:lumMod val="50000"/>
                  </a:schemeClr>
                </a:solidFill>
                <a:ea typeface="Arial Unicode MS" pitchFamily="34" charset="-128"/>
                <a:cs typeface="Arial Unicode MS" pitchFamily="34" charset="-128"/>
              </a:rPr>
              <a:t>TAMPA, Fla. - A prosecutor known for being “tough as nails” in drunken driving cases was charged with DUI after police said they stopped her with three children in her car.</a:t>
            </a:r>
            <a:endParaRPr lang="en-US" dirty="0">
              <a:solidFill>
                <a:schemeClr val="accent1">
                  <a:lumMod val="50000"/>
                </a:schemeClr>
              </a:solidFill>
              <a:latin typeface="Verdana" pitchFamily="34" charset="0"/>
              <a:ea typeface="Arial Unicode MS" pitchFamily="34" charset="-128"/>
              <a:cs typeface="Arial Unicode MS" pitchFamily="34" charset="-128"/>
            </a:endParaRPr>
          </a:p>
          <a:p>
            <a:pPr eaLnBrk="1" hangingPunct="1">
              <a:lnSpc>
                <a:spcPct val="90000"/>
              </a:lnSpc>
              <a:defRPr/>
            </a:pPr>
            <a:r>
              <a:rPr lang="en-US" dirty="0">
                <a:solidFill>
                  <a:schemeClr val="accent1">
                    <a:lumMod val="50000"/>
                  </a:schemeClr>
                </a:solidFill>
                <a:ea typeface="Arial Unicode MS" pitchFamily="34" charset="-128"/>
                <a:cs typeface="Arial Unicode MS" pitchFamily="34" charset="-128"/>
              </a:rPr>
              <a:t>L----- D------ W---, 37, was arrested Wednesday near her home and was found to have a blood-alcohol level of 0.23 percent, nearly three times the legal limit in Florida for drivers, police said.</a:t>
            </a:r>
            <a:endParaRPr lang="en-US" dirty="0">
              <a:solidFill>
                <a:schemeClr val="accent1">
                  <a:lumMod val="50000"/>
                </a:schemeClr>
              </a:solidFill>
              <a:latin typeface="Verdana" pitchFamily="34" charset="0"/>
              <a:ea typeface="Arial Unicode MS" pitchFamily="34" charset="-128"/>
              <a:cs typeface="Arial Unicode MS" pitchFamily="34" charset="-128"/>
            </a:endParaRPr>
          </a:p>
          <a:p>
            <a:pPr eaLnBrk="1" hangingPunct="1">
              <a:lnSpc>
                <a:spcPct val="90000"/>
              </a:lnSpc>
              <a:defRPr/>
            </a:pPr>
            <a:r>
              <a:rPr lang="en-US" dirty="0">
                <a:solidFill>
                  <a:schemeClr val="accent1">
                    <a:lumMod val="50000"/>
                  </a:schemeClr>
                </a:solidFill>
                <a:cs typeface="Times New Roman" pitchFamily="18" charset="0"/>
              </a:rPr>
              <a:t>She was released on $500 bail and unavailable for comment Thursday, the St. Petersburg Times said.</a:t>
            </a:r>
            <a:r>
              <a:rPr lang="en-US" dirty="0">
                <a:solidFill>
                  <a:schemeClr val="accent1">
                    <a:lumMod val="50000"/>
                  </a:schemeClr>
                </a:solidFill>
              </a:rPr>
              <a:t> </a:t>
            </a:r>
          </a:p>
        </p:txBody>
      </p:sp>
      <p:sp>
        <p:nvSpPr>
          <p:cNvPr id="4" name="Slide Number Placeholder 5"/>
          <p:cNvSpPr>
            <a:spLocks noGrp="1"/>
          </p:cNvSpPr>
          <p:nvPr>
            <p:ph type="sldNum" sz="quarter" idx="12"/>
          </p:nvPr>
        </p:nvSpPr>
        <p:spPr/>
        <p:txBody>
          <a:bodyPr/>
          <a:lstStyle/>
          <a:p>
            <a:pPr>
              <a:defRPr/>
            </a:pPr>
            <a:fld id="{C85C633B-3CB3-4861-9CDA-3E338B71141E}" type="slidenum">
              <a:rPr lang="en-US"/>
              <a:pPr>
                <a:defRPr/>
              </a:pPr>
              <a:t>41</a:t>
            </a:fld>
            <a:endParaRPr lang="en-US"/>
          </a:p>
        </p:txBody>
      </p:sp>
      <p:sp>
        <p:nvSpPr>
          <p:cNvPr id="55298" name="Rectangle 2"/>
          <p:cNvSpPr>
            <a:spLocks noGrp="1" noChangeArrowheads="1"/>
          </p:cNvSpPr>
          <p:nvPr>
            <p:ph type="title"/>
          </p:nvPr>
        </p:nvSpPr>
        <p:spPr>
          <a:xfrm>
            <a:off x="990600" y="228600"/>
            <a:ext cx="6096000" cy="1143000"/>
          </a:xfrm>
        </p:spPr>
        <p:txBody>
          <a:bodyPr/>
          <a:lstStyle/>
          <a:p>
            <a:pPr eaLnBrk="1" fontAlgn="auto" hangingPunct="1">
              <a:spcAft>
                <a:spcPts val="0"/>
              </a:spcAft>
              <a:defRPr/>
            </a:pPr>
            <a:r>
              <a:rPr lang="en-US" dirty="0" err="1">
                <a:solidFill>
                  <a:schemeClr val="accent2">
                    <a:lumMod val="60000"/>
                    <a:lumOff val="40000"/>
                  </a:schemeClr>
                </a:solidFill>
              </a:rPr>
              <a:t>Ooops</a:t>
            </a:r>
            <a:r>
              <a:rPr lang="en-US" dirty="0">
                <a:solidFill>
                  <a:schemeClr val="accent2">
                    <a:lumMod val="60000"/>
                    <a:lumOff val="40000"/>
                  </a:schemeClr>
                </a:solidFill>
              </a:rPr>
              <a:t> Again . . .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8" y="11"/>
            <a:ext cx="2159603"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0-#ppt_w/2"/>
                                          </p:val>
                                        </p:tav>
                                        <p:tav tm="100000">
                                          <p:val>
                                            <p:strVal val="#ppt_x"/>
                                          </p:val>
                                        </p:tav>
                                      </p:tavLst>
                                    </p:anim>
                                    <p:anim calcmode="lin" valueType="num">
                                      <p:cBhvr additive="base">
                                        <p:cTn id="8" dur="500" fill="hold"/>
                                        <p:tgtEl>
                                          <p:spTgt spid="552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2000"/>
                                        <p:tgtEl>
                                          <p:spTgt spid="7170"/>
                                        </p:tgtEl>
                                      </p:cBhvr>
                                    </p:animEffect>
                                    <p:anim calcmode="lin" valueType="num">
                                      <p:cBhvr>
                                        <p:cTn id="14" dur="2000" fill="hold"/>
                                        <p:tgtEl>
                                          <p:spTgt spid="7170"/>
                                        </p:tgtEl>
                                        <p:attrNameLst>
                                          <p:attrName>ppt_w</p:attrName>
                                        </p:attrNameLst>
                                      </p:cBhvr>
                                      <p:tavLst>
                                        <p:tav tm="0" fmla="#ppt_w*sin(2.5*pi*$)">
                                          <p:val>
                                            <p:fltVal val="0"/>
                                          </p:val>
                                        </p:tav>
                                        <p:tav tm="100000">
                                          <p:val>
                                            <p:fltVal val="1"/>
                                          </p:val>
                                        </p:tav>
                                      </p:tavLst>
                                    </p:anim>
                                    <p:anim calcmode="lin" valueType="num">
                                      <p:cBhvr>
                                        <p:cTn id="15" dur="2000" fill="hold"/>
                                        <p:tgtEl>
                                          <p:spTgt spid="7170"/>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7" presetClass="entr" presetSubtype="4" fill="hold" grpId="0" nodeType="afterEffect">
                                  <p:stCondLst>
                                    <p:cond delay="500"/>
                                  </p:stCondLst>
                                  <p:childTnLst>
                                    <p:set>
                                      <p:cBhvr>
                                        <p:cTn id="18" dur="1" fill="hold">
                                          <p:stCondLst>
                                            <p:cond delay="0"/>
                                          </p:stCondLst>
                                        </p:cTn>
                                        <p:tgtEl>
                                          <p:spTgt spid="55299">
                                            <p:txEl>
                                              <p:pRg st="0" end="0"/>
                                            </p:txEl>
                                          </p:spTgt>
                                        </p:tgtEl>
                                        <p:attrNameLst>
                                          <p:attrName>style.visibility</p:attrName>
                                        </p:attrNameLst>
                                      </p:cBhvr>
                                      <p:to>
                                        <p:strVal val="visible"/>
                                      </p:to>
                                    </p:set>
                                    <p:anim calcmode="lin" valueType="num">
                                      <p:cBhvr additive="base">
                                        <p:cTn id="19" dur="30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55299">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500"/>
                            </p:stCondLst>
                            <p:childTnLst>
                              <p:par>
                                <p:cTn id="22" presetID="7" presetClass="entr" presetSubtype="4" fill="hold" grpId="0" nodeType="afterEffect">
                                  <p:stCondLst>
                                    <p:cond delay="500"/>
                                  </p:stCondLst>
                                  <p:childTnLst>
                                    <p:set>
                                      <p:cBhvr>
                                        <p:cTn id="23" dur="1" fill="hold">
                                          <p:stCondLst>
                                            <p:cond delay="0"/>
                                          </p:stCondLst>
                                        </p:cTn>
                                        <p:tgtEl>
                                          <p:spTgt spid="55299">
                                            <p:txEl>
                                              <p:pRg st="1" end="1"/>
                                            </p:txEl>
                                          </p:spTgt>
                                        </p:tgtEl>
                                        <p:attrNameLst>
                                          <p:attrName>style.visibility</p:attrName>
                                        </p:attrNameLst>
                                      </p:cBhvr>
                                      <p:to>
                                        <p:strVal val="visible"/>
                                      </p:to>
                                    </p:set>
                                    <p:anim calcmode="lin" valueType="num">
                                      <p:cBhvr additive="base">
                                        <p:cTn id="24" dur="30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25" dur="3000" fill="hold"/>
                                        <p:tgtEl>
                                          <p:spTgt spid="55299">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9000"/>
                            </p:stCondLst>
                            <p:childTnLst>
                              <p:par>
                                <p:cTn id="27" presetID="7" presetClass="entr" presetSubtype="4" fill="hold" grpId="0" nodeType="afterEffect">
                                  <p:stCondLst>
                                    <p:cond delay="500"/>
                                  </p:stCondLst>
                                  <p:childTnLst>
                                    <p:set>
                                      <p:cBhvr>
                                        <p:cTn id="28" dur="1" fill="hold">
                                          <p:stCondLst>
                                            <p:cond delay="0"/>
                                          </p:stCondLst>
                                        </p:cTn>
                                        <p:tgtEl>
                                          <p:spTgt spid="55299">
                                            <p:txEl>
                                              <p:pRg st="2" end="2"/>
                                            </p:txEl>
                                          </p:spTgt>
                                        </p:tgtEl>
                                        <p:attrNameLst>
                                          <p:attrName>style.visibility</p:attrName>
                                        </p:attrNameLst>
                                      </p:cBhvr>
                                      <p:to>
                                        <p:strVal val="visible"/>
                                      </p:to>
                                    </p:set>
                                    <p:anim calcmode="lin" valueType="num">
                                      <p:cBhvr additive="base">
                                        <p:cTn id="29" dur="3000" fill="hold"/>
                                        <p:tgtEl>
                                          <p:spTgt spid="55299">
                                            <p:txEl>
                                              <p:pRg st="2" end="2"/>
                                            </p:txEl>
                                          </p:spTgt>
                                        </p:tgtEl>
                                        <p:attrNameLst>
                                          <p:attrName>ppt_x</p:attrName>
                                        </p:attrNameLst>
                                      </p:cBhvr>
                                      <p:tavLst>
                                        <p:tav tm="0">
                                          <p:val>
                                            <p:strVal val="#ppt_x"/>
                                          </p:val>
                                        </p:tav>
                                        <p:tav tm="100000">
                                          <p:val>
                                            <p:strVal val="#ppt_x"/>
                                          </p:val>
                                        </p:tav>
                                      </p:tavLst>
                                    </p:anim>
                                    <p:anim calcmode="lin" valueType="num">
                                      <p:cBhvr additive="base">
                                        <p:cTn id="30" dur="3000" fill="hold"/>
                                        <p:tgtEl>
                                          <p:spTgt spid="552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nodeType="clickEffect">
                                  <p:stCondLst>
                                    <p:cond delay="0"/>
                                  </p:stCondLst>
                                  <p:childTnLst>
                                    <p:animRot by="120000">
                                      <p:cBhvr>
                                        <p:cTn id="34" dur="100" fill="hold">
                                          <p:stCondLst>
                                            <p:cond delay="0"/>
                                          </p:stCondLst>
                                        </p:cTn>
                                        <p:tgtEl>
                                          <p:spTgt spid="7170"/>
                                        </p:tgtEl>
                                        <p:attrNameLst>
                                          <p:attrName>r</p:attrName>
                                        </p:attrNameLst>
                                      </p:cBhvr>
                                    </p:animRot>
                                    <p:animRot by="-240000">
                                      <p:cBhvr>
                                        <p:cTn id="35" dur="200" fill="hold">
                                          <p:stCondLst>
                                            <p:cond delay="200"/>
                                          </p:stCondLst>
                                        </p:cTn>
                                        <p:tgtEl>
                                          <p:spTgt spid="7170"/>
                                        </p:tgtEl>
                                        <p:attrNameLst>
                                          <p:attrName>r</p:attrName>
                                        </p:attrNameLst>
                                      </p:cBhvr>
                                    </p:animRot>
                                    <p:animRot by="240000">
                                      <p:cBhvr>
                                        <p:cTn id="36" dur="200" fill="hold">
                                          <p:stCondLst>
                                            <p:cond delay="400"/>
                                          </p:stCondLst>
                                        </p:cTn>
                                        <p:tgtEl>
                                          <p:spTgt spid="7170"/>
                                        </p:tgtEl>
                                        <p:attrNameLst>
                                          <p:attrName>r</p:attrName>
                                        </p:attrNameLst>
                                      </p:cBhvr>
                                    </p:animRot>
                                    <p:animRot by="-240000">
                                      <p:cBhvr>
                                        <p:cTn id="37" dur="200" fill="hold">
                                          <p:stCondLst>
                                            <p:cond delay="600"/>
                                          </p:stCondLst>
                                        </p:cTn>
                                        <p:tgtEl>
                                          <p:spTgt spid="7170"/>
                                        </p:tgtEl>
                                        <p:attrNameLst>
                                          <p:attrName>r</p:attrName>
                                        </p:attrNameLst>
                                      </p:cBhvr>
                                    </p:animRot>
                                    <p:animRot by="120000">
                                      <p:cBhvr>
                                        <p:cTn id="38" dur="200" fill="hold">
                                          <p:stCondLst>
                                            <p:cond delay="800"/>
                                          </p:stCondLst>
                                        </p:cTn>
                                        <p:tgtEl>
                                          <p:spTgt spid="71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P spid="5529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lstStyle/>
          <a:p>
            <a:pPr marL="82550" indent="0" eaLnBrk="1" hangingPunct="1">
              <a:buNone/>
            </a:pPr>
            <a:endParaRPr lang="en-US" dirty="0"/>
          </a:p>
        </p:txBody>
      </p:sp>
      <p:sp>
        <p:nvSpPr>
          <p:cNvPr id="5" name="Slide Number Placeholder 5"/>
          <p:cNvSpPr>
            <a:spLocks noGrp="1"/>
          </p:cNvSpPr>
          <p:nvPr>
            <p:ph type="sldNum" sz="quarter" idx="12"/>
          </p:nvPr>
        </p:nvSpPr>
        <p:spPr/>
        <p:txBody>
          <a:bodyPr/>
          <a:lstStyle/>
          <a:p>
            <a:pPr>
              <a:defRPr/>
            </a:pPr>
            <a:fld id="{913E0152-6C11-461F-AC65-C777F1D453F3}" type="slidenum">
              <a:rPr lang="en-US"/>
              <a:pPr>
                <a:defRPr/>
              </a:pPr>
              <a:t>42</a:t>
            </a:fld>
            <a:endParaRPr lang="en-US"/>
          </a:p>
        </p:txBody>
      </p:sp>
      <p:sp>
        <p:nvSpPr>
          <p:cNvPr id="31747" name="Rectangle 2"/>
          <p:cNvSpPr>
            <a:spLocks noGrp="1" noChangeArrowheads="1"/>
          </p:cNvSpPr>
          <p:nvPr>
            <p:ph type="title"/>
          </p:nvPr>
        </p:nvSpPr>
        <p:spPr>
          <a:xfrm>
            <a:off x="1435100" y="274638"/>
            <a:ext cx="7499350" cy="845343"/>
          </a:xfrm>
        </p:spPr>
        <p:txBody>
          <a:bodyPr/>
          <a:lstStyle/>
          <a:p>
            <a:pPr eaLnBrk="1" fontAlgn="auto" hangingPunct="1">
              <a:spcAft>
                <a:spcPts val="0"/>
              </a:spcAft>
              <a:defRPr/>
            </a:pPr>
            <a:r>
              <a:rPr lang="en-US" dirty="0" err="1">
                <a:solidFill>
                  <a:schemeClr val="accent2">
                    <a:lumMod val="60000"/>
                    <a:lumOff val="40000"/>
                  </a:schemeClr>
                </a:solidFill>
              </a:rPr>
              <a:t>Oooops</a:t>
            </a:r>
            <a:r>
              <a:rPr lang="en-US" dirty="0">
                <a:solidFill>
                  <a:schemeClr val="accent2">
                    <a:lumMod val="60000"/>
                    <a:lumOff val="40000"/>
                  </a:schemeClr>
                </a:solidFill>
              </a:rPr>
              <a:t> continued . . .</a:t>
            </a:r>
          </a:p>
        </p:txBody>
      </p:sp>
      <p:pic>
        <p:nvPicPr>
          <p:cNvPr id="36869" name="Picture 4" descr="\\SA11GB4\hornd$\Don Horn\don111ASAroadrage.jpg"/>
          <p:cNvPicPr>
            <a:picLocks noChangeAspect="1" noChangeArrowheads="1"/>
          </p:cNvPicPr>
          <p:nvPr/>
        </p:nvPicPr>
        <p:blipFill>
          <a:blip r:embed="rId2" cstate="print"/>
          <a:srcRect/>
          <a:stretch>
            <a:fillRect/>
          </a:stretch>
        </p:blipFill>
        <p:spPr bwMode="auto">
          <a:xfrm>
            <a:off x="4191000" y="1447800"/>
            <a:ext cx="4800600" cy="4602163"/>
          </a:xfrm>
          <a:prstGeom prst="rect">
            <a:avLst/>
          </a:prstGeom>
          <a:noFill/>
          <a:ln w="9525">
            <a:noFill/>
            <a:miter lim="800000"/>
            <a:headEnd/>
            <a:tailEnd/>
          </a:ln>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794" y="1119981"/>
            <a:ext cx="3228975" cy="3067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229100"/>
            <a:ext cx="3287169"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par>
                                <p:cTn id="7" presetID="53" presetClass="entr" presetSubtype="16" fill="hold" grpId="1" nodeType="withEffect">
                                  <p:stCondLst>
                                    <p:cond delay="0"/>
                                  </p:stCondLst>
                                  <p:childTnLst>
                                    <p:set>
                                      <p:cBhvr>
                                        <p:cTn id="8" dur="1" fill="hold">
                                          <p:stCondLst>
                                            <p:cond delay="0"/>
                                          </p:stCondLst>
                                        </p:cTn>
                                        <p:tgtEl>
                                          <p:spTgt spid="31747"/>
                                        </p:tgtEl>
                                        <p:attrNameLst>
                                          <p:attrName>style.visibility</p:attrName>
                                        </p:attrNameLst>
                                      </p:cBhvr>
                                      <p:to>
                                        <p:strVal val="visible"/>
                                      </p:to>
                                    </p:set>
                                    <p:anim calcmode="lin" valueType="num">
                                      <p:cBhvr>
                                        <p:cTn id="9" dur="500" fill="hold"/>
                                        <p:tgtEl>
                                          <p:spTgt spid="31747"/>
                                        </p:tgtEl>
                                        <p:attrNameLst>
                                          <p:attrName>ppt_w</p:attrName>
                                        </p:attrNameLst>
                                      </p:cBhvr>
                                      <p:tavLst>
                                        <p:tav tm="0">
                                          <p:val>
                                            <p:fltVal val="0"/>
                                          </p:val>
                                        </p:tav>
                                        <p:tav tm="100000">
                                          <p:val>
                                            <p:strVal val="#ppt_w"/>
                                          </p:val>
                                        </p:tav>
                                      </p:tavLst>
                                    </p:anim>
                                    <p:anim calcmode="lin" valueType="num">
                                      <p:cBhvr>
                                        <p:cTn id="10" dur="500" fill="hold"/>
                                        <p:tgtEl>
                                          <p:spTgt spid="31747"/>
                                        </p:tgtEl>
                                        <p:attrNameLst>
                                          <p:attrName>ppt_h</p:attrName>
                                        </p:attrNameLst>
                                      </p:cBhvr>
                                      <p:tavLst>
                                        <p:tav tm="0">
                                          <p:val>
                                            <p:fltVal val="0"/>
                                          </p:val>
                                        </p:tav>
                                        <p:tav tm="100000">
                                          <p:val>
                                            <p:strVal val="#ppt_h"/>
                                          </p:val>
                                        </p:tav>
                                      </p:tavLst>
                                    </p:anim>
                                    <p:animEffect transition="in" filter="fade">
                                      <p:cBhvr>
                                        <p:cTn id="11" dur="500"/>
                                        <p:tgtEl>
                                          <p:spTgt spid="31747"/>
                                        </p:tgtEl>
                                      </p:cBhvr>
                                    </p:animEffect>
                                  </p:childTnLst>
                                </p:cTn>
                              </p:par>
                            </p:childTnLst>
                          </p:cTn>
                        </p:par>
                        <p:par>
                          <p:cTn id="12" fill="hold">
                            <p:stCondLst>
                              <p:cond delay="500"/>
                            </p:stCondLst>
                            <p:childTnLst>
                              <p:par>
                                <p:cTn id="13" presetID="21" presetClass="entr" presetSubtype="1" fill="hold" nodeType="afterEffect">
                                  <p:stCondLst>
                                    <p:cond delay="0"/>
                                  </p:stCondLst>
                                  <p:childTnLst>
                                    <p:set>
                                      <p:cBhvr>
                                        <p:cTn id="14" dur="1" fill="hold">
                                          <p:stCondLst>
                                            <p:cond delay="0"/>
                                          </p:stCondLst>
                                        </p:cTn>
                                        <p:tgtEl>
                                          <p:spTgt spid="9219"/>
                                        </p:tgtEl>
                                        <p:attrNameLst>
                                          <p:attrName>style.visibility</p:attrName>
                                        </p:attrNameLst>
                                      </p:cBhvr>
                                      <p:to>
                                        <p:strVal val="visible"/>
                                      </p:to>
                                    </p:set>
                                    <p:animEffect transition="in" filter="wheel(1)">
                                      <p:cBhvr>
                                        <p:cTn id="15" dur="2000"/>
                                        <p:tgtEl>
                                          <p:spTgt spid="9219"/>
                                        </p:tgtEl>
                                      </p:cBhvr>
                                    </p:animEffect>
                                  </p:childTnLst>
                                </p:cTn>
                              </p:par>
                            </p:childTnLst>
                          </p:cTn>
                        </p:par>
                        <p:par>
                          <p:cTn id="16" fill="hold">
                            <p:stCondLst>
                              <p:cond delay="2500"/>
                            </p:stCondLst>
                            <p:childTnLst>
                              <p:par>
                                <p:cTn id="17" presetID="45" presetClass="entr" presetSubtype="0" fill="hold" nodeType="afterEffect">
                                  <p:stCondLst>
                                    <p:cond delay="0"/>
                                  </p:stCondLst>
                                  <p:childTnLst>
                                    <p:set>
                                      <p:cBhvr>
                                        <p:cTn id="18" dur="1" fill="hold">
                                          <p:stCondLst>
                                            <p:cond delay="0"/>
                                          </p:stCondLst>
                                        </p:cTn>
                                        <p:tgtEl>
                                          <p:spTgt spid="9218"/>
                                        </p:tgtEl>
                                        <p:attrNameLst>
                                          <p:attrName>style.visibility</p:attrName>
                                        </p:attrNameLst>
                                      </p:cBhvr>
                                      <p:to>
                                        <p:strVal val="visible"/>
                                      </p:to>
                                    </p:set>
                                    <p:animEffect transition="in" filter="fade">
                                      <p:cBhvr>
                                        <p:cTn id="19" dur="2000"/>
                                        <p:tgtEl>
                                          <p:spTgt spid="9218"/>
                                        </p:tgtEl>
                                      </p:cBhvr>
                                    </p:animEffect>
                                    <p:anim calcmode="lin" valueType="num">
                                      <p:cBhvr>
                                        <p:cTn id="20" dur="2000" fill="hold"/>
                                        <p:tgtEl>
                                          <p:spTgt spid="9218"/>
                                        </p:tgtEl>
                                        <p:attrNameLst>
                                          <p:attrName>ppt_w</p:attrName>
                                        </p:attrNameLst>
                                      </p:cBhvr>
                                      <p:tavLst>
                                        <p:tav tm="0" fmla="#ppt_w*sin(2.5*pi*$)">
                                          <p:val>
                                            <p:fltVal val="0"/>
                                          </p:val>
                                        </p:tav>
                                        <p:tav tm="100000">
                                          <p:val>
                                            <p:fltVal val="1"/>
                                          </p:val>
                                        </p:tav>
                                      </p:tavLst>
                                    </p:anim>
                                    <p:anim calcmode="lin" valueType="num">
                                      <p:cBhvr>
                                        <p:cTn id="21" dur="2000" fill="hold"/>
                                        <p:tgtEl>
                                          <p:spTgt spid="9218"/>
                                        </p:tgtEl>
                                        <p:attrNameLst>
                                          <p:attrName>ppt_h</p:attrName>
                                        </p:attrNameLst>
                                      </p:cBhvr>
                                      <p:tavLst>
                                        <p:tav tm="0">
                                          <p:val>
                                            <p:strVal val="#ppt_h"/>
                                          </p:val>
                                        </p:tav>
                                        <p:tav tm="100000">
                                          <p:val>
                                            <p:strVal val="#ppt_h"/>
                                          </p:val>
                                        </p:tav>
                                      </p:tavLst>
                                    </p:anim>
                                  </p:childTnLst>
                                </p:cTn>
                              </p:par>
                            </p:childTnLst>
                          </p:cTn>
                        </p:par>
                        <p:par>
                          <p:cTn id="22" fill="hold">
                            <p:stCondLst>
                              <p:cond delay="4500"/>
                            </p:stCondLst>
                            <p:childTnLst>
                              <p:par>
                                <p:cTn id="23" presetID="21" presetClass="entr" presetSubtype="1" fill="hold" nodeType="afterEffect">
                                  <p:stCondLst>
                                    <p:cond delay="0"/>
                                  </p:stCondLst>
                                  <p:childTnLst>
                                    <p:set>
                                      <p:cBhvr>
                                        <p:cTn id="24" dur="1" fill="hold">
                                          <p:stCondLst>
                                            <p:cond delay="0"/>
                                          </p:stCondLst>
                                        </p:cTn>
                                        <p:tgtEl>
                                          <p:spTgt spid="36869"/>
                                        </p:tgtEl>
                                        <p:attrNameLst>
                                          <p:attrName>style.visibility</p:attrName>
                                        </p:attrNameLst>
                                      </p:cBhvr>
                                      <p:to>
                                        <p:strVal val="visible"/>
                                      </p:to>
                                    </p:set>
                                    <p:animEffect transition="in" filter="wheel(1)">
                                      <p:cBhvr>
                                        <p:cTn id="25" dur="20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228600" y="1600200"/>
            <a:ext cx="8763000" cy="5410200"/>
          </a:xfrm>
        </p:spPr>
        <p:txBody>
          <a:bodyPr>
            <a:normAutofit lnSpcReduction="10000"/>
          </a:bodyPr>
          <a:lstStyle/>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A felony prosecutor with the Pinellas-Pasco State Attorney's Office was arrested Friday night and charged with driving under the influence of alcohol. </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It is the second such arrest of a prosecutor from that office in the last six months.</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A------- C------- R--------, 33, of Tampa, was stopped by a police officer on Howard Avenue around 11 p.m. after the officer saw her car "weaving over several blocks," nearly striking the curb, according to an arrest report.</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The officer, John D. Vallejo, wrote that "the distinct odor of an alcoholic beverage was observed on her breath," and R-------'s eyes were bloodshot and glassy and that she was swaying when she got out of the car.</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He said she refused a field sobriety test, but took a Breathalyzer test. Jail records list her blood-alcohol level as between 0.167 and 0.181, slightly more than twice the level at which Florida law presumes impairment.</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R------- was released on $500 bail. She could not be reached for comment Saturday.</a:t>
            </a:r>
          </a:p>
          <a:p>
            <a:pPr eaLnBrk="1" hangingPunct="1">
              <a:lnSpc>
                <a:spcPct val="90000"/>
              </a:lnSpc>
              <a:buFont typeface="Wingdings" pitchFamily="2" charset="2"/>
              <a:buNone/>
              <a:defRPr/>
            </a:pPr>
            <a:endParaRPr lang="en-US" sz="2000" dirty="0"/>
          </a:p>
        </p:txBody>
      </p:sp>
      <p:sp>
        <p:nvSpPr>
          <p:cNvPr id="4" name="Slide Number Placeholder 5"/>
          <p:cNvSpPr>
            <a:spLocks noGrp="1"/>
          </p:cNvSpPr>
          <p:nvPr>
            <p:ph type="sldNum" sz="quarter" idx="12"/>
          </p:nvPr>
        </p:nvSpPr>
        <p:spPr/>
        <p:txBody>
          <a:bodyPr/>
          <a:lstStyle/>
          <a:p>
            <a:pPr>
              <a:defRPr/>
            </a:pPr>
            <a:fld id="{C275BBDA-93A2-40AB-9E9A-F6F16F4BEE76}" type="slidenum">
              <a:rPr lang="en-US"/>
              <a:pPr>
                <a:defRPr/>
              </a:pPr>
              <a:t>43</a:t>
            </a:fld>
            <a:endParaRPr lang="en-US"/>
          </a:p>
        </p:txBody>
      </p:sp>
      <p:sp>
        <p:nvSpPr>
          <p:cNvPr id="53250" name="Rectangle 2"/>
          <p:cNvSpPr>
            <a:spLocks noGrp="1" noChangeArrowheads="1"/>
          </p:cNvSpPr>
          <p:nvPr>
            <p:ph type="title"/>
          </p:nvPr>
        </p:nvSpPr>
        <p:spPr>
          <a:xfrm>
            <a:off x="1295400" y="98438"/>
            <a:ext cx="6096000" cy="1828800"/>
          </a:xfrm>
        </p:spPr>
        <p:txBody>
          <a:bodyPr/>
          <a:lstStyle/>
          <a:p>
            <a:pPr eaLnBrk="1" fontAlgn="auto" hangingPunct="1">
              <a:spcAft>
                <a:spcPts val="0"/>
              </a:spcAft>
              <a:defRPr/>
            </a:pPr>
            <a:r>
              <a:rPr lang="en-US" dirty="0" err="1">
                <a:solidFill>
                  <a:schemeClr val="accent2">
                    <a:lumMod val="60000"/>
                    <a:lumOff val="40000"/>
                  </a:schemeClr>
                </a:solidFill>
              </a:rPr>
              <a:t>Ooops</a:t>
            </a:r>
            <a:r>
              <a:rPr lang="en-US" dirty="0">
                <a:solidFill>
                  <a:schemeClr val="accent2">
                    <a:lumMod val="60000"/>
                    <a:lumOff val="40000"/>
                  </a:schemeClr>
                </a:solidFill>
              </a:rPr>
              <a:t> Again . . .</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15887"/>
            <a:ext cx="2035969"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53251">
                                                <p:txEl>
                                                  <p:pRg st="0" end="0"/>
                                                </p:txEl>
                                              </p:spTgt>
                                            </p:tgtEl>
                                            <p:attrNameLst>
                                              <p:attrName>style.visibility</p:attrName>
                                            </p:attrNameLst>
                                          </p:cBhvr>
                                          <p:to>
                                            <p:strVal val="visible"/>
                                          </p:to>
                                        </p:set>
                                        <p:anim calcmode="lin" valueType="num">
                                          <p:cBhvr additive="base">
                                            <p:cTn id="12" dur="30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500"/>
                                </p:stCondLst>
                                <p:childTnLst>
                                  <p:par>
                                    <p:cTn id="15" presetID="6" presetClass="entr" presetSubtype="16" fill="hold" nodeType="afterEffect">
                                      <p:stCondLst>
                                        <p:cond delay="0"/>
                                      </p:stCondLst>
                                      <p:childTnLst>
                                        <p:set>
                                          <p:cBhvr>
                                            <p:cTn id="16" dur="1" fill="hold">
                                              <p:stCondLst>
                                                <p:cond delay="0"/>
                                              </p:stCondLst>
                                            </p:cTn>
                                            <p:tgtEl>
                                              <p:spTgt spid="53251">
                                                <p:txEl>
                                                  <p:pRg st="1" end="1"/>
                                                </p:txEl>
                                              </p:spTgt>
                                            </p:tgtEl>
                                            <p:attrNameLst>
                                              <p:attrName>style.visibility</p:attrName>
                                            </p:attrNameLst>
                                          </p:cBhvr>
                                          <p:to>
                                            <p:strVal val="visible"/>
                                          </p:to>
                                        </p:set>
                                        <p:animEffect transition="in" filter="circle(in)">
                                          <p:cBhvr>
                                            <p:cTn id="17" dur="2000"/>
                                            <p:tgtEl>
                                              <p:spTgt spid="53251">
                                                <p:txEl>
                                                  <p:pRg st="1" end="1"/>
                                                </p:txEl>
                                              </p:spTgt>
                                            </p:tgtEl>
                                          </p:cBhvr>
                                        </p:animEffect>
                                      </p:childTnLst>
                                    </p:cTn>
                                  </p:par>
                                </p:childTnLst>
                              </p:cTn>
                            </p:par>
                            <p:par>
                              <p:cTn id="18" fill="hold">
                                <p:stCondLst>
                                  <p:cond delay="5500"/>
                                </p:stCondLst>
                                <p:childTnLst>
                                  <p:par>
                                    <p:cTn id="19" presetID="7" presetClass="entr" presetSubtype="4" fill="hold" grpId="0" nodeType="afterEffect">
                                      <p:stCondLst>
                                        <p:cond delay="0"/>
                                      </p:stCondLst>
                                      <p:childTnLst>
                                        <p:set>
                                          <p:cBhvr>
                                            <p:cTn id="20" dur="1" fill="hold">
                                              <p:stCondLst>
                                                <p:cond delay="0"/>
                                              </p:stCondLst>
                                            </p:cTn>
                                            <p:tgtEl>
                                              <p:spTgt spid="53251">
                                                <p:txEl>
                                                  <p:pRg st="2" end="2"/>
                                                </p:txEl>
                                              </p:spTgt>
                                            </p:tgtEl>
                                            <p:attrNameLst>
                                              <p:attrName>style.visibility</p:attrName>
                                            </p:attrNameLst>
                                          </p:cBhvr>
                                          <p:to>
                                            <p:strVal val="visible"/>
                                          </p:to>
                                        </p:set>
                                        <p:anim calcmode="lin" valueType="num">
                                          <p:cBhvr additive="base">
                                            <p:cTn id="21" dur="30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8500"/>
                                </p:stCondLst>
                                <p:childTnLst>
                                  <p:par>
                                    <p:cTn id="24" presetID="7" presetClass="entr" presetSubtype="4" fill="hold" grpId="0" nodeType="afterEffect">
                                      <p:stCondLst>
                                        <p:cond delay="0"/>
                                      </p:stCondLst>
                                      <p:childTnLst>
                                        <p:set>
                                          <p:cBhvr>
                                            <p:cTn id="25" dur="1" fill="hold">
                                              <p:stCondLst>
                                                <p:cond delay="0"/>
                                              </p:stCondLst>
                                            </p:cTn>
                                            <p:tgtEl>
                                              <p:spTgt spid="53251">
                                                <p:txEl>
                                                  <p:pRg st="3" end="3"/>
                                                </p:txEl>
                                              </p:spTgt>
                                            </p:tgtEl>
                                            <p:attrNameLst>
                                              <p:attrName>style.visibility</p:attrName>
                                            </p:attrNameLst>
                                          </p:cBhvr>
                                          <p:to>
                                            <p:strVal val="visible"/>
                                          </p:to>
                                        </p:set>
                                        <p:anim calcmode="lin" valueType="num">
                                          <p:cBhvr additive="base">
                                            <p:cTn id="26" dur="30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1500"/>
                                </p:stCondLst>
                                <p:childTnLst>
                                  <p:par>
                                    <p:cTn id="29" presetID="2" presetClass="entr" presetSubtype="8" fill="hold" nodeType="afterEffect" p14:presetBounceEnd="2500">
                                      <p:stCondLst>
                                        <p:cond delay="0"/>
                                      </p:stCondLst>
                                      <p:childTnLst>
                                        <p:set>
                                          <p:cBhvr>
                                            <p:cTn id="30" dur="1" fill="hold">
                                              <p:stCondLst>
                                                <p:cond delay="0"/>
                                              </p:stCondLst>
                                            </p:cTn>
                                            <p:tgtEl>
                                              <p:spTgt spid="8194"/>
                                            </p:tgtEl>
                                            <p:attrNameLst>
                                              <p:attrName>style.visibility</p:attrName>
                                            </p:attrNameLst>
                                          </p:cBhvr>
                                          <p:to>
                                            <p:strVal val="visible"/>
                                          </p:to>
                                        </p:set>
                                        <p:anim calcmode="lin" valueType="num" p14:bounceEnd="2500">
                                          <p:cBhvr additive="base">
                                            <p:cTn id="31" dur="2000" fill="hold"/>
                                            <p:tgtEl>
                                              <p:spTgt spid="8194"/>
                                            </p:tgtEl>
                                            <p:attrNameLst>
                                              <p:attrName>ppt_x</p:attrName>
                                            </p:attrNameLst>
                                          </p:cBhvr>
                                          <p:tavLst>
                                            <p:tav tm="0">
                                              <p:val>
                                                <p:strVal val="0-#ppt_w/2"/>
                                              </p:val>
                                            </p:tav>
                                            <p:tav tm="100000">
                                              <p:val>
                                                <p:strVal val="#ppt_x"/>
                                              </p:val>
                                            </p:tav>
                                          </p:tavLst>
                                        </p:anim>
                                        <p:anim calcmode="lin" valueType="num" p14:bounceEnd="2500">
                                          <p:cBhvr additive="base">
                                            <p:cTn id="32" dur="2000" fill="hold"/>
                                            <p:tgtEl>
                                              <p:spTgt spid="81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explode.wav"/>
                                            </p:tgtEl>
                                          </p:cMediaNode>
                                        </p:audio>
                                      </p:subTnLst>
                                    </p:cTn>
                                  </p:par>
                                  <p:par>
                                    <p:cTn id="33" presetID="32" presetClass="emph" presetSubtype="0" fill="hold" nodeType="withEffect">
                                      <p:stCondLst>
                                        <p:cond delay="0"/>
                                      </p:stCondLst>
                                      <p:childTnLst>
                                        <p:animRot by="120000">
                                          <p:cBhvr>
                                            <p:cTn id="34" dur="100" fill="hold">
                                              <p:stCondLst>
                                                <p:cond delay="0"/>
                                              </p:stCondLst>
                                            </p:cTn>
                                            <p:tgtEl>
                                              <p:spTgt spid="8194"/>
                                            </p:tgtEl>
                                            <p:attrNameLst>
                                              <p:attrName>r</p:attrName>
                                            </p:attrNameLst>
                                          </p:cBhvr>
                                        </p:animRot>
                                        <p:animRot by="-240000">
                                          <p:cBhvr>
                                            <p:cTn id="35" dur="200" fill="hold">
                                              <p:stCondLst>
                                                <p:cond delay="200"/>
                                              </p:stCondLst>
                                            </p:cTn>
                                            <p:tgtEl>
                                              <p:spTgt spid="8194"/>
                                            </p:tgtEl>
                                            <p:attrNameLst>
                                              <p:attrName>r</p:attrName>
                                            </p:attrNameLst>
                                          </p:cBhvr>
                                        </p:animRot>
                                        <p:animRot by="240000">
                                          <p:cBhvr>
                                            <p:cTn id="36" dur="200" fill="hold">
                                              <p:stCondLst>
                                                <p:cond delay="400"/>
                                              </p:stCondLst>
                                            </p:cTn>
                                            <p:tgtEl>
                                              <p:spTgt spid="8194"/>
                                            </p:tgtEl>
                                            <p:attrNameLst>
                                              <p:attrName>r</p:attrName>
                                            </p:attrNameLst>
                                          </p:cBhvr>
                                        </p:animRot>
                                        <p:animRot by="-240000">
                                          <p:cBhvr>
                                            <p:cTn id="37" dur="200" fill="hold">
                                              <p:stCondLst>
                                                <p:cond delay="600"/>
                                              </p:stCondLst>
                                            </p:cTn>
                                            <p:tgtEl>
                                              <p:spTgt spid="8194"/>
                                            </p:tgtEl>
                                            <p:attrNameLst>
                                              <p:attrName>r</p:attrName>
                                            </p:attrNameLst>
                                          </p:cBhvr>
                                        </p:animRot>
                                        <p:animRot by="120000">
                                          <p:cBhvr>
                                            <p:cTn id="38" dur="200" fill="hold">
                                              <p:stCondLst>
                                                <p:cond delay="800"/>
                                              </p:stCondLst>
                                            </p:cTn>
                                            <p:tgtEl>
                                              <p:spTgt spid="8194"/>
                                            </p:tgtEl>
                                            <p:attrNameLst>
                                              <p:attrName>r</p:attrName>
                                            </p:attrNameLst>
                                          </p:cBhvr>
                                        </p:animRot>
                                      </p:childTnLst>
                                    </p:cTn>
                                  </p:par>
                                </p:childTnLst>
                              </p:cTn>
                            </p:par>
                            <p:par>
                              <p:cTn id="39" fill="hold">
                                <p:stCondLst>
                                  <p:cond delay="13500"/>
                                </p:stCondLst>
                                <p:childTnLst>
                                  <p:par>
                                    <p:cTn id="40" presetID="42" presetClass="entr" presetSubtype="0" fill="hold" nodeType="afterEffect">
                                      <p:stCondLst>
                                        <p:cond delay="0"/>
                                      </p:stCondLst>
                                      <p:childTnLst>
                                        <p:set>
                                          <p:cBhvr>
                                            <p:cTn id="41" dur="1" fill="hold">
                                              <p:stCondLst>
                                                <p:cond delay="0"/>
                                              </p:stCondLst>
                                            </p:cTn>
                                            <p:tgtEl>
                                              <p:spTgt spid="53251">
                                                <p:txEl>
                                                  <p:pRg st="4" end="4"/>
                                                </p:txEl>
                                              </p:spTgt>
                                            </p:tgtEl>
                                            <p:attrNameLst>
                                              <p:attrName>style.visibility</p:attrName>
                                            </p:attrNameLst>
                                          </p:cBhvr>
                                          <p:to>
                                            <p:strVal val="visible"/>
                                          </p:to>
                                        </p:set>
                                        <p:animEffect transition="in" filter="fade">
                                          <p:cBhvr>
                                            <p:cTn id="42" dur="1000"/>
                                            <p:tgtEl>
                                              <p:spTgt spid="53251">
                                                <p:txEl>
                                                  <p:pRg st="4" end="4"/>
                                                </p:txEl>
                                              </p:spTgt>
                                            </p:tgtEl>
                                          </p:cBhvr>
                                        </p:animEffect>
                                        <p:anim calcmode="lin" valueType="num">
                                          <p:cBhvr>
                                            <p:cTn id="43" dur="10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3251">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14500"/>
                                </p:stCondLst>
                                <p:childTnLst>
                                  <p:par>
                                    <p:cTn id="46" presetID="42" presetClass="entr" presetSubtype="0" fill="hold" nodeType="afterEffect">
                                      <p:stCondLst>
                                        <p:cond delay="0"/>
                                      </p:stCondLst>
                                      <p:childTnLst>
                                        <p:set>
                                          <p:cBhvr>
                                            <p:cTn id="47" dur="1" fill="hold">
                                              <p:stCondLst>
                                                <p:cond delay="0"/>
                                              </p:stCondLst>
                                            </p:cTn>
                                            <p:tgtEl>
                                              <p:spTgt spid="53251">
                                                <p:txEl>
                                                  <p:pRg st="5" end="5"/>
                                                </p:txEl>
                                              </p:spTgt>
                                            </p:tgtEl>
                                            <p:attrNameLst>
                                              <p:attrName>style.visibility</p:attrName>
                                            </p:attrNameLst>
                                          </p:cBhvr>
                                          <p:to>
                                            <p:strVal val="visible"/>
                                          </p:to>
                                        </p:set>
                                        <p:animEffect transition="in" filter="fade">
                                          <p:cBhvr>
                                            <p:cTn id="48" dur="1000"/>
                                            <p:tgtEl>
                                              <p:spTgt spid="53251">
                                                <p:txEl>
                                                  <p:pRg st="5" end="5"/>
                                                </p:txEl>
                                              </p:spTgt>
                                            </p:tgtEl>
                                          </p:cBhvr>
                                        </p:animEffect>
                                        <p:anim calcmode="lin" valueType="num">
                                          <p:cBhvr>
                                            <p:cTn id="49" dur="10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5325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P spid="532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53251">
                                                <p:txEl>
                                                  <p:pRg st="0" end="0"/>
                                                </p:txEl>
                                              </p:spTgt>
                                            </p:tgtEl>
                                            <p:attrNameLst>
                                              <p:attrName>style.visibility</p:attrName>
                                            </p:attrNameLst>
                                          </p:cBhvr>
                                          <p:to>
                                            <p:strVal val="visible"/>
                                          </p:to>
                                        </p:set>
                                        <p:anim calcmode="lin" valueType="num">
                                          <p:cBhvr additive="base">
                                            <p:cTn id="12" dur="30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500"/>
                                </p:stCondLst>
                                <p:childTnLst>
                                  <p:par>
                                    <p:cTn id="15" presetID="6" presetClass="entr" presetSubtype="16" fill="hold" nodeType="afterEffect">
                                      <p:stCondLst>
                                        <p:cond delay="0"/>
                                      </p:stCondLst>
                                      <p:childTnLst>
                                        <p:set>
                                          <p:cBhvr>
                                            <p:cTn id="16" dur="1" fill="hold">
                                              <p:stCondLst>
                                                <p:cond delay="0"/>
                                              </p:stCondLst>
                                            </p:cTn>
                                            <p:tgtEl>
                                              <p:spTgt spid="53251">
                                                <p:txEl>
                                                  <p:pRg st="1" end="1"/>
                                                </p:txEl>
                                              </p:spTgt>
                                            </p:tgtEl>
                                            <p:attrNameLst>
                                              <p:attrName>style.visibility</p:attrName>
                                            </p:attrNameLst>
                                          </p:cBhvr>
                                          <p:to>
                                            <p:strVal val="visible"/>
                                          </p:to>
                                        </p:set>
                                        <p:animEffect transition="in" filter="circle(in)">
                                          <p:cBhvr>
                                            <p:cTn id="17" dur="2000"/>
                                            <p:tgtEl>
                                              <p:spTgt spid="53251">
                                                <p:txEl>
                                                  <p:pRg st="1" end="1"/>
                                                </p:txEl>
                                              </p:spTgt>
                                            </p:tgtEl>
                                          </p:cBhvr>
                                        </p:animEffect>
                                      </p:childTnLst>
                                    </p:cTn>
                                  </p:par>
                                </p:childTnLst>
                              </p:cTn>
                            </p:par>
                            <p:par>
                              <p:cTn id="18" fill="hold">
                                <p:stCondLst>
                                  <p:cond delay="5500"/>
                                </p:stCondLst>
                                <p:childTnLst>
                                  <p:par>
                                    <p:cTn id="19" presetID="7" presetClass="entr" presetSubtype="4" fill="hold" grpId="0" nodeType="afterEffect">
                                      <p:stCondLst>
                                        <p:cond delay="0"/>
                                      </p:stCondLst>
                                      <p:childTnLst>
                                        <p:set>
                                          <p:cBhvr>
                                            <p:cTn id="20" dur="1" fill="hold">
                                              <p:stCondLst>
                                                <p:cond delay="0"/>
                                              </p:stCondLst>
                                            </p:cTn>
                                            <p:tgtEl>
                                              <p:spTgt spid="53251">
                                                <p:txEl>
                                                  <p:pRg st="2" end="2"/>
                                                </p:txEl>
                                              </p:spTgt>
                                            </p:tgtEl>
                                            <p:attrNameLst>
                                              <p:attrName>style.visibility</p:attrName>
                                            </p:attrNameLst>
                                          </p:cBhvr>
                                          <p:to>
                                            <p:strVal val="visible"/>
                                          </p:to>
                                        </p:set>
                                        <p:anim calcmode="lin" valueType="num">
                                          <p:cBhvr additive="base">
                                            <p:cTn id="21" dur="30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8500"/>
                                </p:stCondLst>
                                <p:childTnLst>
                                  <p:par>
                                    <p:cTn id="24" presetID="7" presetClass="entr" presetSubtype="4" fill="hold" grpId="0" nodeType="afterEffect">
                                      <p:stCondLst>
                                        <p:cond delay="0"/>
                                      </p:stCondLst>
                                      <p:childTnLst>
                                        <p:set>
                                          <p:cBhvr>
                                            <p:cTn id="25" dur="1" fill="hold">
                                              <p:stCondLst>
                                                <p:cond delay="0"/>
                                              </p:stCondLst>
                                            </p:cTn>
                                            <p:tgtEl>
                                              <p:spTgt spid="53251">
                                                <p:txEl>
                                                  <p:pRg st="3" end="3"/>
                                                </p:txEl>
                                              </p:spTgt>
                                            </p:tgtEl>
                                            <p:attrNameLst>
                                              <p:attrName>style.visibility</p:attrName>
                                            </p:attrNameLst>
                                          </p:cBhvr>
                                          <p:to>
                                            <p:strVal val="visible"/>
                                          </p:to>
                                        </p:set>
                                        <p:anim calcmode="lin" valueType="num">
                                          <p:cBhvr additive="base">
                                            <p:cTn id="26" dur="30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1500"/>
                                </p:stCondLst>
                                <p:childTnLst>
                                  <p:par>
                                    <p:cTn id="29" presetID="2" presetClass="entr" presetSubtype="8" fill="hold" nodeType="afterEffect">
                                      <p:stCondLst>
                                        <p:cond delay="0"/>
                                      </p:stCondLst>
                                      <p:childTnLst>
                                        <p:set>
                                          <p:cBhvr>
                                            <p:cTn id="30" dur="1" fill="hold">
                                              <p:stCondLst>
                                                <p:cond delay="0"/>
                                              </p:stCondLst>
                                            </p:cTn>
                                            <p:tgtEl>
                                              <p:spTgt spid="8194"/>
                                            </p:tgtEl>
                                            <p:attrNameLst>
                                              <p:attrName>style.visibility</p:attrName>
                                            </p:attrNameLst>
                                          </p:cBhvr>
                                          <p:to>
                                            <p:strVal val="visible"/>
                                          </p:to>
                                        </p:set>
                                        <p:anim calcmode="lin" valueType="num">
                                          <p:cBhvr additive="base">
                                            <p:cTn id="31" dur="2000" fill="hold"/>
                                            <p:tgtEl>
                                              <p:spTgt spid="8194"/>
                                            </p:tgtEl>
                                            <p:attrNameLst>
                                              <p:attrName>ppt_x</p:attrName>
                                            </p:attrNameLst>
                                          </p:cBhvr>
                                          <p:tavLst>
                                            <p:tav tm="0">
                                              <p:val>
                                                <p:strVal val="0-#ppt_w/2"/>
                                              </p:val>
                                            </p:tav>
                                            <p:tav tm="100000">
                                              <p:val>
                                                <p:strVal val="#ppt_x"/>
                                              </p:val>
                                            </p:tav>
                                          </p:tavLst>
                                        </p:anim>
                                        <p:anim calcmode="lin" valueType="num">
                                          <p:cBhvr additive="base">
                                            <p:cTn id="32" dur="2000" fill="hold"/>
                                            <p:tgtEl>
                                              <p:spTgt spid="81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4" name="explode.wav"/>
                                            </p:tgtEl>
                                          </p:cMediaNode>
                                        </p:audio>
                                      </p:subTnLst>
                                    </p:cTn>
                                  </p:par>
                                  <p:par>
                                    <p:cTn id="33" presetID="32" presetClass="emph" presetSubtype="0" fill="hold" nodeType="withEffect">
                                      <p:stCondLst>
                                        <p:cond delay="0"/>
                                      </p:stCondLst>
                                      <p:childTnLst>
                                        <p:animRot by="120000">
                                          <p:cBhvr>
                                            <p:cTn id="34" dur="100" fill="hold">
                                              <p:stCondLst>
                                                <p:cond delay="0"/>
                                              </p:stCondLst>
                                            </p:cTn>
                                            <p:tgtEl>
                                              <p:spTgt spid="8194"/>
                                            </p:tgtEl>
                                            <p:attrNameLst>
                                              <p:attrName>r</p:attrName>
                                            </p:attrNameLst>
                                          </p:cBhvr>
                                        </p:animRot>
                                        <p:animRot by="-240000">
                                          <p:cBhvr>
                                            <p:cTn id="35" dur="200" fill="hold">
                                              <p:stCondLst>
                                                <p:cond delay="200"/>
                                              </p:stCondLst>
                                            </p:cTn>
                                            <p:tgtEl>
                                              <p:spTgt spid="8194"/>
                                            </p:tgtEl>
                                            <p:attrNameLst>
                                              <p:attrName>r</p:attrName>
                                            </p:attrNameLst>
                                          </p:cBhvr>
                                        </p:animRot>
                                        <p:animRot by="240000">
                                          <p:cBhvr>
                                            <p:cTn id="36" dur="200" fill="hold">
                                              <p:stCondLst>
                                                <p:cond delay="400"/>
                                              </p:stCondLst>
                                            </p:cTn>
                                            <p:tgtEl>
                                              <p:spTgt spid="8194"/>
                                            </p:tgtEl>
                                            <p:attrNameLst>
                                              <p:attrName>r</p:attrName>
                                            </p:attrNameLst>
                                          </p:cBhvr>
                                        </p:animRot>
                                        <p:animRot by="-240000">
                                          <p:cBhvr>
                                            <p:cTn id="37" dur="200" fill="hold">
                                              <p:stCondLst>
                                                <p:cond delay="600"/>
                                              </p:stCondLst>
                                            </p:cTn>
                                            <p:tgtEl>
                                              <p:spTgt spid="8194"/>
                                            </p:tgtEl>
                                            <p:attrNameLst>
                                              <p:attrName>r</p:attrName>
                                            </p:attrNameLst>
                                          </p:cBhvr>
                                        </p:animRot>
                                        <p:animRot by="120000">
                                          <p:cBhvr>
                                            <p:cTn id="38" dur="200" fill="hold">
                                              <p:stCondLst>
                                                <p:cond delay="800"/>
                                              </p:stCondLst>
                                            </p:cTn>
                                            <p:tgtEl>
                                              <p:spTgt spid="8194"/>
                                            </p:tgtEl>
                                            <p:attrNameLst>
                                              <p:attrName>r</p:attrName>
                                            </p:attrNameLst>
                                          </p:cBhvr>
                                        </p:animRot>
                                      </p:childTnLst>
                                    </p:cTn>
                                  </p:par>
                                </p:childTnLst>
                              </p:cTn>
                            </p:par>
                            <p:par>
                              <p:cTn id="39" fill="hold">
                                <p:stCondLst>
                                  <p:cond delay="13500"/>
                                </p:stCondLst>
                                <p:childTnLst>
                                  <p:par>
                                    <p:cTn id="40" presetID="42" presetClass="entr" presetSubtype="0" fill="hold" nodeType="afterEffect">
                                      <p:stCondLst>
                                        <p:cond delay="0"/>
                                      </p:stCondLst>
                                      <p:childTnLst>
                                        <p:set>
                                          <p:cBhvr>
                                            <p:cTn id="41" dur="1" fill="hold">
                                              <p:stCondLst>
                                                <p:cond delay="0"/>
                                              </p:stCondLst>
                                            </p:cTn>
                                            <p:tgtEl>
                                              <p:spTgt spid="53251">
                                                <p:txEl>
                                                  <p:pRg st="4" end="4"/>
                                                </p:txEl>
                                              </p:spTgt>
                                            </p:tgtEl>
                                            <p:attrNameLst>
                                              <p:attrName>style.visibility</p:attrName>
                                            </p:attrNameLst>
                                          </p:cBhvr>
                                          <p:to>
                                            <p:strVal val="visible"/>
                                          </p:to>
                                        </p:set>
                                        <p:animEffect transition="in" filter="fade">
                                          <p:cBhvr>
                                            <p:cTn id="42" dur="1000"/>
                                            <p:tgtEl>
                                              <p:spTgt spid="53251">
                                                <p:txEl>
                                                  <p:pRg st="4" end="4"/>
                                                </p:txEl>
                                              </p:spTgt>
                                            </p:tgtEl>
                                          </p:cBhvr>
                                        </p:animEffect>
                                        <p:anim calcmode="lin" valueType="num">
                                          <p:cBhvr>
                                            <p:cTn id="43" dur="10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3251">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14500"/>
                                </p:stCondLst>
                                <p:childTnLst>
                                  <p:par>
                                    <p:cTn id="46" presetID="42" presetClass="entr" presetSubtype="0" fill="hold" nodeType="afterEffect">
                                      <p:stCondLst>
                                        <p:cond delay="0"/>
                                      </p:stCondLst>
                                      <p:childTnLst>
                                        <p:set>
                                          <p:cBhvr>
                                            <p:cTn id="47" dur="1" fill="hold">
                                              <p:stCondLst>
                                                <p:cond delay="0"/>
                                              </p:stCondLst>
                                            </p:cTn>
                                            <p:tgtEl>
                                              <p:spTgt spid="53251">
                                                <p:txEl>
                                                  <p:pRg st="5" end="5"/>
                                                </p:txEl>
                                              </p:spTgt>
                                            </p:tgtEl>
                                            <p:attrNameLst>
                                              <p:attrName>style.visibility</p:attrName>
                                            </p:attrNameLst>
                                          </p:cBhvr>
                                          <p:to>
                                            <p:strVal val="visible"/>
                                          </p:to>
                                        </p:set>
                                        <p:animEffect transition="in" filter="fade">
                                          <p:cBhvr>
                                            <p:cTn id="48" dur="1000"/>
                                            <p:tgtEl>
                                              <p:spTgt spid="53251">
                                                <p:txEl>
                                                  <p:pRg st="5" end="5"/>
                                                </p:txEl>
                                              </p:spTgt>
                                            </p:tgtEl>
                                          </p:cBhvr>
                                        </p:animEffect>
                                        <p:anim calcmode="lin" valueType="num">
                                          <p:cBhvr>
                                            <p:cTn id="49" dur="10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5325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P spid="53250"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45A4260-B85C-4E3D-9913-294CE795F2FD}"/>
              </a:ext>
            </a:extLst>
          </p:cNvPr>
          <p:cNvPicPr>
            <a:picLocks noGrp="1" noChangeAspect="1"/>
          </p:cNvPicPr>
          <p:nvPr>
            <p:ph idx="1"/>
          </p:nvPr>
        </p:nvPicPr>
        <p:blipFill>
          <a:blip r:embed="rId2"/>
          <a:stretch>
            <a:fillRect/>
          </a:stretch>
        </p:blipFill>
        <p:spPr>
          <a:xfrm>
            <a:off x="457200" y="1066801"/>
            <a:ext cx="8229600" cy="5759118"/>
          </a:xfrm>
          <a:prstGeom prst="rect">
            <a:avLst/>
          </a:prstGeom>
        </p:spPr>
      </p:pic>
      <p:sp>
        <p:nvSpPr>
          <p:cNvPr id="3" name="Slide Number Placeholder 2">
            <a:extLst>
              <a:ext uri="{FF2B5EF4-FFF2-40B4-BE49-F238E27FC236}">
                <a16:creationId xmlns:a16="http://schemas.microsoft.com/office/drawing/2014/main" id="{F8EF523A-BA95-45BF-A978-E1F8414F44F3}"/>
              </a:ext>
            </a:extLst>
          </p:cNvPr>
          <p:cNvSpPr>
            <a:spLocks noGrp="1"/>
          </p:cNvSpPr>
          <p:nvPr>
            <p:ph type="sldNum" sz="quarter" idx="12"/>
          </p:nvPr>
        </p:nvSpPr>
        <p:spPr/>
        <p:txBody>
          <a:bodyPr/>
          <a:lstStyle/>
          <a:p>
            <a:pPr>
              <a:defRPr/>
            </a:pPr>
            <a:fld id="{A8EE1544-7396-4BAD-962F-A48BCE8FCA85}" type="slidenum">
              <a:rPr lang="en-US" smtClean="0"/>
              <a:pPr>
                <a:defRPr/>
              </a:pPr>
              <a:t>44</a:t>
            </a:fld>
            <a:endParaRPr lang="en-US"/>
          </a:p>
        </p:txBody>
      </p:sp>
      <p:sp>
        <p:nvSpPr>
          <p:cNvPr id="4" name="Title 3">
            <a:extLst>
              <a:ext uri="{FF2B5EF4-FFF2-40B4-BE49-F238E27FC236}">
                <a16:creationId xmlns:a16="http://schemas.microsoft.com/office/drawing/2014/main" id="{D80392D4-B88D-4935-9CAE-C7E89A1DE037}"/>
              </a:ext>
            </a:extLst>
          </p:cNvPr>
          <p:cNvSpPr>
            <a:spLocks noGrp="1"/>
          </p:cNvSpPr>
          <p:nvPr>
            <p:ph type="title"/>
          </p:nvPr>
        </p:nvSpPr>
        <p:spPr/>
        <p:txBody>
          <a:bodyPr/>
          <a:lstStyle/>
          <a:p>
            <a:r>
              <a:rPr lang="en-US" dirty="0"/>
              <a:t>The Jury is Out</a:t>
            </a:r>
          </a:p>
        </p:txBody>
      </p:sp>
    </p:spTree>
    <p:extLst>
      <p:ext uri="{BB962C8B-B14F-4D97-AF65-F5344CB8AC3E}">
        <p14:creationId xmlns:p14="http://schemas.microsoft.com/office/powerpoint/2010/main" val="12037189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990600" y="1828800"/>
            <a:ext cx="6477000" cy="4724400"/>
          </a:xfrm>
        </p:spPr>
        <p:txBody>
          <a:bodyPr>
            <a:normAutofit lnSpcReduction="10000"/>
          </a:bodyPr>
          <a:lstStyle/>
          <a:p>
            <a:pPr eaLnBrk="1" hangingPunct="1">
              <a:defRPr/>
            </a:pPr>
            <a:r>
              <a:rPr lang="en-US" sz="2400" dirty="0">
                <a:solidFill>
                  <a:schemeClr val="accent1">
                    <a:lumMod val="75000"/>
                  </a:schemeClr>
                </a:solidFill>
                <a:cs typeface="Times New Roman" pitchFamily="18" charset="0"/>
              </a:rPr>
              <a:t>January 2003</a:t>
            </a:r>
          </a:p>
          <a:p>
            <a:pPr marL="82550" indent="0" eaLnBrk="1" hangingPunct="1">
              <a:buNone/>
              <a:defRPr/>
            </a:pPr>
            <a:br>
              <a:rPr lang="en-US" sz="2400" dirty="0">
                <a:solidFill>
                  <a:schemeClr val="accent1">
                    <a:lumMod val="75000"/>
                  </a:schemeClr>
                </a:solidFill>
                <a:cs typeface="Times New Roman" pitchFamily="18" charset="0"/>
              </a:rPr>
            </a:br>
            <a:endParaRPr lang="en-US" sz="2400" dirty="0">
              <a:solidFill>
                <a:schemeClr val="accent1">
                  <a:lumMod val="75000"/>
                </a:schemeClr>
              </a:solidFill>
              <a:cs typeface="Times New Roman" pitchFamily="18" charset="0"/>
            </a:endParaRPr>
          </a:p>
          <a:p>
            <a:pPr marL="82550" indent="0" eaLnBrk="1" hangingPunct="1">
              <a:buNone/>
              <a:defRPr/>
            </a:pPr>
            <a:r>
              <a:rPr lang="en-US" sz="2400" dirty="0">
                <a:solidFill>
                  <a:schemeClr val="accent1">
                    <a:lumMod val="75000"/>
                  </a:schemeClr>
                </a:solidFill>
                <a:cs typeface="Times New Roman" pitchFamily="18" charset="0"/>
              </a:rPr>
              <a:t>"A top prosecutor in Palm Beach County was arrested Tuesday after authorities said he stripped and performed lewd acts in front of a Web camera for someone he </a:t>
            </a:r>
            <a:r>
              <a:rPr lang="en-US" sz="2400" b="1" dirty="0">
                <a:solidFill>
                  <a:schemeClr val="accent1">
                    <a:lumMod val="75000"/>
                  </a:schemeClr>
                </a:solidFill>
                <a:cs typeface="Times New Roman" pitchFamily="18" charset="0"/>
              </a:rPr>
              <a:t>thought</a:t>
            </a:r>
            <a:r>
              <a:rPr lang="en-US" sz="2400" dirty="0">
                <a:solidFill>
                  <a:schemeClr val="accent1">
                    <a:lumMod val="75000"/>
                  </a:schemeClr>
                </a:solidFill>
                <a:cs typeface="Times New Roman" pitchFamily="18" charset="0"/>
              </a:rPr>
              <a:t> was a 13-year-old girl."</a:t>
            </a:r>
            <a:br>
              <a:rPr lang="en-US" sz="2400" dirty="0">
                <a:solidFill>
                  <a:schemeClr val="accent1">
                    <a:lumMod val="75000"/>
                  </a:schemeClr>
                </a:solidFill>
                <a:cs typeface="Times New Roman" pitchFamily="18" charset="0"/>
              </a:rPr>
            </a:br>
            <a:r>
              <a:rPr lang="en-US" sz="2400" dirty="0">
                <a:solidFill>
                  <a:schemeClr val="accent1">
                    <a:lumMod val="75000"/>
                  </a:schemeClr>
                </a:solidFill>
                <a:cs typeface="Times New Roman" pitchFamily="18" charset="0"/>
              </a:rPr>
              <a:t>"Assistant State Attorney I---- K----- was arrested in West Palm Beach and charged with soliciting sex from a minor via the Internet and transmitting harmful images to a minor, both felonies."</a:t>
            </a:r>
            <a:r>
              <a:rPr lang="en-US" sz="2400" dirty="0"/>
              <a:t> </a:t>
            </a:r>
          </a:p>
        </p:txBody>
      </p:sp>
      <p:sp>
        <p:nvSpPr>
          <p:cNvPr id="4" name="Slide Number Placeholder 5"/>
          <p:cNvSpPr>
            <a:spLocks noGrp="1"/>
          </p:cNvSpPr>
          <p:nvPr>
            <p:ph type="sldNum" sz="quarter" idx="12"/>
          </p:nvPr>
        </p:nvSpPr>
        <p:spPr/>
        <p:txBody>
          <a:bodyPr/>
          <a:lstStyle/>
          <a:p>
            <a:pPr>
              <a:defRPr/>
            </a:pPr>
            <a:fld id="{00B6361E-5EC8-4E87-B0A7-036EB216C7A1}" type="slidenum">
              <a:rPr lang="en-US"/>
              <a:pPr>
                <a:defRPr/>
              </a:pPr>
              <a:t>45</a:t>
            </a:fld>
            <a:endParaRPr lang="en-US"/>
          </a:p>
        </p:txBody>
      </p:sp>
      <p:sp>
        <p:nvSpPr>
          <p:cNvPr id="56322" name="Rectangle 2"/>
          <p:cNvSpPr>
            <a:spLocks noGrp="1" noChangeArrowheads="1"/>
          </p:cNvSpPr>
          <p:nvPr>
            <p:ph type="title"/>
          </p:nvPr>
        </p:nvSpPr>
        <p:spPr>
          <a:xfrm>
            <a:off x="1295400" y="533400"/>
            <a:ext cx="3657600" cy="1295400"/>
          </a:xfrm>
        </p:spPr>
        <p:txBody>
          <a:bodyPr>
            <a:normAutofit fontScale="90000"/>
          </a:bodyPr>
          <a:lstStyle/>
          <a:p>
            <a:pPr algn="ctr" eaLnBrk="1" fontAlgn="auto" hangingPunct="1">
              <a:spcAft>
                <a:spcPts val="0"/>
              </a:spcAft>
              <a:defRPr/>
            </a:pPr>
            <a:r>
              <a:rPr lang="en-US" dirty="0" err="1">
                <a:solidFill>
                  <a:schemeClr val="accent2">
                    <a:lumMod val="60000"/>
                    <a:lumOff val="40000"/>
                  </a:schemeClr>
                </a:solidFill>
              </a:rPr>
              <a:t>Oooooops</a:t>
            </a:r>
            <a:r>
              <a:rPr lang="en-US" dirty="0">
                <a:solidFill>
                  <a:schemeClr val="accent2">
                    <a:lumMod val="60000"/>
                    <a:lumOff val="40000"/>
                  </a:schemeClr>
                </a:solidFill>
              </a:rPr>
              <a:t> yet again . . . </a:t>
            </a:r>
            <a:r>
              <a:rPr lang="en-US" dirty="0">
                <a:solidFill>
                  <a:schemeClr val="tx2">
                    <a:satMod val="130000"/>
                  </a:schemeClr>
                </a:solidFill>
              </a:rPr>
              <a:t>.</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28600"/>
            <a:ext cx="208597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56323">
                                            <p:txEl>
                                              <p:pRg st="0" end="0"/>
                                            </p:txEl>
                                          </p:spTgt>
                                        </p:tgtEl>
                                        <p:attrNameLst>
                                          <p:attrName>style.visibility</p:attrName>
                                        </p:attrNameLst>
                                      </p:cBhvr>
                                      <p:to>
                                        <p:strVal val="visible"/>
                                      </p:to>
                                    </p:set>
                                    <p:anim calcmode="lin" valueType="num">
                                      <p:cBhvr additive="base">
                                        <p:cTn id="11" dur="10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56323">
                                            <p:txEl>
                                              <p:pRg st="0" end="0"/>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56323">
                                            <p:txEl>
                                              <p:pRg st="2" end="2"/>
                                            </p:txEl>
                                          </p:spTgt>
                                        </p:tgtEl>
                                        <p:attrNameLst>
                                          <p:attrName>style.visibility</p:attrName>
                                        </p:attrNameLst>
                                      </p:cBhvr>
                                      <p:to>
                                        <p:strVal val="visible"/>
                                      </p:to>
                                    </p:set>
                                    <p:anim calcmode="lin" valueType="num">
                                      <p:cBhvr additive="base">
                                        <p:cTn id="15" dur="50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par>
                          <p:cTn id="17" fill="hold">
                            <p:stCondLst>
                              <p:cond delay="5000"/>
                            </p:stCondLst>
                            <p:childTnLst>
                              <p:par>
                                <p:cTn id="18" presetID="31" presetClass="entr" presetSubtype="0" fill="hold" nodeType="afterEffect">
                                  <p:stCondLst>
                                    <p:cond delay="1500"/>
                                  </p:stCondLst>
                                  <p:childTnLst>
                                    <p:set>
                                      <p:cBhvr>
                                        <p:cTn id="19" dur="1" fill="hold">
                                          <p:stCondLst>
                                            <p:cond delay="0"/>
                                          </p:stCondLst>
                                        </p:cTn>
                                        <p:tgtEl>
                                          <p:spTgt spid="10242"/>
                                        </p:tgtEl>
                                        <p:attrNameLst>
                                          <p:attrName>style.visibility</p:attrName>
                                        </p:attrNameLst>
                                      </p:cBhvr>
                                      <p:to>
                                        <p:strVal val="visible"/>
                                      </p:to>
                                    </p:set>
                                    <p:anim calcmode="lin" valueType="num">
                                      <p:cBhvr>
                                        <p:cTn id="20" dur="1000" fill="hold"/>
                                        <p:tgtEl>
                                          <p:spTgt spid="10242"/>
                                        </p:tgtEl>
                                        <p:attrNameLst>
                                          <p:attrName>ppt_w</p:attrName>
                                        </p:attrNameLst>
                                      </p:cBhvr>
                                      <p:tavLst>
                                        <p:tav tm="0">
                                          <p:val>
                                            <p:fltVal val="0"/>
                                          </p:val>
                                        </p:tav>
                                        <p:tav tm="100000">
                                          <p:val>
                                            <p:strVal val="#ppt_w"/>
                                          </p:val>
                                        </p:tav>
                                      </p:tavLst>
                                    </p:anim>
                                    <p:anim calcmode="lin" valueType="num">
                                      <p:cBhvr>
                                        <p:cTn id="21" dur="1000" fill="hold"/>
                                        <p:tgtEl>
                                          <p:spTgt spid="10242"/>
                                        </p:tgtEl>
                                        <p:attrNameLst>
                                          <p:attrName>ppt_h</p:attrName>
                                        </p:attrNameLst>
                                      </p:cBhvr>
                                      <p:tavLst>
                                        <p:tav tm="0">
                                          <p:val>
                                            <p:fltVal val="0"/>
                                          </p:val>
                                        </p:tav>
                                        <p:tav tm="100000">
                                          <p:val>
                                            <p:strVal val="#ppt_h"/>
                                          </p:val>
                                        </p:tav>
                                      </p:tavLst>
                                    </p:anim>
                                    <p:anim calcmode="lin" valueType="num">
                                      <p:cBhvr>
                                        <p:cTn id="22" dur="1000" fill="hold"/>
                                        <p:tgtEl>
                                          <p:spTgt spid="10242"/>
                                        </p:tgtEl>
                                        <p:attrNameLst>
                                          <p:attrName>style.rotation</p:attrName>
                                        </p:attrNameLst>
                                      </p:cBhvr>
                                      <p:tavLst>
                                        <p:tav tm="0">
                                          <p:val>
                                            <p:fltVal val="90"/>
                                          </p:val>
                                        </p:tav>
                                        <p:tav tm="100000">
                                          <p:val>
                                            <p:fltVal val="0"/>
                                          </p:val>
                                        </p:tav>
                                      </p:tavLst>
                                    </p:anim>
                                    <p:animEffect transition="in" filter="fade">
                                      <p:cBhvr>
                                        <p:cTn id="23"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381000" y="1524000"/>
            <a:ext cx="8534400" cy="4800600"/>
          </a:xfrm>
        </p:spPr>
        <p:txBody>
          <a:bodyPr>
            <a:normAutofit fontScale="92500"/>
          </a:bodyPr>
          <a:lstStyle/>
          <a:p>
            <a:pPr eaLnBrk="1" hangingPunct="1">
              <a:lnSpc>
                <a:spcPct val="90000"/>
              </a:lnSpc>
              <a:defRPr/>
            </a:pPr>
            <a:r>
              <a:rPr lang="en-US" sz="2400" b="1" dirty="0">
                <a:solidFill>
                  <a:schemeClr val="accent1">
                    <a:lumMod val="75000"/>
                  </a:schemeClr>
                </a:solidFill>
                <a:cs typeface="Arial" pitchFamily="34" charset="0"/>
              </a:rPr>
              <a:t>Comment by:</a:t>
            </a:r>
            <a:r>
              <a:rPr lang="en-US" sz="2400" dirty="0">
                <a:solidFill>
                  <a:schemeClr val="accent1">
                    <a:lumMod val="75000"/>
                  </a:schemeClr>
                </a:solidFill>
                <a:cs typeface="Arial" pitchFamily="34" charset="0"/>
              </a:rPr>
              <a:t> </a:t>
            </a:r>
            <a:r>
              <a:rPr lang="en-US" sz="2400" dirty="0">
                <a:solidFill>
                  <a:schemeClr val="accent1">
                    <a:lumMod val="75000"/>
                  </a:schemeClr>
                </a:solidFill>
                <a:cs typeface="Arial" pitchFamily="34" charset="0"/>
                <a:hlinkClick r:id="rId2"/>
              </a:rPr>
              <a:t>m1tanker@hotmail.com</a:t>
            </a:r>
            <a:r>
              <a:rPr lang="en-US" sz="2400" dirty="0">
                <a:solidFill>
                  <a:schemeClr val="accent1">
                    <a:lumMod val="75000"/>
                  </a:schemeClr>
                </a:solidFill>
                <a:cs typeface="Arial" pitchFamily="34" charset="0"/>
              </a:rPr>
              <a:t> (1/23/2003) </a:t>
            </a:r>
            <a:endParaRPr lang="en-US" sz="2400" dirty="0">
              <a:solidFill>
                <a:schemeClr val="accent1">
                  <a:lumMod val="75000"/>
                </a:schemeClr>
              </a:solidFill>
              <a:latin typeface="Arial Unicode MS" pitchFamily="34" charset="-128"/>
              <a:ea typeface="Arial Unicode MS" pitchFamily="34" charset="-128"/>
              <a:cs typeface="Arial Unicode MS" pitchFamily="34" charset="-128"/>
            </a:endParaRPr>
          </a:p>
          <a:p>
            <a:pPr eaLnBrk="1" hangingPunct="1">
              <a:lnSpc>
                <a:spcPct val="90000"/>
              </a:lnSpc>
              <a:defRPr/>
            </a:pPr>
            <a:r>
              <a:rPr lang="en-US" sz="2400" dirty="0">
                <a:solidFill>
                  <a:schemeClr val="accent1">
                    <a:lumMod val="75000"/>
                  </a:schemeClr>
                </a:solidFill>
                <a:cs typeface="Arial" pitchFamily="34" charset="0"/>
              </a:rPr>
              <a:t>In thinking about a post below, part of me does want this guy to get the harshest punishment the law can give since he SHOULD be forefront in setting the example for the community. After all, he does prosecute laws onto others. There USED to be a lot of trust/respect associated with that position. And he betrayed that trust.</a:t>
            </a:r>
            <a:br>
              <a:rPr lang="en-US" sz="2400" dirty="0">
                <a:solidFill>
                  <a:schemeClr val="accent1">
                    <a:lumMod val="75000"/>
                  </a:schemeClr>
                </a:solidFill>
                <a:cs typeface="Arial" pitchFamily="34" charset="0"/>
              </a:rPr>
            </a:br>
            <a:br>
              <a:rPr lang="en-US" sz="2400" dirty="0">
                <a:solidFill>
                  <a:schemeClr val="accent1">
                    <a:lumMod val="75000"/>
                  </a:schemeClr>
                </a:solidFill>
                <a:cs typeface="Arial" pitchFamily="34" charset="0"/>
              </a:rPr>
            </a:br>
            <a:r>
              <a:rPr lang="en-US" sz="2400" dirty="0">
                <a:solidFill>
                  <a:schemeClr val="accent1">
                    <a:lumMod val="75000"/>
                  </a:schemeClr>
                </a:solidFill>
                <a:cs typeface="Arial" pitchFamily="34" charset="0"/>
              </a:rPr>
              <a:t>On the other hand, I would like to see him punished just the same as any of us 'commoners' who broke the law would be.</a:t>
            </a:r>
            <a:br>
              <a:rPr lang="en-US" sz="2400" dirty="0">
                <a:solidFill>
                  <a:schemeClr val="accent1">
                    <a:lumMod val="75000"/>
                  </a:schemeClr>
                </a:solidFill>
                <a:cs typeface="Arial" pitchFamily="34" charset="0"/>
              </a:rPr>
            </a:br>
            <a:br>
              <a:rPr lang="en-US" sz="2400" dirty="0">
                <a:solidFill>
                  <a:schemeClr val="accent1">
                    <a:lumMod val="75000"/>
                  </a:schemeClr>
                </a:solidFill>
                <a:cs typeface="Arial" pitchFamily="34" charset="0"/>
              </a:rPr>
            </a:br>
            <a:r>
              <a:rPr lang="en-US" sz="2400" dirty="0">
                <a:solidFill>
                  <a:schemeClr val="accent1">
                    <a:lumMod val="75000"/>
                  </a:schemeClr>
                </a:solidFill>
                <a:cs typeface="Arial" pitchFamily="34" charset="0"/>
              </a:rPr>
              <a:t>In reality, I don't foresee him getting any more than a wrist-slap, unless he made powerful enemies in high places.</a:t>
            </a:r>
          </a:p>
        </p:txBody>
      </p:sp>
      <p:sp>
        <p:nvSpPr>
          <p:cNvPr id="4" name="Slide Number Placeholder 5"/>
          <p:cNvSpPr>
            <a:spLocks noGrp="1"/>
          </p:cNvSpPr>
          <p:nvPr>
            <p:ph type="sldNum" sz="quarter" idx="12"/>
          </p:nvPr>
        </p:nvSpPr>
        <p:spPr/>
        <p:txBody>
          <a:bodyPr/>
          <a:lstStyle/>
          <a:p>
            <a:pPr>
              <a:defRPr/>
            </a:pPr>
            <a:fld id="{BD13F7DB-35B0-4B57-85B7-BA5F364BD887}" type="slidenum">
              <a:rPr lang="en-US"/>
              <a:pPr>
                <a:defRPr/>
              </a:pPr>
              <a:t>46</a:t>
            </a:fld>
            <a:endParaRPr lang="en-US"/>
          </a:p>
        </p:txBody>
      </p:sp>
      <p:sp>
        <p:nvSpPr>
          <p:cNvPr id="34819" name="Rectangle 2"/>
          <p:cNvSpPr>
            <a:spLocks noGrp="1" noChangeArrowheads="1"/>
          </p:cNvSpPr>
          <p:nvPr>
            <p:ph type="title"/>
          </p:nvPr>
        </p:nvSpPr>
        <p:spPr>
          <a:xfrm>
            <a:off x="1600200" y="152400"/>
            <a:ext cx="6096000" cy="1143000"/>
          </a:xfrm>
        </p:spPr>
        <p:txBody>
          <a:bodyPr/>
          <a:lstStyle/>
          <a:p>
            <a:pPr eaLnBrk="1" fontAlgn="auto" hangingPunct="1">
              <a:spcAft>
                <a:spcPts val="0"/>
              </a:spcAft>
              <a:defRPr/>
            </a:pPr>
            <a:r>
              <a:rPr lang="en-US" dirty="0">
                <a:solidFill>
                  <a:schemeClr val="accent2">
                    <a:lumMod val="60000"/>
                    <a:lumOff val="40000"/>
                  </a:schemeClr>
                </a:solidFill>
              </a:rPr>
              <a:t>The Public’s Perception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C5166EAA-08A4-4434-9BD9-791BA419F98D}" type="slidenum">
              <a:rPr lang="en-US"/>
              <a:pPr>
                <a:defRPr/>
              </a:pPr>
              <a:t>47</a:t>
            </a:fld>
            <a:endParaRPr lang="en-US"/>
          </a:p>
        </p:txBody>
      </p:sp>
      <p:sp>
        <p:nvSpPr>
          <p:cNvPr id="113666" name="Rectangle 2"/>
          <p:cNvSpPr>
            <a:spLocks noGrp="1" noChangeArrowheads="1"/>
          </p:cNvSpPr>
          <p:nvPr>
            <p:ph type="title" idx="4294967295"/>
          </p:nvPr>
        </p:nvSpPr>
        <p:spPr>
          <a:xfrm>
            <a:off x="914400" y="609600"/>
            <a:ext cx="8229600" cy="4953000"/>
          </a:xfrm>
        </p:spPr>
        <p:txBody>
          <a:bodyPr>
            <a:normAutofit/>
          </a:bodyPr>
          <a:lstStyle/>
          <a:p>
            <a:pPr eaLnBrk="1" fontAlgn="auto" hangingPunct="1">
              <a:spcAft>
                <a:spcPts val="0"/>
              </a:spcAft>
              <a:defRPr/>
            </a:pPr>
            <a:r>
              <a:rPr lang="en-US" sz="2400" dirty="0">
                <a:solidFill>
                  <a:schemeClr val="tx2">
                    <a:satMod val="130000"/>
                  </a:schemeClr>
                </a:solidFill>
              </a:rPr>
              <a:t> </a:t>
            </a:r>
            <a:br>
              <a:rPr lang="en-US" sz="2000" dirty="0">
                <a:solidFill>
                  <a:schemeClr val="tx2">
                    <a:satMod val="130000"/>
                  </a:schemeClr>
                </a:solidFill>
              </a:rPr>
            </a:br>
            <a:r>
              <a:rPr lang="en-US" sz="2400" dirty="0">
                <a:solidFill>
                  <a:schemeClr val="tx2">
                    <a:satMod val="130000"/>
                  </a:schemeClr>
                </a:solidFill>
              </a:rPr>
              <a:t>If you are going to live in a hi-rise condo, be careful of your activities before you try to sit on the ledge of the outside balcony.</a:t>
            </a:r>
            <a:br>
              <a:rPr lang="en-US" sz="24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endParaRPr lang="en-US" dirty="0">
              <a:solidFill>
                <a:schemeClr val="tx2">
                  <a:satMod val="130000"/>
                </a:schemeClr>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581400"/>
            <a:ext cx="285750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113666"/>
                                        </p:tgtEl>
                                        <p:attrNameLst>
                                          <p:attrName>style.visibility</p:attrName>
                                        </p:attrNameLst>
                                      </p:cBhvr>
                                      <p:to>
                                        <p:strVal val="visible"/>
                                      </p:to>
                                    </p:set>
                                    <p:anim calcmode="lin" valueType="num">
                                      <p:cBhvr additive="base">
                                        <p:cTn id="7" dur="5000" fill="hold"/>
                                        <p:tgtEl>
                                          <p:spTgt spid="113666"/>
                                        </p:tgtEl>
                                        <p:attrNameLst>
                                          <p:attrName>ppt_x</p:attrName>
                                        </p:attrNameLst>
                                      </p:cBhvr>
                                      <p:tavLst>
                                        <p:tav tm="0">
                                          <p:val>
                                            <p:strVal val="#ppt_x"/>
                                          </p:val>
                                        </p:tav>
                                        <p:tav tm="100000">
                                          <p:val>
                                            <p:strVal val="#ppt_x"/>
                                          </p:val>
                                        </p:tav>
                                      </p:tavLst>
                                    </p:anim>
                                    <p:anim calcmode="lin" valueType="num">
                                      <p:cBhvr additive="base">
                                        <p:cTn id="8" dur="5000" fill="hold"/>
                                        <p:tgtEl>
                                          <p:spTgt spid="113666"/>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47" presetClass="entr" presetSubtype="0" fill="hold" nodeType="afterEffect">
                                  <p:stCondLst>
                                    <p:cond delay="4000"/>
                                  </p:stCondLst>
                                  <p:childTnLst>
                                    <p:set>
                                      <p:cBhvr>
                                        <p:cTn id="11" dur="1" fill="hold">
                                          <p:stCondLst>
                                            <p:cond delay="0"/>
                                          </p:stCondLst>
                                        </p:cTn>
                                        <p:tgtEl>
                                          <p:spTgt spid="11266"/>
                                        </p:tgtEl>
                                        <p:attrNameLst>
                                          <p:attrName>style.visibility</p:attrName>
                                        </p:attrNameLst>
                                      </p:cBhvr>
                                      <p:to>
                                        <p:strVal val="visible"/>
                                      </p:to>
                                    </p:set>
                                    <p:animEffect transition="in" filter="fade">
                                      <p:cBhvr>
                                        <p:cTn id="12" dur="5000"/>
                                        <p:tgtEl>
                                          <p:spTgt spid="11266"/>
                                        </p:tgtEl>
                                      </p:cBhvr>
                                    </p:animEffect>
                                    <p:anim calcmode="lin" valueType="num">
                                      <p:cBhvr>
                                        <p:cTn id="13" dur="5000" fill="hold"/>
                                        <p:tgtEl>
                                          <p:spTgt spid="11266"/>
                                        </p:tgtEl>
                                        <p:attrNameLst>
                                          <p:attrName>ppt_x</p:attrName>
                                        </p:attrNameLst>
                                      </p:cBhvr>
                                      <p:tavLst>
                                        <p:tav tm="0">
                                          <p:val>
                                            <p:strVal val="#ppt_x"/>
                                          </p:val>
                                        </p:tav>
                                        <p:tav tm="100000">
                                          <p:val>
                                            <p:strVal val="#ppt_x"/>
                                          </p:val>
                                        </p:tav>
                                      </p:tavLst>
                                    </p:anim>
                                    <p:anim calcmode="lin" valueType="num">
                                      <p:cBhvr>
                                        <p:cTn id="14" dur="5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381000"/>
            <a:ext cx="7239000" cy="3276599"/>
          </a:xfrm>
        </p:spPr>
        <p:txBody>
          <a:bodyPr/>
          <a:lstStyle/>
          <a:p>
            <a:endParaRPr lang="en-US" dirty="0"/>
          </a:p>
        </p:txBody>
      </p:sp>
      <p:sp>
        <p:nvSpPr>
          <p:cNvPr id="3" name="Subtitle 2"/>
          <p:cNvSpPr>
            <a:spLocks noGrp="1"/>
          </p:cNvSpPr>
          <p:nvPr>
            <p:ph type="subTitle" idx="1"/>
          </p:nvPr>
        </p:nvSpPr>
        <p:spPr>
          <a:xfrm>
            <a:off x="1371600" y="2667000"/>
            <a:ext cx="7467600" cy="2895600"/>
          </a:xfrm>
        </p:spPr>
        <p:txBody>
          <a:bodyPr>
            <a:normAutofit fontScale="70000" lnSpcReduction="20000"/>
          </a:bodyPr>
          <a:lstStyle/>
          <a:p>
            <a:endParaRPr lang="en-US" sz="2800" dirty="0">
              <a:solidFill>
                <a:schemeClr val="tx2">
                  <a:satMod val="130000"/>
                </a:schemeClr>
              </a:solidFill>
            </a:endParaRPr>
          </a:p>
          <a:p>
            <a:endParaRPr lang="en-US" sz="2800" dirty="0">
              <a:solidFill>
                <a:schemeClr val="tx2">
                  <a:satMod val="130000"/>
                </a:schemeClr>
              </a:solidFill>
            </a:endParaRPr>
          </a:p>
          <a:p>
            <a:endParaRPr lang="en-US" sz="2800" dirty="0">
              <a:solidFill>
                <a:schemeClr val="tx2">
                  <a:satMod val="130000"/>
                </a:schemeClr>
              </a:solidFill>
            </a:endParaRPr>
          </a:p>
          <a:p>
            <a:r>
              <a:rPr lang="en-US" sz="2800" dirty="0">
                <a:solidFill>
                  <a:schemeClr val="tx2">
                    <a:satMod val="130000"/>
                  </a:schemeClr>
                </a:solidFill>
              </a:rPr>
              <a:t>Don’t celebrate your birthday by going to the club and doing drugs - - - while at the club - - - out  in the open.</a:t>
            </a:r>
          </a:p>
          <a:p>
            <a:r>
              <a:rPr lang="en-US" sz="2400" dirty="0">
                <a:solidFill>
                  <a:schemeClr val="tx2">
                    <a:satMod val="130000"/>
                  </a:schemeClr>
                </a:solidFill>
              </a:rPr>
              <a:t>These are serious matters and the consequences can be deadly. They can ruin careers and destroy lives. </a:t>
            </a:r>
            <a:endParaRPr lang="en-US" sz="2400" dirty="0"/>
          </a:p>
          <a:p>
            <a:br>
              <a:rPr lang="en-US" sz="2400" dirty="0">
                <a:solidFill>
                  <a:schemeClr val="tx2">
                    <a:satMod val="130000"/>
                  </a:schemeClr>
                </a:solidFill>
              </a:rPr>
            </a:br>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48</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04800"/>
            <a:ext cx="4286250"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74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p:cTn id="7"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3" end="3"/>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p:cTn id="13"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5" end="5"/>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4" end="4"/>
                                            </p:txEl>
                                          </p:spTgt>
                                        </p:tgtEl>
                                      </p:cBhvr>
                                    </p:animEffect>
                                  </p:childTnLst>
                                </p:cTn>
                              </p:par>
                            </p:childTnLst>
                          </p:cTn>
                        </p:par>
                        <p:par>
                          <p:cTn id="23" fill="hold">
                            <p:stCondLst>
                              <p:cond delay="1000"/>
                            </p:stCondLst>
                            <p:childTnLst>
                              <p:par>
                                <p:cTn id="24" presetID="53" presetClass="entr" presetSubtype="16" fill="hold" nodeType="afterEffect">
                                  <p:stCondLst>
                                    <p:cond delay="2000"/>
                                  </p:stCondLst>
                                  <p:childTnLst>
                                    <p:set>
                                      <p:cBhvr>
                                        <p:cTn id="25" dur="1" fill="hold">
                                          <p:stCondLst>
                                            <p:cond delay="0"/>
                                          </p:stCondLst>
                                        </p:cTn>
                                        <p:tgtEl>
                                          <p:spTgt spid="12290"/>
                                        </p:tgtEl>
                                        <p:attrNameLst>
                                          <p:attrName>style.visibility</p:attrName>
                                        </p:attrNameLst>
                                      </p:cBhvr>
                                      <p:to>
                                        <p:strVal val="visible"/>
                                      </p:to>
                                    </p:set>
                                    <p:anim calcmode="lin" valueType="num">
                                      <p:cBhvr>
                                        <p:cTn id="26" dur="2000" fill="hold"/>
                                        <p:tgtEl>
                                          <p:spTgt spid="12290"/>
                                        </p:tgtEl>
                                        <p:attrNameLst>
                                          <p:attrName>ppt_w</p:attrName>
                                        </p:attrNameLst>
                                      </p:cBhvr>
                                      <p:tavLst>
                                        <p:tav tm="0">
                                          <p:val>
                                            <p:fltVal val="0"/>
                                          </p:val>
                                        </p:tav>
                                        <p:tav tm="100000">
                                          <p:val>
                                            <p:strVal val="#ppt_w"/>
                                          </p:val>
                                        </p:tav>
                                      </p:tavLst>
                                    </p:anim>
                                    <p:anim calcmode="lin" valueType="num">
                                      <p:cBhvr>
                                        <p:cTn id="27" dur="2000" fill="hold"/>
                                        <p:tgtEl>
                                          <p:spTgt spid="12290"/>
                                        </p:tgtEl>
                                        <p:attrNameLst>
                                          <p:attrName>ppt_h</p:attrName>
                                        </p:attrNameLst>
                                      </p:cBhvr>
                                      <p:tavLst>
                                        <p:tav tm="0">
                                          <p:val>
                                            <p:fltVal val="0"/>
                                          </p:val>
                                        </p:tav>
                                        <p:tav tm="100000">
                                          <p:val>
                                            <p:strVal val="#ppt_h"/>
                                          </p:val>
                                        </p:tav>
                                      </p:tavLst>
                                    </p:anim>
                                    <p:animEffect transition="in" filter="fade">
                                      <p:cBhvr>
                                        <p:cTn id="28"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2560" y="359898"/>
            <a:ext cx="7406640" cy="2078502"/>
          </a:xfrm>
        </p:spPr>
        <p:txBody>
          <a:bodyPr/>
          <a:lstStyle/>
          <a:p>
            <a:endParaRPr lang="en-US" dirty="0"/>
          </a:p>
        </p:txBody>
      </p:sp>
      <p:sp>
        <p:nvSpPr>
          <p:cNvPr id="3" name="Subtitle 2"/>
          <p:cNvSpPr>
            <a:spLocks noGrp="1"/>
          </p:cNvSpPr>
          <p:nvPr>
            <p:ph type="subTitle" idx="1"/>
          </p:nvPr>
        </p:nvSpPr>
        <p:spPr>
          <a:xfrm>
            <a:off x="1432560" y="2514600"/>
            <a:ext cx="7406640" cy="4343400"/>
          </a:xfrm>
        </p:spPr>
        <p:txBody>
          <a:bodyPr>
            <a:normAutofit fontScale="92500" lnSpcReduction="10000"/>
          </a:bodyPr>
          <a:lstStyle/>
          <a:p>
            <a:endParaRPr lang="en-US" sz="2800" dirty="0">
              <a:solidFill>
                <a:schemeClr val="tx2">
                  <a:satMod val="130000"/>
                </a:schemeClr>
              </a:solidFill>
            </a:endParaRPr>
          </a:p>
          <a:p>
            <a:endParaRPr lang="en-US" sz="2800" dirty="0">
              <a:solidFill>
                <a:schemeClr val="tx2">
                  <a:satMod val="130000"/>
                </a:schemeClr>
              </a:solidFill>
            </a:endParaRPr>
          </a:p>
          <a:p>
            <a:endParaRPr lang="en-US" sz="2800" dirty="0">
              <a:solidFill>
                <a:schemeClr val="tx2">
                  <a:satMod val="130000"/>
                </a:schemeClr>
              </a:solidFill>
            </a:endParaRPr>
          </a:p>
          <a:p>
            <a:r>
              <a:rPr lang="en-US" sz="2800" dirty="0">
                <a:solidFill>
                  <a:schemeClr val="tx2">
                    <a:satMod val="130000"/>
                  </a:schemeClr>
                </a:solidFill>
              </a:rPr>
              <a:t>January 1, 2007.  New Years Day  When my phone rings and it is in the wee hours of the morning I know there is a problem.  </a:t>
            </a:r>
            <a:br>
              <a:rPr lang="en-US" sz="2800" dirty="0">
                <a:solidFill>
                  <a:schemeClr val="tx2">
                    <a:satMod val="130000"/>
                  </a:schemeClr>
                </a:solidFill>
              </a:rPr>
            </a:br>
            <a:r>
              <a:rPr lang="en-US" sz="2800" dirty="0">
                <a:solidFill>
                  <a:schemeClr val="tx2">
                    <a:satMod val="130000"/>
                  </a:schemeClr>
                </a:solidFill>
              </a:rPr>
              <a:t>Accident - -possible DUI</a:t>
            </a:r>
          </a:p>
          <a:p>
            <a:r>
              <a:rPr lang="en-US" sz="2800" dirty="0">
                <a:solidFill>
                  <a:schemeClr val="tx2">
                    <a:satMod val="130000"/>
                  </a:schemeClr>
                </a:solidFill>
              </a:rPr>
              <a:t>Driver is one of our senior ASAs</a:t>
            </a:r>
            <a:br>
              <a:rPr lang="en-US" sz="2800" dirty="0">
                <a:solidFill>
                  <a:schemeClr val="tx2">
                    <a:satMod val="130000"/>
                  </a:schemeClr>
                </a:solidFill>
              </a:rPr>
            </a:br>
            <a:r>
              <a:rPr lang="en-US" sz="2800" dirty="0">
                <a:solidFill>
                  <a:schemeClr val="tx2">
                    <a:satMod val="130000"/>
                  </a:schemeClr>
                </a:solidFill>
              </a:rPr>
              <a:t>2 victims on a moped.  </a:t>
            </a:r>
          </a:p>
          <a:p>
            <a:r>
              <a:rPr lang="en-US" sz="2800" dirty="0">
                <a:solidFill>
                  <a:schemeClr val="tx2">
                    <a:satMod val="130000"/>
                  </a:schemeClr>
                </a:solidFill>
              </a:rPr>
              <a:t>Both in Intensive care.</a:t>
            </a:r>
            <a:br>
              <a:rPr lang="en-US" sz="2400" dirty="0">
                <a:solidFill>
                  <a:schemeClr val="tx2">
                    <a:satMod val="130000"/>
                  </a:schemeClr>
                </a:solidFill>
              </a:rPr>
            </a:br>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49</a:t>
            </a:fld>
            <a:endParaRPr 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7620000" cy="3677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229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randombar(horizontal)">
                                      <p:cBhvr>
                                        <p:cTn id="7" dur="3000"/>
                                        <p:tgtEl>
                                          <p:spTgt spid="13314"/>
                                        </p:tgtEl>
                                      </p:cBhvr>
                                    </p:animEffect>
                                  </p:childTnLst>
                                </p:cTn>
                              </p:par>
                            </p:childTnLst>
                          </p:cTn>
                        </p:par>
                        <p:par>
                          <p:cTn id="8" fill="hold">
                            <p:stCondLst>
                              <p:cond delay="3000"/>
                            </p:stCondLst>
                            <p:childTnLst>
                              <p:par>
                                <p:cTn id="9" presetID="42" presetClass="entr" presetSubtype="0" fill="hold" grpId="0" nodeType="after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fade">
                                      <p:cBhvr>
                                        <p:cTn id="11" dur="3000"/>
                                        <p:tgtEl>
                                          <p:spTgt spid="3">
                                            <p:txEl>
                                              <p:pRg st="3" end="3"/>
                                            </p:txEl>
                                          </p:spTgt>
                                        </p:tgtEl>
                                      </p:cBhvr>
                                    </p:animEffect>
                                    <p:anim calcmode="lin" valueType="num">
                                      <p:cBhvr>
                                        <p:cTn id="12" dur="3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3" dur="3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14" fill="hold">
                            <p:stCondLst>
                              <p:cond delay="6000"/>
                            </p:stCondLst>
                            <p:childTnLst>
                              <p:par>
                                <p:cTn id="15" presetID="42" presetClass="entr" presetSubtype="0" fill="hold" grpId="0" nodeType="after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3000"/>
                                        <p:tgtEl>
                                          <p:spTgt spid="3">
                                            <p:txEl>
                                              <p:pRg st="4" end="4"/>
                                            </p:txEl>
                                          </p:spTgt>
                                        </p:tgtEl>
                                      </p:cBhvr>
                                    </p:animEffect>
                                    <p:anim calcmode="lin" valueType="num">
                                      <p:cBhvr>
                                        <p:cTn id="18" dur="3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3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20" fill="hold">
                            <p:stCondLst>
                              <p:cond delay="9000"/>
                            </p:stCondLst>
                            <p:childTnLst>
                              <p:par>
                                <p:cTn id="21" presetID="42" presetClass="entr" presetSubtype="0" fill="hold" grpId="0"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3000"/>
                                        <p:tgtEl>
                                          <p:spTgt spid="3">
                                            <p:txEl>
                                              <p:pRg st="5" end="5"/>
                                            </p:txEl>
                                          </p:spTgt>
                                        </p:tgtEl>
                                      </p:cBhvr>
                                    </p:animEffect>
                                    <p:anim calcmode="lin" valueType="num">
                                      <p:cBhvr>
                                        <p:cTn id="24" dur="3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5" dur="3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36B276AD-BCF8-4B4C-B0B7-0C536EA56AF3}" type="slidenum">
              <a:rPr lang="en-US"/>
              <a:pPr>
                <a:defRPr/>
              </a:pPr>
              <a:t>5</a:t>
            </a:fld>
            <a:endParaRPr lang="en-US"/>
          </a:p>
        </p:txBody>
      </p:sp>
      <p:sp>
        <p:nvSpPr>
          <p:cNvPr id="86019" name="Rectangle 1027"/>
          <p:cNvSpPr>
            <a:spLocks noGrp="1" noChangeArrowheads="1"/>
          </p:cNvSpPr>
          <p:nvPr>
            <p:ph type="title" idx="4294967295"/>
          </p:nvPr>
        </p:nvSpPr>
        <p:spPr>
          <a:xfrm>
            <a:off x="0" y="84138"/>
            <a:ext cx="4038600" cy="1524000"/>
          </a:xfrm>
        </p:spPr>
        <p:txBody>
          <a:bodyPr/>
          <a:lstStyle/>
          <a:p>
            <a:pPr eaLnBrk="1" fontAlgn="auto" hangingPunct="1">
              <a:spcAft>
                <a:spcPts val="0"/>
              </a:spcAft>
              <a:defRPr/>
            </a:pPr>
            <a:r>
              <a:rPr lang="en-US" dirty="0">
                <a:solidFill>
                  <a:schemeClr val="tx2">
                    <a:satMod val="130000"/>
                  </a:schemeClr>
                </a:solidFill>
              </a:rPr>
              <a:t>Robert Rosier</a:t>
            </a:r>
          </a:p>
        </p:txBody>
      </p:sp>
      <p:pic>
        <p:nvPicPr>
          <p:cNvPr id="86018" name="Picture 1026" descr="F:\Don Horn\don122Rosier.jpg"/>
          <p:cNvPicPr>
            <a:picLocks noChangeAspect="1" noChangeArrowheads="1"/>
          </p:cNvPicPr>
          <p:nvPr/>
        </p:nvPicPr>
        <p:blipFill>
          <a:blip r:embed="rId2" cstate="print"/>
          <a:srcRect/>
          <a:stretch>
            <a:fillRect/>
          </a:stretch>
        </p:blipFill>
        <p:spPr bwMode="auto">
          <a:xfrm>
            <a:off x="-457200" y="1752600"/>
            <a:ext cx="10058400" cy="45704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wedge">
                                      <p:cBhvr>
                                        <p:cTn id="7" dur="2000"/>
                                        <p:tgtEl>
                                          <p:spTgt spid="8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50</a:t>
            </a:fld>
            <a:endParaRPr lang="en-US"/>
          </a:p>
        </p:txBody>
      </p:sp>
      <p:pic>
        <p:nvPicPr>
          <p:cNvPr id="4098"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590801"/>
            <a:ext cx="11024641" cy="1289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63798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51</a:t>
            </a:fld>
            <a:endParaRPr lang="en-US"/>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457200"/>
            <a:ext cx="6824778" cy="8825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08545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52</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981200"/>
            <a:ext cx="10695432" cy="13830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74773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p:txBody>
          <a:bodyPr/>
          <a:lstStyle/>
          <a:p>
            <a:endParaRPr lang="en-US"/>
          </a:p>
        </p:txBody>
      </p:sp>
      <p:sp>
        <p:nvSpPr>
          <p:cNvPr id="4" name="Picture Placeholder 3"/>
          <p:cNvSpPr>
            <a:spLocks noGrp="1"/>
          </p:cNvSpPr>
          <p:nvPr>
            <p:ph type="pic" idx="1"/>
          </p:nvPr>
        </p:nvSpPr>
        <p:spPr/>
      </p:sp>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53</a:t>
            </a:fld>
            <a:endParaRPr lang="en-US"/>
          </a:p>
        </p:txBody>
      </p:sp>
      <p:sp>
        <p:nvSpPr>
          <p:cNvPr id="3" name="Title 2"/>
          <p:cNvSpPr>
            <a:spLocks noGrp="1"/>
          </p:cNvSpPr>
          <p:nvPr>
            <p:ph type="title"/>
          </p:nvPr>
        </p:nvSpPr>
        <p:spPr>
          <a:xfrm>
            <a:off x="5715000" y="1143000"/>
            <a:ext cx="3124200" cy="3048000"/>
          </a:xfrm>
        </p:spPr>
        <p:txBody>
          <a:bodyPr/>
          <a:lstStyle/>
          <a:p>
            <a:r>
              <a:rPr lang="en-US" sz="3600" dirty="0"/>
              <a:t>DON’T LET YOUR BADGE GET YOU BOUNCED!!</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066800"/>
            <a:ext cx="3071813" cy="4286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764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down)">
                                      <p:cBhvr>
                                        <p:cTn id="7" dur="580">
                                          <p:stCondLst>
                                            <p:cond delay="0"/>
                                          </p:stCondLst>
                                        </p:cTn>
                                        <p:tgtEl>
                                          <p:spTgt spid="14338"/>
                                        </p:tgtEl>
                                      </p:cBhvr>
                                    </p:animEffect>
                                    <p:anim calcmode="lin" valueType="num">
                                      <p:cBhvr>
                                        <p:cTn id="8" dur="1822" tmFilter="0,0; 0.14,0.36; 0.43,0.73; 0.71,0.91; 1.0,1.0">
                                          <p:stCondLst>
                                            <p:cond delay="0"/>
                                          </p:stCondLst>
                                        </p:cTn>
                                        <p:tgtEl>
                                          <p:spTgt spid="143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3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3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3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38"/>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38"/>
                                        </p:tgtEl>
                                      </p:cBhvr>
                                      <p:to x="100000" y="60000"/>
                                    </p:animScale>
                                    <p:animScale>
                                      <p:cBhvr>
                                        <p:cTn id="14" dur="166" decel="50000">
                                          <p:stCondLst>
                                            <p:cond delay="676"/>
                                          </p:stCondLst>
                                        </p:cTn>
                                        <p:tgtEl>
                                          <p:spTgt spid="14338"/>
                                        </p:tgtEl>
                                      </p:cBhvr>
                                      <p:to x="100000" y="100000"/>
                                    </p:animScale>
                                    <p:animScale>
                                      <p:cBhvr>
                                        <p:cTn id="15" dur="26">
                                          <p:stCondLst>
                                            <p:cond delay="1312"/>
                                          </p:stCondLst>
                                        </p:cTn>
                                        <p:tgtEl>
                                          <p:spTgt spid="14338"/>
                                        </p:tgtEl>
                                      </p:cBhvr>
                                      <p:to x="100000" y="80000"/>
                                    </p:animScale>
                                    <p:animScale>
                                      <p:cBhvr>
                                        <p:cTn id="16" dur="166" decel="50000">
                                          <p:stCondLst>
                                            <p:cond delay="1338"/>
                                          </p:stCondLst>
                                        </p:cTn>
                                        <p:tgtEl>
                                          <p:spTgt spid="14338"/>
                                        </p:tgtEl>
                                      </p:cBhvr>
                                      <p:to x="100000" y="100000"/>
                                    </p:animScale>
                                    <p:animScale>
                                      <p:cBhvr>
                                        <p:cTn id="17" dur="26">
                                          <p:stCondLst>
                                            <p:cond delay="1642"/>
                                          </p:stCondLst>
                                        </p:cTn>
                                        <p:tgtEl>
                                          <p:spTgt spid="14338"/>
                                        </p:tgtEl>
                                      </p:cBhvr>
                                      <p:to x="100000" y="90000"/>
                                    </p:animScale>
                                    <p:animScale>
                                      <p:cBhvr>
                                        <p:cTn id="18" dur="166" decel="50000">
                                          <p:stCondLst>
                                            <p:cond delay="1668"/>
                                          </p:stCondLst>
                                        </p:cTn>
                                        <p:tgtEl>
                                          <p:spTgt spid="14338"/>
                                        </p:tgtEl>
                                      </p:cBhvr>
                                      <p:to x="100000" y="100000"/>
                                    </p:animScale>
                                    <p:animScale>
                                      <p:cBhvr>
                                        <p:cTn id="19" dur="26">
                                          <p:stCondLst>
                                            <p:cond delay="1808"/>
                                          </p:stCondLst>
                                        </p:cTn>
                                        <p:tgtEl>
                                          <p:spTgt spid="14338"/>
                                        </p:tgtEl>
                                      </p:cBhvr>
                                      <p:to x="100000" y="95000"/>
                                    </p:animScale>
                                    <p:animScale>
                                      <p:cBhvr>
                                        <p:cTn id="20" dur="166" decel="50000">
                                          <p:stCondLst>
                                            <p:cond delay="1834"/>
                                          </p:stCondLst>
                                        </p:cTn>
                                        <p:tgtEl>
                                          <p:spTgt spid="14338"/>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lvl="0"/>
            <a:r>
              <a:rPr lang="en-US" sz="4400" dirty="0"/>
              <a:t>Flashing your prosecutor’s badge to get in free to a strip club? Bad.</a:t>
            </a:r>
          </a:p>
          <a:p>
            <a:pPr lvl="0"/>
            <a:r>
              <a:rPr lang="en-US" sz="4400" dirty="0"/>
              <a:t>Flashing it again once you get inside? Worse.</a:t>
            </a:r>
          </a:p>
          <a:p>
            <a:pPr lvl="0"/>
            <a:r>
              <a:rPr lang="en-US" sz="4400" dirty="0"/>
              <a:t>Lying about it to the Chief Asst. State Attorney? </a:t>
            </a:r>
            <a:r>
              <a:rPr lang="en-US" sz="4000" dirty="0"/>
              <a:t>Hopeless.</a:t>
            </a:r>
          </a:p>
          <a:p>
            <a:endParaRPr lang="en-US" dirty="0"/>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54</a:t>
            </a:fld>
            <a:endParaRPr lang="en-US"/>
          </a:p>
        </p:txBody>
      </p:sp>
      <p:sp>
        <p:nvSpPr>
          <p:cNvPr id="2" name="Title 1"/>
          <p:cNvSpPr>
            <a:spLocks noGrp="1"/>
          </p:cNvSpPr>
          <p:nvPr>
            <p:ph type="title"/>
          </p:nvPr>
        </p:nvSpPr>
        <p:spPr>
          <a:xfrm>
            <a:off x="1447800" y="0"/>
            <a:ext cx="7499350" cy="1524000"/>
          </a:xfrm>
        </p:spPr>
        <p:txBody>
          <a:bodyPr>
            <a:normAutofit fontScale="90000"/>
          </a:bodyPr>
          <a:lstStyle/>
          <a:p>
            <a:r>
              <a:rPr lang="en-US" sz="3200" b="1" dirty="0"/>
              <a:t>Miami-Dade County Badge-flash at strip club gets freeloader prosecutor canned</a:t>
            </a:r>
            <a:r>
              <a:rPr lang="en-US" sz="2800" b="1" dirty="0">
                <a:effectLst/>
              </a:rPr>
              <a:t> </a:t>
            </a:r>
            <a:r>
              <a:rPr lang="en-US" sz="2000" b="1" dirty="0">
                <a:effectLst/>
              </a:rPr>
              <a:t>Posted on Thursday, 02.21.13</a:t>
            </a:r>
            <a:endParaRPr lang="en-US" sz="3200" b="1" dirty="0"/>
          </a:p>
        </p:txBody>
      </p:sp>
    </p:spTree>
    <p:extLst>
      <p:ext uri="{BB962C8B-B14F-4D97-AF65-F5344CB8AC3E}">
        <p14:creationId xmlns:p14="http://schemas.microsoft.com/office/powerpoint/2010/main" val="239215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2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anim calcmode="lin" valueType="num">
                                      <p:cBhvr>
                                        <p:cTn id="13"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42"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3000"/>
                                        <p:tgtEl>
                                          <p:spTgt spid="3">
                                            <p:txEl>
                                              <p:pRg st="1" end="1"/>
                                            </p:txEl>
                                          </p:spTgt>
                                        </p:tgtEl>
                                      </p:cBhvr>
                                    </p:animEffect>
                                    <p:anim calcmode="lin" valueType="num">
                                      <p:cBhvr>
                                        <p:cTn id="19"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3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6000"/>
                            </p:stCondLst>
                            <p:childTnLst>
                              <p:par>
                                <p:cTn id="22" presetID="42" presetClass="entr" presetSubtype="0" fill="hold" nodeType="afterEffect">
                                  <p:stCondLst>
                                    <p:cond delay="150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3000"/>
                                        <p:tgtEl>
                                          <p:spTgt spid="3">
                                            <p:txEl>
                                              <p:pRg st="2" end="2"/>
                                            </p:txEl>
                                          </p:spTgt>
                                        </p:tgtEl>
                                      </p:cBhvr>
                                    </p:animEffect>
                                    <p:anim calcmode="lin" valueType="num">
                                      <p:cBhvr>
                                        <p:cTn id="25" dur="3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3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55</a:t>
            </a:fld>
            <a:endParaRPr lang="en-US"/>
          </a:p>
        </p:txBody>
      </p:sp>
      <p:sp>
        <p:nvSpPr>
          <p:cNvPr id="6" name="Rectangle 5"/>
          <p:cNvSpPr/>
          <p:nvPr/>
        </p:nvSpPr>
        <p:spPr>
          <a:xfrm>
            <a:off x="990600" y="1371599"/>
            <a:ext cx="6725455" cy="4585871"/>
          </a:xfrm>
          <a:prstGeom prst="rect">
            <a:avLst/>
          </a:prstGeom>
        </p:spPr>
        <p:txBody>
          <a:bodyPr wrap="square">
            <a:spAutoFit/>
          </a:bodyPr>
          <a:lstStyle/>
          <a:p>
            <a:r>
              <a:rPr lang="en-US" dirty="0"/>
              <a:t> </a:t>
            </a:r>
          </a:p>
          <a:p>
            <a:r>
              <a:rPr lang="en-US" sz="2800" dirty="0"/>
              <a:t>Posted on Mon, Jul. 29, 2013 </a:t>
            </a:r>
          </a:p>
          <a:p>
            <a:r>
              <a:rPr lang="en-US" sz="2800" b="1" dirty="0"/>
              <a:t>Drunken prosecutor flashed badge, Miami Beach police say</a:t>
            </a:r>
          </a:p>
          <a:p>
            <a:r>
              <a:rPr lang="en-US" sz="2800" dirty="0"/>
              <a:t>By DAVID OVALLE</a:t>
            </a:r>
          </a:p>
          <a:p>
            <a:r>
              <a:rPr lang="en-US" sz="2800" dirty="0"/>
              <a:t>The Miami Herald </a:t>
            </a:r>
          </a:p>
          <a:p>
            <a:r>
              <a:rPr lang="en-US" sz="2800" dirty="0"/>
              <a:t>A 26-year-old Miami-Dade prosecutor flashed his law enforcement badge during a drunken tirade against police and a South Beach nightclub bouncer, according to an arrest report released Monday. </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52400"/>
            <a:ext cx="1285875"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47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9" fill="hold">
                            <p:stCondLst>
                              <p:cond delay="500"/>
                            </p:stCondLst>
                            <p:childTnLst>
                              <p:par>
                                <p:cTn id="10" presetID="42" presetClass="entr" presetSubtype="0" fill="hold" nodeType="afterEffect">
                                  <p:stCondLst>
                                    <p:cond delay="250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0"/>
                                        <p:tgtEl>
                                          <p:spTgt spid="6">
                                            <p:txEl>
                                              <p:pRg st="1" end="1"/>
                                            </p:txEl>
                                          </p:spTgt>
                                        </p:tgtEl>
                                      </p:cBhvr>
                                    </p:animEffect>
                                    <p:anim calcmode="lin" valueType="num">
                                      <p:cBhvr>
                                        <p:cTn id="13" dur="5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5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3000"/>
                                        <p:tgtEl>
                                          <p:spTgt spid="6">
                                            <p:txEl>
                                              <p:pRg st="2" end="2"/>
                                            </p:txEl>
                                          </p:spTgt>
                                        </p:tgtEl>
                                      </p:cBhvr>
                                    </p:animEffect>
                                    <p:anim calcmode="lin" valueType="num">
                                      <p:cBhvr>
                                        <p:cTn id="18" dur="3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9" dur="3000" fill="hold"/>
                                        <p:tgtEl>
                                          <p:spTgt spid="6">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2000"/>
                                        <p:tgtEl>
                                          <p:spTgt spid="6">
                                            <p:txEl>
                                              <p:pRg st="4" end="4"/>
                                            </p:txEl>
                                          </p:spTgt>
                                        </p:tgtEl>
                                      </p:cBhvr>
                                    </p:animEffect>
                                    <p:anim calcmode="lin" valueType="num">
                                      <p:cBhvr>
                                        <p:cTn id="28" dur="2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9" dur="2000" fill="hold"/>
                                        <p:tgtEl>
                                          <p:spTgt spid="6">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2000"/>
                                        <p:tgtEl>
                                          <p:spTgt spid="6">
                                            <p:txEl>
                                              <p:pRg st="5" end="5"/>
                                            </p:txEl>
                                          </p:spTgt>
                                        </p:tgtEl>
                                      </p:cBhvr>
                                    </p:animEffect>
                                    <p:anim calcmode="lin" valueType="num">
                                      <p:cBhvr>
                                        <p:cTn id="33" dur="2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4" dur="2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56</a:t>
            </a:fld>
            <a:endParaRPr lang="en-US"/>
          </a:p>
        </p:txBody>
      </p:sp>
      <p:sp>
        <p:nvSpPr>
          <p:cNvPr id="2" name="Title 1"/>
          <p:cNvSpPr>
            <a:spLocks noGrp="1"/>
          </p:cNvSpPr>
          <p:nvPr>
            <p:ph type="title"/>
          </p:nvPr>
        </p:nvSpPr>
        <p:spPr>
          <a:xfrm>
            <a:off x="1435608" y="274320"/>
            <a:ext cx="7498080" cy="2926080"/>
          </a:xfrm>
        </p:spPr>
        <p:txBody>
          <a:bodyPr>
            <a:normAutofit fontScale="90000"/>
          </a:bodyPr>
          <a:lstStyle/>
          <a:p>
            <a:r>
              <a:rPr lang="en-US" dirty="0"/>
              <a:t>BEWARE OF SOCIAL MEDIA!</a:t>
            </a:r>
            <a:br>
              <a:rPr lang="en-US" dirty="0"/>
            </a:br>
            <a:r>
              <a:rPr lang="en-US" dirty="0"/>
              <a:t>YOU NEVER KNOW WHERE THE TWEET, POST, TEXT, SEXT OR INSTAGRAM SHOT MIGHT END UP.</a:t>
            </a:r>
          </a:p>
        </p:txBody>
      </p:sp>
      <p:pic>
        <p:nvPicPr>
          <p:cNvPr id="4" name="Picture 3" descr="Office workers"/>
          <p:cNvPicPr/>
          <p:nvPr/>
        </p:nvPicPr>
        <p:blipFill>
          <a:blip r:embed="rId2">
            <a:extLst>
              <a:ext uri="{28A0092B-C50C-407E-A947-70E740481C1C}">
                <a14:useLocalDpi xmlns:a14="http://schemas.microsoft.com/office/drawing/2010/main" val="0"/>
              </a:ext>
            </a:extLst>
          </a:blip>
          <a:srcRect/>
          <a:stretch>
            <a:fillRect/>
          </a:stretch>
        </p:blipFill>
        <p:spPr bwMode="auto">
          <a:xfrm>
            <a:off x="2066544" y="3200400"/>
            <a:ext cx="5943600" cy="3353435"/>
          </a:xfrm>
          <a:prstGeom prst="rect">
            <a:avLst/>
          </a:prstGeom>
          <a:noFill/>
          <a:ln>
            <a:noFill/>
          </a:ln>
        </p:spPr>
      </p:pic>
    </p:spTree>
    <p:extLst>
      <p:ext uri="{BB962C8B-B14F-4D97-AF65-F5344CB8AC3E}">
        <p14:creationId xmlns:p14="http://schemas.microsoft.com/office/powerpoint/2010/main" val="137922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
                                          </p:val>
                                        </p:tav>
                                        <p:tav tm="100000">
                                          <p:val>
                                            <p:strVal val="#ppt_x"/>
                                          </p:val>
                                        </p:tav>
                                      </p:tavLst>
                                    </p:anim>
                                    <p:anim calcmode="lin" valueType="num">
                                      <p:cBhvr>
                                        <p:cTn id="9" dur="3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5"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ppt_w</p:attrName>
                                        </p:attrNameLst>
                                      </p:cBhvr>
                                      <p:tavLst>
                                        <p:tav tm="0" fmla="#ppt_w*sin(2.5*pi*$)">
                                          <p:val>
                                            <p:fltVal val="0"/>
                                          </p:val>
                                        </p:tav>
                                        <p:tav tm="100000">
                                          <p:val>
                                            <p:fltVal val="1"/>
                                          </p:val>
                                        </p:tav>
                                      </p:tavLst>
                                    </p:anim>
                                    <p:anim calcmode="lin" valueType="num">
                                      <p:cBhvr>
                                        <p:cTn id="15"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0526E58B-9E3A-42F7-841C-89C7B21F197C}" type="slidenum">
              <a:rPr lang="en-US"/>
              <a:pPr>
                <a:defRPr/>
              </a:pPr>
              <a:t>57</a:t>
            </a:fld>
            <a:endParaRPr lang="en-US"/>
          </a:p>
        </p:txBody>
      </p:sp>
      <p:sp>
        <p:nvSpPr>
          <p:cNvPr id="41987" name="Rectangle 3"/>
          <p:cNvSpPr>
            <a:spLocks noChangeArrowheads="1"/>
          </p:cNvSpPr>
          <p:nvPr/>
        </p:nvSpPr>
        <p:spPr bwMode="auto">
          <a:xfrm>
            <a:off x="0" y="304800"/>
            <a:ext cx="9144000" cy="6408738"/>
          </a:xfrm>
          <a:prstGeom prst="rect">
            <a:avLst/>
          </a:prstGeom>
          <a:noFill/>
          <a:ln w="9525">
            <a:noFill/>
            <a:miter lim="800000"/>
            <a:headEnd/>
            <a:tailEnd/>
          </a:ln>
        </p:spPr>
        <p:txBody>
          <a:bodyPr>
            <a:spAutoFit/>
          </a:bodyPr>
          <a:lstStyle/>
          <a:p>
            <a:pPr>
              <a:spcBef>
                <a:spcPct val="50000"/>
              </a:spcBef>
              <a:spcAft>
                <a:spcPts val="500"/>
              </a:spcAft>
            </a:pPr>
            <a:r>
              <a:rPr lang="en-US" sz="1800" b="1"/>
              <a:t>Judge Reprimands Temp Prosecutor for Personal Blog</a:t>
            </a:r>
          </a:p>
          <a:p>
            <a:pPr>
              <a:spcBef>
                <a:spcPct val="50000"/>
              </a:spcBef>
              <a:spcAft>
                <a:spcPts val="500"/>
              </a:spcAft>
            </a:pPr>
            <a:r>
              <a:rPr lang="en-US"/>
              <a:t>Pam Smith</a:t>
            </a:r>
            <a:br>
              <a:rPr lang="en-US"/>
            </a:br>
            <a:r>
              <a:rPr lang="en-US"/>
              <a:t>The Recorder</a:t>
            </a:r>
            <a:br>
              <a:rPr lang="en-US"/>
            </a:br>
            <a:r>
              <a:rPr lang="en-US"/>
              <a:t>04-28-2006</a:t>
            </a:r>
          </a:p>
          <a:p>
            <a:pPr>
              <a:spcBef>
                <a:spcPct val="50000"/>
              </a:spcBef>
              <a:spcAft>
                <a:spcPts val="500"/>
              </a:spcAft>
            </a:pPr>
            <a:r>
              <a:rPr lang="en-US" sz="1600"/>
              <a:t>When a temporary San Francisco prosecutor wrote on his personal blog about a misdemeanor case he was handling last December, he probably didn't think the judge would read it. </a:t>
            </a:r>
          </a:p>
          <a:p>
            <a:pPr>
              <a:spcBef>
                <a:spcPct val="50000"/>
              </a:spcBef>
              <a:spcAft>
                <a:spcPts val="500"/>
              </a:spcAft>
            </a:pPr>
            <a:r>
              <a:rPr lang="en-US" sz="1600" b="1"/>
              <a:t>But Superior Court Judge Curtis Karnow heard about it. And he didn't like what he read. </a:t>
            </a:r>
          </a:p>
          <a:p>
            <a:pPr>
              <a:spcBef>
                <a:spcPct val="50000"/>
              </a:spcBef>
              <a:spcAft>
                <a:spcPts val="500"/>
              </a:spcAft>
            </a:pPr>
            <a:r>
              <a:rPr lang="en-US" sz="1400"/>
              <a:t>Karnow didn't find the postings prejudicial enough to throw out the entire case, as the defense wanted. But in turning down that motion to dismiss this week, the judge still came down hard on ex-prosecutor Jay Kuo, calling his conduct "juvenile, obnoxious and unprofessional." Karnow also stated his intention to send his written ruling to the State Bar. </a:t>
            </a:r>
          </a:p>
          <a:p>
            <a:pPr>
              <a:spcBef>
                <a:spcPct val="50000"/>
              </a:spcBef>
              <a:spcAft>
                <a:spcPts val="500"/>
              </a:spcAft>
            </a:pPr>
            <a:r>
              <a:rPr lang="en-US" sz="1400"/>
              <a:t>The contents of the blog posts were not available online Wednesday, but according to Karnow's ruling, Kuo at various points </a:t>
            </a:r>
            <a:r>
              <a:rPr lang="en-US" sz="1400" b="1"/>
              <a:t>called his opposing counsel "chicken" when she asked for a continuance, directly alluded to her with some posting titles obscene enough that the judge did not repeat them</a:t>
            </a:r>
            <a:r>
              <a:rPr lang="en-US" sz="1400"/>
              <a:t> and mentioned a prior conviction that had not yet been deemed admissible at trial. </a:t>
            </a:r>
          </a:p>
          <a:p>
            <a:pPr>
              <a:spcBef>
                <a:spcPct val="50000"/>
              </a:spcBef>
              <a:spcAft>
                <a:spcPts val="500"/>
              </a:spcAft>
            </a:pPr>
            <a:r>
              <a:rPr lang="en-US" sz="1400"/>
              <a:t>For Kuo, </a:t>
            </a:r>
            <a:r>
              <a:rPr lang="en-US" sz="1400" b="1"/>
              <a:t>the incident had already meant an early end to his service in the prosecutors office.</a:t>
            </a:r>
            <a:r>
              <a:rPr lang="en-US" sz="1400"/>
              <a:t> While an associate at the well-known litigation boutique Keker &amp; Van Nest, he became a prosecutor through a loan program that gives firms a chance to send their people to district attorney's offices so they can get trial experience while the firm picks up the tab. </a:t>
            </a:r>
          </a:p>
          <a:p>
            <a:pPr>
              <a:spcBef>
                <a:spcPct val="50000"/>
              </a:spcBef>
              <a:spcAft>
                <a:spcPts val="500"/>
              </a:spcAft>
            </a:pPr>
            <a:r>
              <a:rPr lang="en-US" sz="1400"/>
              <a:t>Kuo, who declined to comment on the ruling itself, did say he resigned from the temporary position after his posts on the Web site live journal.com had made their way around the DA's office. "It was just not a comfortable environment to be in any more," he said. </a:t>
            </a:r>
          </a:p>
          <a:p>
            <a:pPr>
              <a:spcBef>
                <a:spcPct val="50000"/>
              </a:spcBef>
              <a:spcAft>
                <a:spcPts val="500"/>
              </a:spcAft>
            </a:pPr>
            <a:r>
              <a:rPr lang="en-US" sz="1400"/>
              <a:t>					********</a:t>
            </a:r>
          </a:p>
          <a:p>
            <a:pPr>
              <a:spcBef>
                <a:spcPct val="50000"/>
              </a:spcBef>
              <a:spcAft>
                <a:spcPts val="500"/>
              </a:spcAft>
            </a:pPr>
            <a:endParaRPr lang="en-US" sz="1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EA30CD42-B42F-4F33-9F57-71C80A67B150}" type="slidenum">
              <a:rPr lang="en-US"/>
              <a:pPr>
                <a:defRPr/>
              </a:pPr>
              <a:t>58</a:t>
            </a:fld>
            <a:endParaRPr lang="en-US"/>
          </a:p>
        </p:txBody>
      </p:sp>
      <p:sp>
        <p:nvSpPr>
          <p:cNvPr id="43011" name="Rectangle 4"/>
          <p:cNvSpPr>
            <a:spLocks noChangeArrowheads="1"/>
          </p:cNvSpPr>
          <p:nvPr/>
        </p:nvSpPr>
        <p:spPr bwMode="auto">
          <a:xfrm>
            <a:off x="228600" y="152400"/>
            <a:ext cx="8305800" cy="6148388"/>
          </a:xfrm>
          <a:prstGeom prst="rect">
            <a:avLst/>
          </a:prstGeom>
          <a:noFill/>
          <a:ln w="9525">
            <a:noFill/>
            <a:miter lim="800000"/>
            <a:headEnd/>
            <a:tailEnd/>
          </a:ln>
        </p:spPr>
        <p:txBody>
          <a:bodyPr>
            <a:spAutoFit/>
          </a:bodyPr>
          <a:lstStyle/>
          <a:p>
            <a:pPr>
              <a:spcBef>
                <a:spcPct val="50000"/>
              </a:spcBef>
              <a:spcAft>
                <a:spcPts val="500"/>
              </a:spcAft>
            </a:pPr>
            <a:r>
              <a:rPr lang="en-US"/>
              <a:t>Lawyers participating in the program have to go through an interview process and a criminal background check, Klee said. The loaned lawyers attend a series of a dozen in-house seminars, she said. </a:t>
            </a:r>
          </a:p>
          <a:p>
            <a:pPr>
              <a:spcBef>
                <a:spcPct val="50000"/>
              </a:spcBef>
              <a:spcAft>
                <a:spcPts val="500"/>
              </a:spcAft>
            </a:pPr>
            <a:r>
              <a:rPr lang="en-US"/>
              <a:t>			****</a:t>
            </a:r>
          </a:p>
          <a:p>
            <a:pPr>
              <a:spcBef>
                <a:spcPct val="50000"/>
              </a:spcBef>
              <a:spcAft>
                <a:spcPts val="500"/>
              </a:spcAft>
            </a:pPr>
            <a:r>
              <a:rPr lang="en-US"/>
              <a:t>"The issue of intent is of central importance," Karnow wrote. "Such thoughts were far from mind: He sought only to celebrate himself, tout his prowess and to preen his own feathers, as it were, unconscious of other effect." </a:t>
            </a:r>
          </a:p>
          <a:p>
            <a:pPr>
              <a:spcBef>
                <a:spcPct val="50000"/>
              </a:spcBef>
              <a:spcAft>
                <a:spcPts val="500"/>
              </a:spcAft>
            </a:pPr>
            <a:r>
              <a:rPr lang="en-US"/>
              <a:t>Kuo testified at a hearing this month that he typically restricted his blog postings to a small group of friends. He suggested a security problem at the Web site he used might have been responsible for a breach. </a:t>
            </a:r>
          </a:p>
          <a:p>
            <a:pPr>
              <a:spcBef>
                <a:spcPct val="50000"/>
              </a:spcBef>
              <a:spcAft>
                <a:spcPts val="500"/>
              </a:spcAft>
            </a:pPr>
            <a:r>
              <a:rPr lang="en-US" sz="1400"/>
              <a:t>Still, Kuo's actions were probably reckless, Karnow wrote, because </a:t>
            </a:r>
            <a:r>
              <a:rPr lang="en-US" sz="1400" b="1"/>
              <a:t>the attorney should have known that his posts might, like private e-mails, eventually be "uncontrollably distributed."</a:t>
            </a:r>
            <a:r>
              <a:rPr lang="en-US" sz="1400"/>
              <a:t> </a:t>
            </a:r>
          </a:p>
          <a:p>
            <a:pPr>
              <a:spcBef>
                <a:spcPct val="50000"/>
              </a:spcBef>
              <a:spcAft>
                <a:spcPts val="500"/>
              </a:spcAft>
            </a:pPr>
            <a:r>
              <a:rPr lang="en-US" sz="1400"/>
              <a:t>As blogs, or Web logs, have multiplied, they've created increasing opportunities for conflict between employers and employees.</a:t>
            </a:r>
            <a:r>
              <a:rPr lang="en-US"/>
              <a:t> </a:t>
            </a:r>
          </a:p>
          <a:p>
            <a:pPr>
              <a:spcBef>
                <a:spcPct val="50000"/>
              </a:spcBef>
              <a:spcAft>
                <a:spcPts val="500"/>
              </a:spcAft>
            </a:pPr>
            <a:r>
              <a:rPr lang="en-US"/>
              <a:t>"Blogging is a relatively new phenomenon, but it's obviously on the increase," he said. "Most companies have not caught up with that trend in their personnel policies." </a:t>
            </a:r>
          </a:p>
          <a:p>
            <a:pPr>
              <a:spcBef>
                <a:spcPct val="50000"/>
              </a:spcBef>
              <a:spcAft>
                <a:spcPts val="500"/>
              </a:spcAft>
            </a:pPr>
            <a:r>
              <a:rPr lang="en-US"/>
              <a:t>The district attorney's office has now, thanks to Kuo's case. </a:t>
            </a:r>
          </a:p>
          <a:p>
            <a:pPr>
              <a:spcBef>
                <a:spcPct val="50000"/>
              </a:spcBef>
              <a:spcAft>
                <a:spcPts val="500"/>
              </a:spcAft>
            </a:pPr>
            <a:r>
              <a:rPr lang="en-US"/>
              <a:t>"I don't think we had particularly thought about it before," said Klee. </a:t>
            </a:r>
            <a:r>
              <a:rPr lang="en-US" sz="1400" b="1"/>
              <a:t>"You would think common sense would have prevailed." Now, she added, the employee manual specifies that criminal cases and office business should not be mentioned on the Internet. </a:t>
            </a:r>
          </a:p>
          <a:p>
            <a:pPr>
              <a:spcBef>
                <a:spcPct val="50000"/>
              </a:spcBef>
              <a:spcAft>
                <a:spcPts val="500"/>
              </a:spcAft>
            </a:pPr>
            <a:r>
              <a:rPr lang="en-US" sz="1400" b="1"/>
              <a:t>Prosecutors carry extra duties</a:t>
            </a:r>
            <a:r>
              <a:rPr lang="en-US" sz="1400"/>
              <a:t> when it comes to writing about an ongoing proceeding, said John Steele, who teaches legal ethics at Boalt Hall School of Law. </a:t>
            </a:r>
          </a:p>
          <a:p>
            <a:pPr>
              <a:spcBef>
                <a:spcPct val="50000"/>
              </a:spcBef>
              <a:spcAft>
                <a:spcPts val="500"/>
              </a:spcAft>
            </a:pPr>
            <a:r>
              <a:rPr lang="en-US" b="1"/>
              <a:t>"They have to 'do justice,'"</a:t>
            </a:r>
            <a:r>
              <a:rPr lang="en-US"/>
              <a:t> he said. "Criminal defense attorneys are allowed to just win, as long as they don't break the rules. ... And virtually all the ethics rules acknowledge that special burden.“</a:t>
            </a:r>
          </a:p>
          <a:p>
            <a:pPr>
              <a:spcBef>
                <a:spcPct val="50000"/>
              </a:spcBef>
              <a:spcAft>
                <a:spcPts val="500"/>
              </a:spcAft>
            </a:pPr>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71015AB3-A7A7-4AA6-92A5-3C5FBCB713AC}" type="slidenum">
              <a:rPr lang="en-US"/>
              <a:pPr>
                <a:defRPr/>
              </a:pPr>
              <a:t>59</a:t>
            </a:fld>
            <a:endParaRPr lang="en-US"/>
          </a:p>
        </p:txBody>
      </p:sp>
      <p:sp>
        <p:nvSpPr>
          <p:cNvPr id="90114" name="Rectangle 2"/>
          <p:cNvSpPr>
            <a:spLocks noGrp="1" noChangeArrowheads="1"/>
          </p:cNvSpPr>
          <p:nvPr>
            <p:ph type="title" idx="4294967295"/>
          </p:nvPr>
        </p:nvSpPr>
        <p:spPr>
          <a:xfrm>
            <a:off x="0" y="0"/>
            <a:ext cx="4800600" cy="533400"/>
          </a:xfrm>
        </p:spPr>
        <p:txBody>
          <a:bodyPr>
            <a:normAutofit fontScale="90000"/>
          </a:bodyPr>
          <a:lstStyle/>
          <a:p>
            <a:pPr algn="ctr" eaLnBrk="1" fontAlgn="auto" hangingPunct="1">
              <a:spcAft>
                <a:spcPts val="0"/>
              </a:spcAft>
              <a:defRPr/>
            </a:pPr>
            <a:r>
              <a:rPr lang="en-US" sz="2800">
                <a:solidFill>
                  <a:schemeClr val="tx2">
                    <a:satMod val="130000"/>
                  </a:schemeClr>
                </a:solidFill>
              </a:rPr>
              <a:t>Your “My Space” is My Space</a:t>
            </a:r>
          </a:p>
        </p:txBody>
      </p:sp>
      <p:sp>
        <p:nvSpPr>
          <p:cNvPr id="90115" name="Rectangle 3"/>
          <p:cNvSpPr>
            <a:spLocks noGrp="1" noChangeArrowheads="1"/>
          </p:cNvSpPr>
          <p:nvPr>
            <p:ph idx="4294967295"/>
          </p:nvPr>
        </p:nvSpPr>
        <p:spPr>
          <a:xfrm>
            <a:off x="0" y="609600"/>
            <a:ext cx="8686800" cy="6248400"/>
          </a:xfrm>
        </p:spPr>
        <p:txBody>
          <a:bodyPr/>
          <a:lstStyle/>
          <a:p>
            <a:pPr eaLnBrk="1" hangingPunct="1">
              <a:lnSpc>
                <a:spcPct val="90000"/>
              </a:lnSpc>
              <a:spcBef>
                <a:spcPts val="500"/>
              </a:spcBef>
              <a:spcAft>
                <a:spcPts val="500"/>
              </a:spcAft>
              <a:buFont typeface="Wingdings" pitchFamily="2" charset="2"/>
              <a:buNone/>
            </a:pPr>
            <a:r>
              <a:rPr lang="en-US" sz="1800" noProof="1">
                <a:latin typeface="Tahoma" pitchFamily="34" charset="0"/>
              </a:rPr>
              <a:t>NY Times: </a:t>
            </a:r>
            <a:r>
              <a:rPr lang="en-US" sz="1800" dirty="0">
                <a:latin typeface="Times New Roman" pitchFamily="18" charset="0"/>
              </a:rPr>
              <a:t>Washington Safety Is Awaiting Trial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By ROBERT ANDREW POWELL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Published: April 15, 2006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MIAMI - Sean Taylor excels at defense. On the field, that has never been in doubt. Taylor is one of the best young safeties in the N.F.L., a first-round draft choice out of Miami by the </a:t>
            </a:r>
            <a:r>
              <a:rPr lang="en-US" sz="1800" u="sng" dirty="0">
                <a:latin typeface="Times New Roman" pitchFamily="18" charset="0"/>
              </a:rPr>
              <a:t>Washington Redskins </a:t>
            </a:r>
            <a:r>
              <a:rPr lang="en-US" sz="1800" dirty="0">
                <a:latin typeface="Times New Roman" pitchFamily="18" charset="0"/>
              </a:rPr>
              <a:t>a Pro Bowl alternate his rookie year, a player so ferocious he is called "</a:t>
            </a:r>
            <a:r>
              <a:rPr lang="en-US" sz="1800" dirty="0" err="1">
                <a:latin typeface="Times New Roman" pitchFamily="18" charset="0"/>
              </a:rPr>
              <a:t>Tha</a:t>
            </a:r>
            <a:r>
              <a:rPr lang="en-US" sz="1800" dirty="0">
                <a:latin typeface="Times New Roman" pitchFamily="18" charset="0"/>
              </a:rPr>
              <a:t> </a:t>
            </a:r>
            <a:r>
              <a:rPr lang="en-US" sz="1800" dirty="0" err="1">
                <a:latin typeface="Times New Roman" pitchFamily="18" charset="0"/>
              </a:rPr>
              <a:t>Hitman</a:t>
            </a:r>
            <a:r>
              <a:rPr lang="en-US" sz="1800" dirty="0">
                <a:latin typeface="Times New Roman" pitchFamily="18" charset="0"/>
              </a:rPr>
              <a:t>."</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Taylor, however, is currently depending on his defense lawyers as he fights assault charges here that could put him in prison for up to 46 years.</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Last June, after an altercation in West Perrine, a depressed community south of Miami, Taylor's GMC Yukon Denali was sprayed with bullets from an AK-47 and a semiautomatic pistol. The gunmen have never been identified.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Days before the trial was scheduled to start this week, Taylor's lawyers found that the prosecutor, M - - - - G - - - -, had put newspaper clippings from the case on his Web site to promote his other job as a D.J. G - - - stepped down, and the trial was postponed until May. R - - - S----, another of Taylor's lawyers, said he would file a motion next week to dismiss the case.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The Miami-Dade state attorney's office has vowed to continue the prosecution. In a statement, State Attorney Katherine Fernandez Rundle said nothing on G---'s Web site "compromised the integrity of the Sean Taylor case."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heel(4)">
                                      <p:cBhvr>
                                        <p:cTn id="7" dur="2000"/>
                                        <p:tgtEl>
                                          <p:spTgt spid="9011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90115">
                                            <p:txEl>
                                              <p:pRg st="0" end="0"/>
                                            </p:txEl>
                                          </p:spTgt>
                                        </p:tgtEl>
                                        <p:attrNameLst>
                                          <p:attrName>style.visibility</p:attrName>
                                        </p:attrNameLst>
                                      </p:cBhvr>
                                      <p:to>
                                        <p:strVal val="visible"/>
                                      </p:to>
                                    </p:set>
                                    <p:animEffect transition="in" filter="box(in)">
                                      <p:cBhvr>
                                        <p:cTn id="10" dur="500"/>
                                        <p:tgtEl>
                                          <p:spTgt spid="90115">
                                            <p:txEl>
                                              <p:pRg st="0" end="0"/>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90115">
                                            <p:txEl>
                                              <p:pRg st="1" end="1"/>
                                            </p:txEl>
                                          </p:spTgt>
                                        </p:tgtEl>
                                        <p:attrNameLst>
                                          <p:attrName>style.visibility</p:attrName>
                                        </p:attrNameLst>
                                      </p:cBhvr>
                                      <p:to>
                                        <p:strVal val="visible"/>
                                      </p:to>
                                    </p:set>
                                    <p:animEffect transition="in" filter="box(in)">
                                      <p:cBhvr>
                                        <p:cTn id="13" dur="500"/>
                                        <p:tgtEl>
                                          <p:spTgt spid="90115">
                                            <p:txEl>
                                              <p:pRg st="1" end="1"/>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90115">
                                            <p:txEl>
                                              <p:pRg st="2" end="2"/>
                                            </p:txEl>
                                          </p:spTgt>
                                        </p:tgtEl>
                                        <p:attrNameLst>
                                          <p:attrName>style.visibility</p:attrName>
                                        </p:attrNameLst>
                                      </p:cBhvr>
                                      <p:to>
                                        <p:strVal val="visible"/>
                                      </p:to>
                                    </p:set>
                                    <p:animEffect transition="in" filter="box(in)">
                                      <p:cBhvr>
                                        <p:cTn id="16" dur="500"/>
                                        <p:tgtEl>
                                          <p:spTgt spid="90115">
                                            <p:txEl>
                                              <p:pRg st="2" end="2"/>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90115">
                                            <p:txEl>
                                              <p:pRg st="3" end="3"/>
                                            </p:txEl>
                                          </p:spTgt>
                                        </p:tgtEl>
                                        <p:attrNameLst>
                                          <p:attrName>style.visibility</p:attrName>
                                        </p:attrNameLst>
                                      </p:cBhvr>
                                      <p:to>
                                        <p:strVal val="visible"/>
                                      </p:to>
                                    </p:set>
                                    <p:animEffect transition="in" filter="box(in)">
                                      <p:cBhvr>
                                        <p:cTn id="19" dur="500"/>
                                        <p:tgtEl>
                                          <p:spTgt spid="90115">
                                            <p:txEl>
                                              <p:pRg st="3" end="3"/>
                                            </p:txEl>
                                          </p:spTgt>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90115">
                                            <p:txEl>
                                              <p:pRg st="4" end="4"/>
                                            </p:txEl>
                                          </p:spTgt>
                                        </p:tgtEl>
                                        <p:attrNameLst>
                                          <p:attrName>style.visibility</p:attrName>
                                        </p:attrNameLst>
                                      </p:cBhvr>
                                      <p:to>
                                        <p:strVal val="visible"/>
                                      </p:to>
                                    </p:set>
                                    <p:animEffect transition="in" filter="box(in)">
                                      <p:cBhvr>
                                        <p:cTn id="22" dur="500"/>
                                        <p:tgtEl>
                                          <p:spTgt spid="90115">
                                            <p:txEl>
                                              <p:pRg st="4" end="4"/>
                                            </p:txEl>
                                          </p:spTgt>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90115">
                                            <p:txEl>
                                              <p:pRg st="5" end="5"/>
                                            </p:txEl>
                                          </p:spTgt>
                                        </p:tgtEl>
                                        <p:attrNameLst>
                                          <p:attrName>style.visibility</p:attrName>
                                        </p:attrNameLst>
                                      </p:cBhvr>
                                      <p:to>
                                        <p:strVal val="visible"/>
                                      </p:to>
                                    </p:set>
                                    <p:animEffect transition="in" filter="box(in)">
                                      <p:cBhvr>
                                        <p:cTn id="25" dur="500"/>
                                        <p:tgtEl>
                                          <p:spTgt spid="90115">
                                            <p:txEl>
                                              <p:pRg st="5" end="5"/>
                                            </p:txEl>
                                          </p:spTgt>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90115">
                                            <p:txEl>
                                              <p:pRg st="6" end="6"/>
                                            </p:txEl>
                                          </p:spTgt>
                                        </p:tgtEl>
                                        <p:attrNameLst>
                                          <p:attrName>style.visibility</p:attrName>
                                        </p:attrNameLst>
                                      </p:cBhvr>
                                      <p:to>
                                        <p:strVal val="visible"/>
                                      </p:to>
                                    </p:set>
                                    <p:animEffect transition="in" filter="box(in)">
                                      <p:cBhvr>
                                        <p:cTn id="28" dur="500"/>
                                        <p:tgtEl>
                                          <p:spTgt spid="90115">
                                            <p:txEl>
                                              <p:pRg st="6" end="6"/>
                                            </p:txEl>
                                          </p:spTgt>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90115">
                                            <p:txEl>
                                              <p:pRg st="7" end="7"/>
                                            </p:txEl>
                                          </p:spTgt>
                                        </p:tgtEl>
                                        <p:attrNameLst>
                                          <p:attrName>style.visibility</p:attrName>
                                        </p:attrNameLst>
                                      </p:cBhvr>
                                      <p:to>
                                        <p:strVal val="visible"/>
                                      </p:to>
                                    </p:set>
                                    <p:animEffect transition="in" filter="box(in)">
                                      <p:cBhvr>
                                        <p:cTn id="31" dur="500"/>
                                        <p:tgtEl>
                                          <p:spTgt spid="901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3" name="Object 1027"/>
          <p:cNvGraphicFramePr>
            <a:graphicFrameLocks noGrp="1" noChangeAspect="1"/>
          </p:cNvGraphicFramePr>
          <p:nvPr>
            <p:ph idx="1"/>
          </p:nvPr>
        </p:nvGraphicFramePr>
        <p:xfrm>
          <a:off x="1066800" y="1066800"/>
          <a:ext cx="7912100" cy="5391150"/>
        </p:xfrm>
        <a:graphic>
          <a:graphicData uri="http://schemas.openxmlformats.org/presentationml/2006/ole">
            <mc:AlternateContent xmlns:mc="http://schemas.openxmlformats.org/markup-compatibility/2006">
              <mc:Choice xmlns:v="urn:schemas-microsoft-com:vml" Requires="v">
                <p:oleObj spid="_x0000_s1155" name="Photo Editor Photo" r:id="rId3" imgW="12257143" imgH="8352381" progId="">
                  <p:embed/>
                </p:oleObj>
              </mc:Choice>
              <mc:Fallback>
                <p:oleObj name="Photo Editor Photo" r:id="rId3" imgW="12257143" imgH="8352381" progId="">
                  <p:embed/>
                  <p:pic>
                    <p:nvPicPr>
                      <p:cNvPr id="0" name="Object 10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066800"/>
                        <a:ext cx="7912100" cy="5391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Slide Number Placeholder 5"/>
          <p:cNvSpPr>
            <a:spLocks noGrp="1"/>
          </p:cNvSpPr>
          <p:nvPr>
            <p:ph type="sldNum" sz="quarter" idx="12"/>
          </p:nvPr>
        </p:nvSpPr>
        <p:spPr/>
        <p:txBody>
          <a:bodyPr/>
          <a:lstStyle/>
          <a:p>
            <a:pPr>
              <a:defRPr/>
            </a:pPr>
            <a:fld id="{B25E7268-DD54-4262-AFFC-9969B037193C}" type="slidenum">
              <a:rPr lang="en-US"/>
              <a:pPr>
                <a:defRPr/>
              </a:pPr>
              <a:t>6</a:t>
            </a:fld>
            <a:endParaRPr lang="en-US"/>
          </a:p>
        </p:txBody>
      </p:sp>
      <p:sp>
        <p:nvSpPr>
          <p:cNvPr id="92162" name="Rectangle 1026"/>
          <p:cNvSpPr>
            <a:spLocks noGrp="1" noChangeArrowheads="1"/>
          </p:cNvSpPr>
          <p:nvPr>
            <p:ph type="title"/>
          </p:nvPr>
        </p:nvSpPr>
        <p:spPr>
          <a:xfrm>
            <a:off x="2133600" y="0"/>
            <a:ext cx="6400800" cy="1066800"/>
          </a:xfrm>
        </p:spPr>
        <p:txBody>
          <a:bodyPr>
            <a:normAutofit fontScale="90000"/>
          </a:bodyPr>
          <a:lstStyle/>
          <a:p>
            <a:pPr eaLnBrk="1" fontAlgn="auto" hangingPunct="1">
              <a:spcAft>
                <a:spcPts val="0"/>
              </a:spcAft>
              <a:defRPr/>
            </a:pPr>
            <a:r>
              <a:rPr lang="en-US" sz="4000" dirty="0">
                <a:solidFill>
                  <a:schemeClr val="tx2">
                    <a:satMod val="130000"/>
                  </a:schemeClr>
                </a:solidFill>
              </a:rPr>
              <a:t>High Profile Cases and</a:t>
            </a:r>
            <a:br>
              <a:rPr lang="en-US" sz="4000" dirty="0">
                <a:solidFill>
                  <a:schemeClr val="tx2">
                    <a:satMod val="130000"/>
                  </a:schemeClr>
                </a:solidFill>
              </a:rPr>
            </a:br>
            <a:r>
              <a:rPr lang="en-US" sz="4000" dirty="0">
                <a:solidFill>
                  <a:schemeClr val="tx2">
                    <a:satMod val="130000"/>
                  </a:schemeClr>
                </a:solidFill>
              </a:rPr>
              <a:t>  Media Inquiries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diamond(in)">
                                      <p:cBhvr>
                                        <p:cTn id="7" dur="1000"/>
                                        <p:tgtEl>
                                          <p:spTgt spid="92162"/>
                                        </p:tgtEl>
                                      </p:cBhvr>
                                    </p:animEffect>
                                  </p:childTnLst>
                                </p:cTn>
                              </p:par>
                            </p:childTnLst>
                          </p:cTn>
                        </p:par>
                        <p:par>
                          <p:cTn id="8" fill="hold">
                            <p:stCondLst>
                              <p:cond delay="1000"/>
                            </p:stCondLst>
                            <p:childTnLst>
                              <p:par>
                                <p:cTn id="9" presetID="14" presetClass="entr" presetSubtype="10" fill="hold" nodeType="afterEffect">
                                  <p:stCondLst>
                                    <p:cond delay="1000"/>
                                  </p:stCondLst>
                                  <p:childTnLst>
                                    <p:set>
                                      <p:cBhvr>
                                        <p:cTn id="10" dur="1" fill="hold">
                                          <p:stCondLst>
                                            <p:cond delay="0"/>
                                          </p:stCondLst>
                                        </p:cTn>
                                        <p:tgtEl>
                                          <p:spTgt spid="92163"/>
                                        </p:tgtEl>
                                        <p:attrNameLst>
                                          <p:attrName>style.visibility</p:attrName>
                                        </p:attrNameLst>
                                      </p:cBhvr>
                                      <p:to>
                                        <p:strVal val="visible"/>
                                      </p:to>
                                    </p:set>
                                    <p:animEffect transition="in" filter="randombar(horizontal)">
                                      <p:cBhvr>
                                        <p:cTn id="11" dur="300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half" idx="2"/>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60</a:t>
            </a:fld>
            <a:endParaRPr lang="en-US"/>
          </a:p>
        </p:txBody>
      </p:sp>
      <p:sp>
        <p:nvSpPr>
          <p:cNvPr id="9" name="Title 8"/>
          <p:cNvSpPr>
            <a:spLocks noGrp="1"/>
          </p:cNvSpPr>
          <p:nvPr>
            <p:ph type="title"/>
          </p:nvPr>
        </p:nvSpPr>
        <p:spPr>
          <a:xfrm>
            <a:off x="5791200" y="1143000"/>
            <a:ext cx="2743200" cy="4343400"/>
          </a:xfrm>
        </p:spPr>
        <p:txBody>
          <a:bodyPr>
            <a:normAutofit fontScale="90000"/>
          </a:bodyPr>
          <a:lstStyle/>
          <a:p>
            <a:pPr lvl="0"/>
            <a:r>
              <a:rPr lang="en-US" sz="3200" dirty="0" err="1">
                <a:solidFill>
                  <a:schemeClr val="tx1"/>
                </a:solidFill>
                <a:latin typeface="Calibri" pitchFamily="34" charset="0"/>
                <a:ea typeface="Times New Roman" pitchFamily="18" charset="0"/>
                <a:cs typeface="Times New Roman" pitchFamily="18" charset="0"/>
              </a:rPr>
              <a:t>Facebook</a:t>
            </a:r>
            <a:r>
              <a:rPr lang="en-US" sz="3200" dirty="0">
                <a:solidFill>
                  <a:schemeClr val="tx1"/>
                </a:solidFill>
                <a:latin typeface="Calibri" pitchFamily="34" charset="0"/>
                <a:ea typeface="Times New Roman" pitchFamily="18" charset="0"/>
                <a:cs typeface="Times New Roman" pitchFamily="18" charset="0"/>
              </a:rPr>
              <a:t> Photo Of Leopard-Print Underwear Leads To Mistrial In Miami Murder Case </a:t>
            </a:r>
            <a:br>
              <a:rPr lang="en-US" sz="1600" b="0" dirty="0">
                <a:solidFill>
                  <a:schemeClr val="tx1"/>
                </a:solidFill>
                <a:latin typeface="Arial" pitchFamily="34" charset="0"/>
              </a:rPr>
            </a:br>
            <a:endParaRPr lang="en-US" dirty="0"/>
          </a:p>
        </p:txBody>
      </p:sp>
      <p:pic>
        <p:nvPicPr>
          <p:cNvPr id="5" name="img_caption_1880280" descr="Leopard Print Underwear Facebook Mistrial"/>
          <p:cNvPicPr/>
          <p:nvPr/>
        </p:nvPicPr>
        <p:blipFill>
          <a:blip r:embed="rId2" cstate="print"/>
          <a:srcRect/>
          <a:stretch>
            <a:fillRect/>
          </a:stretch>
        </p:blipFill>
        <p:spPr bwMode="auto">
          <a:xfrm>
            <a:off x="1524000" y="1371600"/>
            <a:ext cx="2743200" cy="3276600"/>
          </a:xfrm>
          <a:prstGeom prst="rect">
            <a:avLst/>
          </a:prstGeom>
          <a:noFill/>
          <a:ln w="9525">
            <a:noFill/>
            <a:miter lim="800000"/>
            <a:headEnd/>
            <a:tailEnd/>
          </a:ln>
        </p:spPr>
      </p:pic>
      <p:pic>
        <p:nvPicPr>
          <p:cNvPr id="7170" name="Picture 2" descr="Facebook logo">
            <a:hlinkClick r:id="rId3" tooltip="Go to Facebook Hom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6925" y="-7137400"/>
            <a:ext cx="16192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Facebook logo">
            <a:hlinkClick r:id="rId3" tooltip="Go to Facebook Hom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9325" y="-6985000"/>
            <a:ext cx="16192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152400"/>
            <a:ext cx="809625" cy="80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a:xfrm>
            <a:off x="1435100" y="0"/>
            <a:ext cx="7499350" cy="6248400"/>
          </a:xfrm>
        </p:spPr>
        <p:txBody>
          <a:bodyPr>
            <a:normAutofit fontScale="92500" lnSpcReduction="10000"/>
          </a:bodyPr>
          <a:lstStyle/>
          <a:p>
            <a:r>
              <a:rPr lang="en-US" sz="2400" dirty="0"/>
              <a:t>MIAMI (Associated Press) -- A lawyer posted a photo of her client's leopard-print underwear on her </a:t>
            </a:r>
            <a:r>
              <a:rPr lang="en-US" sz="2400" dirty="0" err="1"/>
              <a:t>Facebook</a:t>
            </a:r>
            <a:r>
              <a:rPr lang="en-US" sz="2400" dirty="0"/>
              <a:t> page, prompting a South Florida judge to declare a mistrial in a murder case.</a:t>
            </a:r>
          </a:p>
          <a:p>
            <a:r>
              <a:rPr lang="en-US" sz="2400" dirty="0"/>
              <a:t>The </a:t>
            </a:r>
            <a:r>
              <a:rPr lang="en-US" sz="2400" i="1" dirty="0"/>
              <a:t>Miami Herald</a:t>
            </a:r>
            <a:r>
              <a:rPr lang="en-US" sz="2400" dirty="0"/>
              <a:t> reports that public defender Anya </a:t>
            </a:r>
            <a:r>
              <a:rPr lang="en-US" sz="2400" dirty="0" err="1"/>
              <a:t>Cintron</a:t>
            </a:r>
            <a:r>
              <a:rPr lang="en-US" sz="2400" dirty="0"/>
              <a:t> Stern was fired Wednesday.</a:t>
            </a:r>
          </a:p>
          <a:p>
            <a:r>
              <a:rPr lang="en-US" sz="2400" dirty="0"/>
              <a:t>According to the newspaper, </a:t>
            </a:r>
            <a:r>
              <a:rPr lang="en-US" sz="2400" u="sng" dirty="0">
                <a:hlinkClick r:id="rId2"/>
              </a:rPr>
              <a:t>Stern snapped a photo of the underwear with her cell phone</a:t>
            </a:r>
            <a:r>
              <a:rPr lang="en-US" sz="2400" dirty="0"/>
              <a:t> as corrections officers inspected a bag of clothing </a:t>
            </a:r>
            <a:r>
              <a:rPr lang="en-US" sz="2400" dirty="0" err="1"/>
              <a:t>Fermin</a:t>
            </a:r>
            <a:r>
              <a:rPr lang="en-US" sz="2400" dirty="0"/>
              <a:t> </a:t>
            </a:r>
            <a:r>
              <a:rPr lang="en-US" sz="2400" dirty="0" err="1"/>
              <a:t>Recalde's</a:t>
            </a:r>
            <a:r>
              <a:rPr lang="en-US" sz="2400" dirty="0"/>
              <a:t> family had brought for him to wear to the trial. Officials say the caption suggested the family believed it was "proper attire for trial."</a:t>
            </a:r>
          </a:p>
          <a:p>
            <a:r>
              <a:rPr lang="en-US" sz="2400" dirty="0"/>
              <a:t>But someone saw the photo and reported it to the judge, who declared a mistrial. </a:t>
            </a:r>
            <a:r>
              <a:rPr lang="en-US" sz="2400" dirty="0" err="1"/>
              <a:t>Recalde</a:t>
            </a:r>
            <a:r>
              <a:rPr lang="en-US" sz="2400" dirty="0"/>
              <a:t> is accused of </a:t>
            </a:r>
            <a:r>
              <a:rPr lang="en-US" sz="2400" u="sng" dirty="0">
                <a:hlinkClick r:id="rId3"/>
              </a:rPr>
              <a:t>fatally stabbing his girlfriend in 2010</a:t>
            </a:r>
            <a:r>
              <a:rPr lang="en-US" sz="2400" dirty="0"/>
              <a:t>.</a:t>
            </a:r>
          </a:p>
          <a:p>
            <a:r>
              <a:rPr lang="en-US" sz="2400" dirty="0"/>
              <a:t>The judge must now assign a new lawyer and set a new trial date.</a:t>
            </a:r>
          </a:p>
          <a:p>
            <a:endParaRPr lang="en-US" dirty="0"/>
          </a:p>
        </p:txBody>
      </p:sp>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61</a:t>
            </a:fld>
            <a:endParaRPr lang="en-US"/>
          </a:p>
        </p:txBody>
      </p:sp>
      <p:sp>
        <p:nvSpPr>
          <p:cNvPr id="12" name="Title 11"/>
          <p:cNvSpPr>
            <a:spLocks noGrp="1"/>
          </p:cNvSpPr>
          <p:nvPr>
            <p:ph type="title"/>
          </p:nvPr>
        </p:nvSpPr>
        <p:spPr>
          <a:xfrm flipV="1">
            <a:off x="1219200" y="-274638"/>
            <a:ext cx="7467600" cy="122238"/>
          </a:xfrm>
        </p:spPr>
        <p:txBody>
          <a:bodyPr>
            <a:normAutofit fontScale="90000"/>
          </a:bodyPr>
          <a:lstStyle/>
          <a:p>
            <a:endParaRPr lang="en-US" dirty="0"/>
          </a:p>
        </p:txBody>
      </p:sp>
      <p:sp>
        <p:nvSpPr>
          <p:cNvPr id="7" name="TextBox 6"/>
          <p:cNvSpPr txBox="1"/>
          <p:nvPr/>
        </p:nvSpPr>
        <p:spPr>
          <a:xfrm>
            <a:off x="1981200" y="1524000"/>
            <a:ext cx="184731" cy="276999"/>
          </a:xfrm>
          <a:prstGeom prst="rect">
            <a:avLst/>
          </a:prstGeom>
          <a:noFill/>
        </p:spPr>
        <p:txBody>
          <a:bodyPr wrap="none" rtlCol="0">
            <a:spAutoFit/>
          </a:bodyPr>
          <a:lstStyle/>
          <a:p>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US"/>
          </a:p>
        </p:txBody>
      </p:sp>
      <p:pic>
        <p:nvPicPr>
          <p:cNvPr id="2050" name="Picture 2" descr="https://abs.twimg.com/a/1376590666/images/resources/twitter-bird-blue-on-white.pn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24744" b="24744"/>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62</a:t>
            </a:fld>
            <a:endParaRPr lang="en-US"/>
          </a:p>
        </p:txBody>
      </p:sp>
      <p:sp>
        <p:nvSpPr>
          <p:cNvPr id="2" name="Title 1"/>
          <p:cNvSpPr>
            <a:spLocks noGrp="1"/>
          </p:cNvSpPr>
          <p:nvPr>
            <p:ph type="title"/>
          </p:nvPr>
        </p:nvSpPr>
        <p:spPr>
          <a:xfrm>
            <a:off x="6267896" y="228600"/>
            <a:ext cx="2723704" cy="6019800"/>
          </a:xfrm>
        </p:spPr>
        <p:txBody>
          <a:bodyPr>
            <a:normAutofit fontScale="90000"/>
          </a:bodyPr>
          <a:lstStyle/>
          <a:p>
            <a:pPr marL="571500" indent="-571500">
              <a:buFont typeface="Arial" panose="020B0604020202020204" pitchFamily="34" charset="0"/>
              <a:buChar char="•"/>
            </a:pPr>
            <a:r>
              <a:rPr lang="en-US" sz="4000" dirty="0"/>
              <a:t>DO YOU TWEET??</a:t>
            </a:r>
            <a:br>
              <a:rPr lang="en-US" sz="4000" dirty="0"/>
            </a:br>
            <a:r>
              <a:rPr lang="en-US" sz="4000" dirty="0"/>
              <a:t>DO YOU TWERK??</a:t>
            </a:r>
            <a:br>
              <a:rPr lang="en-US" sz="4000" dirty="0"/>
            </a:br>
            <a:r>
              <a:rPr lang="en-US" sz="4000" dirty="0"/>
              <a:t>DO YOU TEXT??</a:t>
            </a:r>
            <a:br>
              <a:rPr lang="en-US" sz="4000" dirty="0"/>
            </a:br>
            <a:r>
              <a:rPr lang="en-US" sz="4000" dirty="0"/>
              <a:t>TEXTING IS GOOD.</a:t>
            </a:r>
            <a:br>
              <a:rPr lang="en-US" sz="4000" dirty="0"/>
            </a:br>
            <a:r>
              <a:rPr lang="en-US" sz="4000" dirty="0"/>
              <a:t>SEXTING IS BAD.</a:t>
            </a:r>
          </a:p>
        </p:txBody>
      </p:sp>
    </p:spTree>
    <p:extLst>
      <p:ext uri="{BB962C8B-B14F-4D97-AF65-F5344CB8AC3E}">
        <p14:creationId xmlns:p14="http://schemas.microsoft.com/office/powerpoint/2010/main" val="417037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100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5000"/>
                                        <p:tgtEl>
                                          <p:spTgt spid="2"/>
                                        </p:tgtEl>
                                      </p:cBhvr>
                                    </p:animEffect>
                                    <p:anim calcmode="lin" valueType="num">
                                      <p:cBhvr>
                                        <p:cTn id="13" dur="5000" fill="hold"/>
                                        <p:tgtEl>
                                          <p:spTgt spid="2"/>
                                        </p:tgtEl>
                                        <p:attrNameLst>
                                          <p:attrName>ppt_x</p:attrName>
                                        </p:attrNameLst>
                                      </p:cBhvr>
                                      <p:tavLst>
                                        <p:tav tm="0">
                                          <p:val>
                                            <p:strVal val="#ppt_x"/>
                                          </p:val>
                                        </p:tav>
                                        <p:tav tm="100000">
                                          <p:val>
                                            <p:strVal val="#ppt_x"/>
                                          </p:val>
                                        </p:tav>
                                      </p:tavLst>
                                    </p:anim>
                                    <p:anim calcmode="lin" valueType="num">
                                      <p:cBhvr>
                                        <p:cTn id="14" dur="5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US"/>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5067" b="5067"/>
          <a:stretch>
            <a:fillRect/>
          </a:stretch>
        </p:blipFill>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63</a:t>
            </a:fld>
            <a:endParaRPr lang="en-US"/>
          </a:p>
        </p:txBody>
      </p:sp>
      <p:sp>
        <p:nvSpPr>
          <p:cNvPr id="2" name="Title 1"/>
          <p:cNvSpPr>
            <a:spLocks noGrp="1"/>
          </p:cNvSpPr>
          <p:nvPr>
            <p:ph type="title"/>
          </p:nvPr>
        </p:nvSpPr>
        <p:spPr>
          <a:xfrm>
            <a:off x="5886896" y="1066800"/>
            <a:ext cx="2743200" cy="4495800"/>
          </a:xfrm>
        </p:spPr>
        <p:txBody>
          <a:bodyPr/>
          <a:lstStyle/>
          <a:p>
            <a:r>
              <a:rPr lang="en-US" sz="3200" dirty="0"/>
              <a:t>Anthony Weiner dodges talk of sexting scandal, shifts focus to ideas, opponents</a:t>
            </a:r>
            <a:br>
              <a:rPr lang="en-US" dirty="0"/>
            </a:br>
            <a:endParaRPr lang="en-US" dirty="0"/>
          </a:p>
        </p:txBody>
      </p:sp>
    </p:spTree>
    <p:extLst>
      <p:ext uri="{BB962C8B-B14F-4D97-AF65-F5344CB8AC3E}">
        <p14:creationId xmlns:p14="http://schemas.microsoft.com/office/powerpoint/2010/main" val="4035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childTnLst>
                                </p:cTn>
                              </p:par>
                            </p:childTnLst>
                          </p:cTn>
                        </p:par>
                        <p:par>
                          <p:cTn id="8" fill="hold">
                            <p:stCondLst>
                              <p:cond delay="5000"/>
                            </p:stCondLst>
                            <p:childTnLst>
                              <p:par>
                                <p:cTn id="9" presetID="2" presetClass="entr" presetSubtype="4"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0" fill="hold"/>
                                        <p:tgtEl>
                                          <p:spTgt spid="2"/>
                                        </p:tgtEl>
                                        <p:attrNameLst>
                                          <p:attrName>ppt_x</p:attrName>
                                        </p:attrNameLst>
                                      </p:cBhvr>
                                      <p:tavLst>
                                        <p:tav tm="0">
                                          <p:val>
                                            <p:strVal val="#ppt_x"/>
                                          </p:val>
                                        </p:tav>
                                        <p:tav tm="100000">
                                          <p:val>
                                            <p:strVal val="#ppt_x"/>
                                          </p:val>
                                        </p:tav>
                                      </p:tavLst>
                                    </p:anim>
                                    <p:anim calcmode="lin" valueType="num">
                                      <p:cBhvr additive="base">
                                        <p:cTn id="12"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38200" y="4648200"/>
            <a:ext cx="4419600" cy="1600200"/>
          </a:xfrm>
        </p:spPr>
        <p:txBody>
          <a:bodyPr>
            <a:normAutofit fontScale="85000" lnSpcReduction="10000"/>
          </a:bodyPr>
          <a:lstStyle/>
          <a:p>
            <a:r>
              <a:rPr lang="en-US" sz="1800" dirty="0"/>
              <a:t>Christina </a:t>
            </a:r>
            <a:r>
              <a:rPr lang="en-US" sz="1800" dirty="0" err="1"/>
              <a:t>Haramboure</a:t>
            </a:r>
            <a:r>
              <a:rPr lang="en-US" sz="1800" dirty="0"/>
              <a:t>, a 24-year-old special aide and administrative assistant, tweeted about her dislike of constituents for more than a year, dispatching a series of particularly offensive posts Monday in which she suggested some constituents should get “a lobotomy.”</a:t>
            </a:r>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20109" b="20109"/>
          <a:stretch>
            <a:fillRect/>
          </a:stretch>
        </p:blipFill>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64</a:t>
            </a:fld>
            <a:endParaRPr lang="en-US"/>
          </a:p>
        </p:txBody>
      </p:sp>
      <p:sp>
        <p:nvSpPr>
          <p:cNvPr id="2" name="Title 1"/>
          <p:cNvSpPr>
            <a:spLocks noGrp="1"/>
          </p:cNvSpPr>
          <p:nvPr>
            <p:ph type="title"/>
          </p:nvPr>
        </p:nvSpPr>
        <p:spPr>
          <a:xfrm>
            <a:off x="5886896" y="76200"/>
            <a:ext cx="2743200" cy="5791200"/>
          </a:xfrm>
        </p:spPr>
        <p:txBody>
          <a:bodyPr>
            <a:normAutofit fontScale="90000"/>
          </a:bodyPr>
          <a:lstStyle/>
          <a:p>
            <a:br>
              <a:rPr lang="en-US" dirty="0"/>
            </a:br>
            <a:br>
              <a:rPr lang="en-US" dirty="0"/>
            </a:br>
            <a:br>
              <a:rPr lang="en-US" dirty="0"/>
            </a:br>
            <a:r>
              <a:rPr lang="en-US" sz="3200" dirty="0"/>
              <a:t>Staffer for Miami mayoral candidate Suarez trashes constituents on Twitter</a:t>
            </a:r>
            <a:br>
              <a:rPr lang="en-US" sz="2000" dirty="0"/>
            </a:br>
            <a:r>
              <a:rPr lang="en-US" dirty="0"/>
              <a:t>  </a:t>
            </a:r>
            <a:br>
              <a:rPr lang="en-US" dirty="0"/>
            </a:br>
            <a:r>
              <a:rPr lang="en-US" dirty="0"/>
              <a:t> </a:t>
            </a:r>
            <a:br>
              <a:rPr lang="en-US" dirty="0"/>
            </a:br>
            <a:br>
              <a:rPr lang="en-US" dirty="0"/>
            </a:br>
            <a:endParaRPr lang="en-US" dirty="0"/>
          </a:p>
        </p:txBody>
      </p:sp>
    </p:spTree>
    <p:extLst>
      <p:ext uri="{BB962C8B-B14F-4D97-AF65-F5344CB8AC3E}">
        <p14:creationId xmlns:p14="http://schemas.microsoft.com/office/powerpoint/2010/main" val="199332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16" presetClass="entr" presetSubtype="21" fill="hold" nodeType="afterEffect">
                                  <p:stCondLst>
                                    <p:cond delay="250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65</a:t>
            </a:fld>
            <a:endParaRPr lang="en-US"/>
          </a:p>
        </p:txBody>
      </p:sp>
      <p:sp>
        <p:nvSpPr>
          <p:cNvPr id="6" name="Rectangle 5"/>
          <p:cNvSpPr/>
          <p:nvPr/>
        </p:nvSpPr>
        <p:spPr>
          <a:xfrm>
            <a:off x="1719775" y="838200"/>
            <a:ext cx="6629400" cy="4708981"/>
          </a:xfrm>
          <a:prstGeom prst="rect">
            <a:avLst/>
          </a:prstGeom>
        </p:spPr>
        <p:txBody>
          <a:bodyPr wrap="square">
            <a:spAutoFit/>
          </a:bodyPr>
          <a:lstStyle/>
          <a:p>
            <a:r>
              <a:rPr lang="en-US" sz="6000" dirty="0">
                <a:latin typeface="Modern No. 20" panose="02070704070505020303" pitchFamily="18" charset="0"/>
              </a:rPr>
              <a:t>Miami mayoral candidate Suarez fires city staffer who bashed constituents on Twitter.</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648200"/>
            <a:ext cx="138112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66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3000"/>
                                        <p:tgtEl>
                                          <p:spTgt spid="6">
                                            <p:txEl>
                                              <p:pRg st="0" end="0"/>
                                            </p:txEl>
                                          </p:spTgt>
                                        </p:tgtEl>
                                      </p:cBhvr>
                                    </p:animEffect>
                                    <p:anim calcmode="lin" valueType="num">
                                      <p:cBhvr>
                                        <p:cTn id="8" dur="3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0" y="1295400"/>
            <a:ext cx="8991600" cy="5334000"/>
          </a:xfrm>
        </p:spPr>
        <p:txBody>
          <a:bodyPr/>
          <a:lstStyle/>
          <a:p>
            <a:pPr eaLnBrk="1" hangingPunct="1"/>
            <a:r>
              <a:rPr lang="en-US" sz="2000">
                <a:cs typeface="Arial" pitchFamily="34" charset="0"/>
              </a:rPr>
              <a:t>If you are the problem .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Equal employment opportunity Administrator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We will try to save all of you because we are putting a tremendous investment in you with this training program</a:t>
            </a:r>
            <a:endParaRPr lang="en-US" sz="2000">
              <a:latin typeface="Arial Unicode MS" pitchFamily="34" charset="-128"/>
              <a:ea typeface="Arial Unicode MS" pitchFamily="34" charset="-128"/>
              <a:cs typeface="Arial Unicode MS" pitchFamily="34" charset="-128"/>
            </a:endParaRPr>
          </a:p>
          <a:p>
            <a:pPr eaLnBrk="1" hangingPunct="1"/>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Step program</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I require a meeting and a prescription before probation (unless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You do something really stupid or really bad</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STCs on probation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Felony DCs on probation</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Terminations</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Lying </a:t>
            </a:r>
            <a:endParaRPr lang="en-US" sz="2000">
              <a:latin typeface="Arial Unicode MS" pitchFamily="34" charset="-128"/>
              <a:ea typeface="Arial Unicode MS" pitchFamily="34" charset="-128"/>
              <a:cs typeface="Arial Unicode MS" pitchFamily="34" charset="-128"/>
            </a:endParaRPr>
          </a:p>
          <a:p>
            <a:pPr eaLnBrk="1" hangingPunct="1"/>
            <a:r>
              <a:rPr lang="en-US" sz="2000" b="1">
                <a:cs typeface="Arial" pitchFamily="34" charset="0"/>
              </a:rPr>
              <a:t>			Habitual Offenders</a:t>
            </a:r>
            <a:endParaRPr lang="en-US" sz="2000" b="1">
              <a:cs typeface="Times New Roman" pitchFamily="18" charset="0"/>
            </a:endParaRPr>
          </a:p>
          <a:p>
            <a:pPr eaLnBrk="1" hangingPunct="1"/>
            <a:r>
              <a:rPr lang="en-US" sz="2000">
                <a:cs typeface="Times New Roman" pitchFamily="18" charset="0"/>
              </a:rPr>
              <a:t>			Unsuccessful probationers</a:t>
            </a:r>
            <a:r>
              <a:rPr lang="en-US" sz="2000"/>
              <a:t> </a:t>
            </a:r>
          </a:p>
        </p:txBody>
      </p:sp>
      <p:sp>
        <p:nvSpPr>
          <p:cNvPr id="4" name="Slide Number Placeholder 5"/>
          <p:cNvSpPr>
            <a:spLocks noGrp="1"/>
          </p:cNvSpPr>
          <p:nvPr>
            <p:ph type="sldNum" sz="quarter" idx="12"/>
          </p:nvPr>
        </p:nvSpPr>
        <p:spPr/>
        <p:txBody>
          <a:bodyPr/>
          <a:lstStyle/>
          <a:p>
            <a:pPr>
              <a:defRPr/>
            </a:pPr>
            <a:fld id="{343D27A6-7616-4842-9DCE-4DAEE64C3EDC}" type="slidenum">
              <a:rPr lang="en-US"/>
              <a:pPr>
                <a:defRPr/>
              </a:pPr>
              <a:t>66</a:t>
            </a:fld>
            <a:endParaRPr lang="en-US"/>
          </a:p>
        </p:txBody>
      </p:sp>
      <p:sp>
        <p:nvSpPr>
          <p:cNvPr id="39939" name="Rectangle 2"/>
          <p:cNvSpPr>
            <a:spLocks noGrp="1" noChangeArrowheads="1"/>
          </p:cNvSpPr>
          <p:nvPr>
            <p:ph type="title"/>
          </p:nvPr>
        </p:nvSpPr>
        <p:spPr>
          <a:xfrm>
            <a:off x="1828800" y="152400"/>
            <a:ext cx="6096000" cy="1143000"/>
          </a:xfrm>
        </p:spPr>
        <p:txBody>
          <a:bodyPr/>
          <a:lstStyle/>
          <a:p>
            <a:pPr eaLnBrk="1" fontAlgn="auto" hangingPunct="1">
              <a:spcAft>
                <a:spcPts val="0"/>
              </a:spcAft>
              <a:defRPr/>
            </a:pPr>
            <a:r>
              <a:rPr lang="en-US" sz="4000" u="sng" dirty="0">
                <a:solidFill>
                  <a:schemeClr val="tx2">
                    <a:satMod val="130000"/>
                  </a:schemeClr>
                </a:solidFill>
                <a:cs typeface="Arial" charset="0"/>
              </a:rPr>
              <a:t>Disciplinary Process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67</a:t>
            </a:fld>
            <a:endParaRPr lang="en-US"/>
          </a:p>
        </p:txBody>
      </p:sp>
      <p:sp>
        <p:nvSpPr>
          <p:cNvPr id="2" name="Title 1"/>
          <p:cNvSpPr>
            <a:spLocks noGrp="1"/>
          </p:cNvSpPr>
          <p:nvPr>
            <p:ph type="title"/>
          </p:nvPr>
        </p:nvSpPr>
        <p:spPr/>
        <p:txBody>
          <a:bodyPr/>
          <a:lstStyle/>
          <a:p>
            <a:r>
              <a:rPr lang="en-US" sz="3900" b="1" dirty="0">
                <a:solidFill>
                  <a:schemeClr val="accent2">
                    <a:lumMod val="60000"/>
                    <a:lumOff val="40000"/>
                  </a:schemeClr>
                </a:solidFill>
              </a:rPr>
              <a:t>V. Closing Remarks</a:t>
            </a:r>
            <a:endParaRPr lang="en-US" b="1" dirty="0">
              <a:solidFill>
                <a:schemeClr val="accent2">
                  <a:lumMod val="60000"/>
                  <a:lumOff val="40000"/>
                </a:schemeClr>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008188"/>
            <a:ext cx="5943600" cy="284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320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nodeType="after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2000"/>
                                        <p:tgtEl>
                                          <p:spTgt spid="3075"/>
                                        </p:tgtEl>
                                      </p:cBhvr>
                                    </p:animEffect>
                                    <p:anim calcmode="lin" valueType="num">
                                      <p:cBhvr>
                                        <p:cTn id="13" dur="2000" fill="hold"/>
                                        <p:tgtEl>
                                          <p:spTgt spid="3075"/>
                                        </p:tgtEl>
                                        <p:attrNameLst>
                                          <p:attrName>ppt_w</p:attrName>
                                        </p:attrNameLst>
                                      </p:cBhvr>
                                      <p:tavLst>
                                        <p:tav tm="0" fmla="#ppt_w*sin(2.5*pi*$)">
                                          <p:val>
                                            <p:fltVal val="0"/>
                                          </p:val>
                                        </p:tav>
                                        <p:tav tm="100000">
                                          <p:val>
                                            <p:fltVal val="1"/>
                                          </p:val>
                                        </p:tav>
                                      </p:tavLst>
                                    </p:anim>
                                    <p:anim calcmode="lin" valueType="num">
                                      <p:cBhvr>
                                        <p:cTn id="14" dur="2000" fill="hold"/>
                                        <p:tgtEl>
                                          <p:spTgt spid="30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B0028C13-5F54-4209-9680-123D8ED60C58}" type="slidenum">
              <a:rPr lang="en-US"/>
              <a:pPr>
                <a:defRPr/>
              </a:pPr>
              <a:t>68</a:t>
            </a:fld>
            <a:endParaRPr lang="en-US"/>
          </a:p>
        </p:txBody>
      </p:sp>
      <p:sp>
        <p:nvSpPr>
          <p:cNvPr id="97283" name="Rectangle 3"/>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dirty="0">
                <a:solidFill>
                  <a:schemeClr val="accent2">
                    <a:lumMod val="60000"/>
                    <a:lumOff val="40000"/>
                  </a:schemeClr>
                </a:solidFill>
              </a:rPr>
              <a:t>Open Door Policy</a:t>
            </a:r>
          </a:p>
        </p:txBody>
      </p:sp>
      <p:sp>
        <p:nvSpPr>
          <p:cNvPr id="97282" name="Rectangle 2"/>
          <p:cNvSpPr>
            <a:spLocks noChangeArrowheads="1"/>
          </p:cNvSpPr>
          <p:nvPr/>
        </p:nvSpPr>
        <p:spPr bwMode="auto">
          <a:xfrm>
            <a:off x="1371600" y="2133600"/>
            <a:ext cx="6324600" cy="2443163"/>
          </a:xfrm>
          <a:prstGeom prst="rect">
            <a:avLst/>
          </a:prstGeom>
          <a:noFill/>
          <a:ln w="9525">
            <a:noFill/>
            <a:miter lim="800000"/>
            <a:headEnd/>
            <a:tailEnd/>
          </a:ln>
        </p:spPr>
        <p:txBody>
          <a:bodyPr>
            <a:spAutoFit/>
          </a:bodyPr>
          <a:lstStyle/>
          <a:p>
            <a:pPr>
              <a:spcBef>
                <a:spcPct val="50000"/>
              </a:spcBef>
              <a:buClr>
                <a:schemeClr val="hlink"/>
              </a:buClr>
              <a:buSzPct val="60000"/>
              <a:buFont typeface="Wingdings" pitchFamily="2" charset="2"/>
              <a:buNone/>
            </a:pPr>
            <a:r>
              <a:rPr lang="en-US" sz="2800" u="sng">
                <a:latin typeface="Arial" pitchFamily="34" charset="0"/>
                <a:cs typeface="Arial" pitchFamily="34" charset="0"/>
              </a:rPr>
              <a:t>Both ways:</a:t>
            </a:r>
            <a:endParaRPr lang="en-US" sz="2800">
              <a:latin typeface="Arial Unicode MS" pitchFamily="34" charset="-128"/>
              <a:ea typeface="Arial Unicode MS" pitchFamily="34" charset="-128"/>
              <a:cs typeface="Arial Unicode MS" pitchFamily="34" charset="-128"/>
            </a:endParaRPr>
          </a:p>
          <a:p>
            <a:pPr>
              <a:spcBef>
                <a:spcPct val="50000"/>
              </a:spcBef>
              <a:buClr>
                <a:schemeClr val="hlink"/>
              </a:buClr>
              <a:buSzPct val="60000"/>
              <a:buFont typeface="Wingdings" pitchFamily="2" charset="2"/>
              <a:buChar char="n"/>
            </a:pPr>
            <a:r>
              <a:rPr lang="en-US" sz="2800">
                <a:latin typeface="Arial" pitchFamily="34" charset="0"/>
                <a:cs typeface="Arial" pitchFamily="34" charset="0"/>
              </a:rPr>
              <a:t>	Suggestions – I want to hear</a:t>
            </a:r>
            <a:endParaRPr lang="en-US" sz="2800">
              <a:latin typeface="Arial Unicode MS" pitchFamily="34" charset="-128"/>
              <a:ea typeface="Arial Unicode MS" pitchFamily="34" charset="-128"/>
              <a:cs typeface="Arial Unicode MS" pitchFamily="34" charset="-128"/>
            </a:endParaRPr>
          </a:p>
          <a:p>
            <a:pPr>
              <a:spcBef>
                <a:spcPct val="50000"/>
              </a:spcBef>
              <a:buClr>
                <a:schemeClr val="hlink"/>
              </a:buClr>
              <a:buSzPct val="60000"/>
              <a:buFont typeface="Wingdings" pitchFamily="2" charset="2"/>
              <a:buChar char="n"/>
            </a:pPr>
            <a:r>
              <a:rPr lang="en-US" sz="2800">
                <a:latin typeface="Arial" pitchFamily="34" charset="0"/>
                <a:cs typeface="Arial" pitchFamily="34" charset="0"/>
              </a:rPr>
              <a:t>	Problems – I want to hear</a:t>
            </a:r>
            <a:r>
              <a:rPr lang="en-US" sz="2800">
                <a:latin typeface="Arial Unicode MS" pitchFamily="34" charset="-128"/>
                <a:ea typeface="Arial Unicode MS" pitchFamily="34" charset="-128"/>
                <a:cs typeface="Arial Unicode MS" pitchFamily="34" charset="-128"/>
              </a:rPr>
              <a:t> </a:t>
            </a:r>
          </a:p>
          <a:p>
            <a:pPr>
              <a:spcBef>
                <a:spcPct val="50000"/>
              </a:spcBef>
              <a:buClr>
                <a:schemeClr val="hlink"/>
              </a:buClr>
              <a:buSzPct val="60000"/>
              <a:buFont typeface="Wingdings" pitchFamily="2" charset="2"/>
              <a:buChar char="n"/>
            </a:pPr>
            <a:r>
              <a:rPr lang="en-US" sz="2800">
                <a:latin typeface="Arial Unicode MS" pitchFamily="34" charset="-128"/>
                <a:ea typeface="Arial Unicode MS" pitchFamily="34" charset="-128"/>
                <a:cs typeface="Arial Unicode MS" pitchFamily="34" charset="-128"/>
              </a:rPr>
              <a:t>     “Non-conversation conversations”</a:t>
            </a:r>
          </a:p>
        </p:txBody>
      </p:sp>
    </p:spTree>
    <p:extLst>
      <p:ext uri="{BB962C8B-B14F-4D97-AF65-F5344CB8AC3E}">
        <p14:creationId xmlns:p14="http://schemas.microsoft.com/office/powerpoint/2010/main" val="1857905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blinds(horizontal)">
                                      <p:cBhvr>
                                        <p:cTn id="7" dur="5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7282">
                                            <p:txEl>
                                              <p:pRg st="0" end="0"/>
                                            </p:txEl>
                                          </p:spTgt>
                                        </p:tgtEl>
                                        <p:attrNameLst>
                                          <p:attrName>style.visibility</p:attrName>
                                        </p:attrNameLst>
                                      </p:cBhvr>
                                      <p:to>
                                        <p:strVal val="visible"/>
                                      </p:to>
                                    </p:set>
                                    <p:animEffect transition="in" filter="box(in)">
                                      <p:cBhvr>
                                        <p:cTn id="12" dur="500"/>
                                        <p:tgtEl>
                                          <p:spTgt spid="9728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97282">
                                            <p:txEl>
                                              <p:pRg st="1" end="1"/>
                                            </p:txEl>
                                          </p:spTgt>
                                        </p:tgtEl>
                                        <p:attrNameLst>
                                          <p:attrName>style.visibility</p:attrName>
                                        </p:attrNameLst>
                                      </p:cBhvr>
                                      <p:to>
                                        <p:strVal val="visible"/>
                                      </p:to>
                                    </p:set>
                                    <p:anim calcmode="lin" valueType="num">
                                      <p:cBhvr>
                                        <p:cTn id="17" dur="500" fill="hold"/>
                                        <p:tgtEl>
                                          <p:spTgt spid="97282">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97282">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9728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97282">
                                            <p:txEl>
                                              <p:pRg st="2" end="2"/>
                                            </p:txEl>
                                          </p:spTgt>
                                        </p:tgtEl>
                                        <p:attrNameLst>
                                          <p:attrName>style.visibility</p:attrName>
                                        </p:attrNameLst>
                                      </p:cBhvr>
                                      <p:to>
                                        <p:strVal val="visible"/>
                                      </p:to>
                                    </p:set>
                                    <p:anim calcmode="lin" valueType="num">
                                      <p:cBhvr>
                                        <p:cTn id="24" dur="500" fill="hold"/>
                                        <p:tgtEl>
                                          <p:spTgt spid="97282">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97282">
                                            <p:txEl>
                                              <p:pRg st="2" end="2"/>
                                            </p:txEl>
                                          </p:spTgt>
                                        </p:tgtEl>
                                        <p:attrNameLst>
                                          <p:attrName>ppt_h</p:attrName>
                                        </p:attrNameLst>
                                      </p:cBhvr>
                                      <p:tavLst>
                                        <p:tav tm="0">
                                          <p:val>
                                            <p:fltVal val="0"/>
                                          </p:val>
                                        </p:tav>
                                        <p:tav tm="100000">
                                          <p:val>
                                            <p:strVal val="#ppt_h"/>
                                          </p:val>
                                        </p:tav>
                                      </p:tavLst>
                                    </p:anim>
                                    <p:animEffect transition="in" filter="fade">
                                      <p:cBhvr>
                                        <p:cTn id="26" dur="500"/>
                                        <p:tgtEl>
                                          <p:spTgt spid="9728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97282">
                                            <p:txEl>
                                              <p:pRg st="3" end="3"/>
                                            </p:txEl>
                                          </p:spTgt>
                                        </p:tgtEl>
                                        <p:attrNameLst>
                                          <p:attrName>style.visibility</p:attrName>
                                        </p:attrNameLst>
                                      </p:cBhvr>
                                      <p:to>
                                        <p:strVal val="visible"/>
                                      </p:to>
                                    </p:set>
                                    <p:anim calcmode="lin" valueType="num">
                                      <p:cBhvr>
                                        <p:cTn id="31" dur="500" fill="hold"/>
                                        <p:tgtEl>
                                          <p:spTgt spid="97282">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97282">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972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295400"/>
            <a:ext cx="7843122" cy="5730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69</a:t>
            </a:fld>
            <a:endParaRPr lang="en-US"/>
          </a:p>
        </p:txBody>
      </p:sp>
      <p:sp>
        <p:nvSpPr>
          <p:cNvPr id="2" name="Title 1"/>
          <p:cNvSpPr>
            <a:spLocks noGrp="1"/>
          </p:cNvSpPr>
          <p:nvPr>
            <p:ph type="title"/>
          </p:nvPr>
        </p:nvSpPr>
        <p:spPr>
          <a:xfrm>
            <a:off x="1066800" y="25400"/>
            <a:ext cx="7956550" cy="1371600"/>
          </a:xfrm>
        </p:spPr>
        <p:txBody>
          <a:bodyPr>
            <a:normAutofit fontScale="90000"/>
          </a:bodyPr>
          <a:lstStyle/>
          <a:p>
            <a:r>
              <a:rPr lang="en-US" dirty="0">
                <a:solidFill>
                  <a:schemeClr val="accent2">
                    <a:lumMod val="60000"/>
                    <a:lumOff val="40000"/>
                  </a:schemeClr>
                </a:solidFill>
              </a:rPr>
              <a:t>If there are problems going on in the office, you have 2 choices!!</a:t>
            </a:r>
          </a:p>
        </p:txBody>
      </p:sp>
    </p:spTree>
    <p:extLst>
      <p:ext uri="{BB962C8B-B14F-4D97-AF65-F5344CB8AC3E}">
        <p14:creationId xmlns:p14="http://schemas.microsoft.com/office/powerpoint/2010/main" val="246934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6" presetClass="entr" presetSubtype="16" fill="hold" nodeType="afterEffect">
                                  <p:stCondLst>
                                    <p:cond delay="1500"/>
                                  </p:stCondLst>
                                  <p:childTnLst>
                                    <p:set>
                                      <p:cBhvr>
                                        <p:cTn id="11" dur="1" fill="hold">
                                          <p:stCondLst>
                                            <p:cond delay="0"/>
                                          </p:stCondLst>
                                        </p:cTn>
                                        <p:tgtEl>
                                          <p:spTgt spid="2050"/>
                                        </p:tgtEl>
                                        <p:attrNameLst>
                                          <p:attrName>style.visibility</p:attrName>
                                        </p:attrNameLst>
                                      </p:cBhvr>
                                      <p:to>
                                        <p:strVal val="visible"/>
                                      </p:to>
                                    </p:set>
                                    <p:animEffect transition="in" filter="circle(in)">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51" name="Rectangle 7"/>
          <p:cNvSpPr>
            <a:spLocks noGrp="1" noChangeArrowheads="1"/>
          </p:cNvSpPr>
          <p:nvPr>
            <p:ph idx="1"/>
          </p:nvPr>
        </p:nvSpPr>
        <p:spPr/>
        <p:txBody>
          <a:bodyPr/>
          <a:lstStyle/>
          <a:p>
            <a:pPr eaLnBrk="1" hangingPunct="1"/>
            <a:r>
              <a:rPr lang="en-US" sz="4800" dirty="0"/>
              <a:t>Rules Governing CLIs</a:t>
            </a:r>
          </a:p>
          <a:p>
            <a:pPr eaLnBrk="1" hangingPunct="1"/>
            <a:r>
              <a:rPr lang="en-US" sz="4800" dirty="0"/>
              <a:t>Ethics &amp; Professionalism</a:t>
            </a:r>
          </a:p>
          <a:p>
            <a:pPr eaLnBrk="1" hangingPunct="1"/>
            <a:r>
              <a:rPr lang="en-US" sz="4800" dirty="0"/>
              <a:t>Office Expectations </a:t>
            </a:r>
          </a:p>
          <a:p>
            <a:pPr eaLnBrk="1" hangingPunct="1"/>
            <a:r>
              <a:rPr lang="en-US" sz="4800" dirty="0"/>
              <a:t>Office Policies &amp; Disciplinary Matters </a:t>
            </a:r>
          </a:p>
          <a:p>
            <a:pPr eaLnBrk="1" hangingPunct="1">
              <a:buFont typeface="Wingdings" pitchFamily="2" charset="2"/>
              <a:buNone/>
            </a:pPr>
            <a:endParaRPr lang="en-US" dirty="0"/>
          </a:p>
        </p:txBody>
      </p:sp>
      <p:sp>
        <p:nvSpPr>
          <p:cNvPr id="4" name="Slide Number Placeholder 5"/>
          <p:cNvSpPr>
            <a:spLocks noGrp="1"/>
          </p:cNvSpPr>
          <p:nvPr>
            <p:ph type="sldNum" sz="quarter" idx="12"/>
          </p:nvPr>
        </p:nvSpPr>
        <p:spPr/>
        <p:txBody>
          <a:bodyPr/>
          <a:lstStyle/>
          <a:p>
            <a:pPr>
              <a:defRPr/>
            </a:pPr>
            <a:fld id="{E2A4C9FB-4602-4602-B7B3-ED2935BA67C9}" type="slidenum">
              <a:rPr lang="en-US"/>
              <a:pPr>
                <a:defRPr/>
              </a:pPr>
              <a:t>7</a:t>
            </a:fld>
            <a:endParaRPr lang="en-US"/>
          </a:p>
        </p:txBody>
      </p:sp>
      <p:sp>
        <p:nvSpPr>
          <p:cNvPr id="6150" name="Rectangle 6"/>
          <p:cNvSpPr>
            <a:spLocks noGrp="1" noChangeArrowheads="1"/>
          </p:cNvSpPr>
          <p:nvPr>
            <p:ph type="title"/>
          </p:nvPr>
        </p:nvSpPr>
        <p:spPr/>
        <p:txBody>
          <a:bodyPr>
            <a:normAutofit/>
          </a:bodyPr>
          <a:lstStyle/>
          <a:p>
            <a:pPr eaLnBrk="1" fontAlgn="auto" hangingPunct="1">
              <a:spcAft>
                <a:spcPts val="0"/>
              </a:spcAft>
              <a:defRPr/>
            </a:pPr>
            <a:r>
              <a:rPr lang="en-US" dirty="0">
                <a:solidFill>
                  <a:schemeClr val="tx2">
                    <a:satMod val="130000"/>
                  </a:schemeClr>
                </a:solidFill>
              </a:rPr>
              <a:t>What We Will Cover Today?</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circle(in)">
                                      <p:cBhvr>
                                        <p:cTn id="7" dur="2000"/>
                                        <p:tgtEl>
                                          <p:spTgt spid="615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151">
                                            <p:txEl>
                                              <p:pRg st="0" end="0"/>
                                            </p:txEl>
                                          </p:spTgt>
                                        </p:tgtEl>
                                        <p:attrNameLst>
                                          <p:attrName>style.visibility</p:attrName>
                                        </p:attrNameLst>
                                      </p:cBhvr>
                                      <p:to>
                                        <p:strVal val="visible"/>
                                      </p:to>
                                    </p:set>
                                    <p:animEffect transition="in" filter="fade">
                                      <p:cBhvr>
                                        <p:cTn id="11" dur="2000"/>
                                        <p:tgtEl>
                                          <p:spTgt spid="6151">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6151">
                                            <p:txEl>
                                              <p:pRg st="1" end="1"/>
                                            </p:txEl>
                                          </p:spTgt>
                                        </p:tgtEl>
                                        <p:attrNameLst>
                                          <p:attrName>style.visibility</p:attrName>
                                        </p:attrNameLst>
                                      </p:cBhvr>
                                      <p:to>
                                        <p:strVal val="visible"/>
                                      </p:to>
                                    </p:set>
                                    <p:animEffect transition="in" filter="fade">
                                      <p:cBhvr>
                                        <p:cTn id="15" dur="2000"/>
                                        <p:tgtEl>
                                          <p:spTgt spid="6151">
                                            <p:txEl>
                                              <p:pRg st="1" end="1"/>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6151">
                                            <p:txEl>
                                              <p:pRg st="2" end="2"/>
                                            </p:txEl>
                                          </p:spTgt>
                                        </p:tgtEl>
                                        <p:attrNameLst>
                                          <p:attrName>style.visibility</p:attrName>
                                        </p:attrNameLst>
                                      </p:cBhvr>
                                      <p:to>
                                        <p:strVal val="visible"/>
                                      </p:to>
                                    </p:set>
                                    <p:animEffect transition="in" filter="fade">
                                      <p:cBhvr>
                                        <p:cTn id="19" dur="2000"/>
                                        <p:tgtEl>
                                          <p:spTgt spid="6151">
                                            <p:txEl>
                                              <p:pRg st="2" end="2"/>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6151">
                                            <p:txEl>
                                              <p:pRg st="3" end="3"/>
                                            </p:txEl>
                                          </p:spTgt>
                                        </p:tgtEl>
                                        <p:attrNameLst>
                                          <p:attrName>style.visibility</p:attrName>
                                        </p:attrNameLst>
                                      </p:cBhvr>
                                      <p:to>
                                        <p:strVal val="visible"/>
                                      </p:to>
                                    </p:set>
                                    <p:animEffect transition="in" filter="fade">
                                      <p:cBhvr>
                                        <p:cTn id="23" dur="2000"/>
                                        <p:tgtEl>
                                          <p:spTgt spid="61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uiExpand="1" build="p"/>
      <p:bldP spid="615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7"/>
          <p:cNvSpPr>
            <a:spLocks noGrp="1" noChangeArrowheads="1"/>
          </p:cNvSpPr>
          <p:nvPr>
            <p:ph idx="1"/>
          </p:nvPr>
        </p:nvSpPr>
        <p:spPr>
          <a:xfrm>
            <a:off x="914400" y="1143000"/>
            <a:ext cx="6400800" cy="5486400"/>
          </a:xfrm>
        </p:spPr>
        <p:txBody>
          <a:bodyPr/>
          <a:lstStyle/>
          <a:p>
            <a:pPr eaLnBrk="1" hangingPunct="1">
              <a:buFont typeface="Wingdings" pitchFamily="2" charset="2"/>
              <a:buNone/>
            </a:pPr>
            <a:r>
              <a:rPr lang="en-US" sz="7200" dirty="0">
                <a:solidFill>
                  <a:srgbClr val="00B0F0"/>
                </a:solidFill>
              </a:rPr>
              <a:t>Get Involved!!!</a:t>
            </a:r>
          </a:p>
          <a:p>
            <a:pPr eaLnBrk="1" hangingPunct="1">
              <a:buFont typeface="Wingdings" pitchFamily="2" charset="2"/>
              <a:buNone/>
            </a:pPr>
            <a:r>
              <a:rPr lang="en-US" u="sng" dirty="0">
                <a:cs typeface="Arial" pitchFamily="34" charset="0"/>
              </a:rPr>
              <a:t>Desire to make changes in the office:</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Help make it a better place to 	work</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Improve morale</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Get involved in Office Events</a:t>
            </a:r>
          </a:p>
          <a:p>
            <a:pPr eaLnBrk="1" hangingPunct="1">
              <a:buFont typeface="Wingdings" pitchFamily="2" charset="2"/>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5"/>
          <p:cNvSpPr>
            <a:spLocks noGrp="1"/>
          </p:cNvSpPr>
          <p:nvPr>
            <p:ph type="sldNum" sz="quarter" idx="12"/>
          </p:nvPr>
        </p:nvSpPr>
        <p:spPr/>
        <p:txBody>
          <a:bodyPr/>
          <a:lstStyle/>
          <a:p>
            <a:pPr>
              <a:defRPr/>
            </a:pPr>
            <a:fld id="{77B5912F-665B-4E4F-BD1B-023386936EB3}" type="slidenum">
              <a:rPr lang="en-US"/>
              <a:pPr>
                <a:defRPr/>
              </a:pPr>
              <a:t>70</a:t>
            </a:fld>
            <a:endParaRPr lang="en-US"/>
          </a:p>
        </p:txBody>
      </p:sp>
      <p:sp>
        <p:nvSpPr>
          <p:cNvPr id="41987" name="Rectangle 6"/>
          <p:cNvSpPr>
            <a:spLocks noGrp="1" noChangeArrowheads="1"/>
          </p:cNvSpPr>
          <p:nvPr>
            <p:ph type="title"/>
          </p:nvPr>
        </p:nvSpPr>
        <p:spPr>
          <a:xfrm>
            <a:off x="1219200" y="228600"/>
            <a:ext cx="6400800" cy="6858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rPr>
              <a:t>OR, YOU CAN CHOOSE TO</a:t>
            </a:r>
          </a:p>
        </p:txBody>
      </p:sp>
      <p:pic>
        <p:nvPicPr>
          <p:cNvPr id="2" name="powerpoint audi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200" y="6400800"/>
            <a:ext cx="381000" cy="381000"/>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wheel(1)">
                                      <p:cBhvr>
                                        <p:cTn id="7" dur="2000"/>
                                        <p:tgtEl>
                                          <p:spTgt spid="41987"/>
                                        </p:tgtEl>
                                      </p:cBhvr>
                                    </p:animEffect>
                                  </p:childTnLst>
                                </p:cTn>
                              </p:par>
                            </p:childTnLst>
                          </p:cTn>
                        </p:par>
                        <p:par>
                          <p:cTn id="8" fill="hold">
                            <p:stCondLst>
                              <p:cond delay="2000"/>
                            </p:stCondLst>
                            <p:childTnLst>
                              <p:par>
                                <p:cTn id="9" presetID="31" presetClass="entr" presetSubtype="0" fill="hold" nodeType="afterEffect">
                                  <p:stCondLst>
                                    <p:cond delay="1500"/>
                                  </p:stCondLst>
                                  <p:childTnLst>
                                    <p:set>
                                      <p:cBhvr>
                                        <p:cTn id="10" dur="1" fill="hold">
                                          <p:stCondLst>
                                            <p:cond delay="0"/>
                                          </p:stCondLst>
                                        </p:cTn>
                                        <p:tgtEl>
                                          <p:spTgt spid="46083">
                                            <p:txEl>
                                              <p:pRg st="0" end="0"/>
                                            </p:txEl>
                                          </p:spTgt>
                                        </p:tgtEl>
                                        <p:attrNameLst>
                                          <p:attrName>style.visibility</p:attrName>
                                        </p:attrNameLst>
                                      </p:cBhvr>
                                      <p:to>
                                        <p:strVal val="visible"/>
                                      </p:to>
                                    </p:set>
                                    <p:anim calcmode="lin" valueType="num">
                                      <p:cBhvr>
                                        <p:cTn id="11" dur="1000" fill="hold"/>
                                        <p:tgtEl>
                                          <p:spTgt spid="46083">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46083">
                                            <p:txEl>
                                              <p:pRg st="0" end="0"/>
                                            </p:txEl>
                                          </p:spTgt>
                                        </p:tgtEl>
                                        <p:attrNameLst>
                                          <p:attrName>ppt_h</p:attrName>
                                        </p:attrNameLst>
                                      </p:cBhvr>
                                      <p:tavLst>
                                        <p:tav tm="0">
                                          <p:val>
                                            <p:fltVal val="0"/>
                                          </p:val>
                                        </p:tav>
                                        <p:tav tm="100000">
                                          <p:val>
                                            <p:strVal val="#ppt_h"/>
                                          </p:val>
                                        </p:tav>
                                      </p:tavLst>
                                    </p:anim>
                                    <p:anim calcmode="lin" valueType="num">
                                      <p:cBhvr>
                                        <p:cTn id="13" dur="1000" fill="hold"/>
                                        <p:tgtEl>
                                          <p:spTgt spid="46083">
                                            <p:txEl>
                                              <p:pRg st="0" end="0"/>
                                            </p:txEl>
                                          </p:spTgt>
                                        </p:tgtEl>
                                        <p:attrNameLst>
                                          <p:attrName>style.rotation</p:attrName>
                                        </p:attrNameLst>
                                      </p:cBhvr>
                                      <p:tavLst>
                                        <p:tav tm="0">
                                          <p:val>
                                            <p:fltVal val="90"/>
                                          </p:val>
                                        </p:tav>
                                        <p:tav tm="100000">
                                          <p:val>
                                            <p:fltVal val="0"/>
                                          </p:val>
                                        </p:tav>
                                      </p:tavLst>
                                    </p:anim>
                                    <p:animEffect transition="in" filter="fade">
                                      <p:cBhvr>
                                        <p:cTn id="14" dur="1000"/>
                                        <p:tgtEl>
                                          <p:spTgt spid="46083">
                                            <p:txEl>
                                              <p:pRg st="0" end="0"/>
                                            </p:txEl>
                                          </p:spTgt>
                                        </p:tgtEl>
                                      </p:cBhvr>
                                    </p:animEffect>
                                  </p:childTnLst>
                                </p:cTn>
                              </p:par>
                            </p:childTnLst>
                          </p:cTn>
                        </p:par>
                        <p:par>
                          <p:cTn id="15" fill="hold">
                            <p:stCondLst>
                              <p:cond delay="4500"/>
                            </p:stCondLst>
                            <p:childTnLst>
                              <p:par>
                                <p:cTn id="16" presetID="45" presetClass="entr" presetSubtype="0" fill="hold" nodeType="afterEffect">
                                  <p:stCondLst>
                                    <p:cond delay="1500"/>
                                  </p:stCondLst>
                                  <p:childTnLst>
                                    <p:set>
                                      <p:cBhvr>
                                        <p:cTn id="17" dur="1" fill="hold">
                                          <p:stCondLst>
                                            <p:cond delay="0"/>
                                          </p:stCondLst>
                                        </p:cTn>
                                        <p:tgtEl>
                                          <p:spTgt spid="46083">
                                            <p:txEl>
                                              <p:pRg st="1" end="1"/>
                                            </p:txEl>
                                          </p:spTgt>
                                        </p:tgtEl>
                                        <p:attrNameLst>
                                          <p:attrName>style.visibility</p:attrName>
                                        </p:attrNameLst>
                                      </p:cBhvr>
                                      <p:to>
                                        <p:strVal val="visible"/>
                                      </p:to>
                                    </p:set>
                                    <p:animEffect transition="in" filter="fade">
                                      <p:cBhvr>
                                        <p:cTn id="18" dur="2000"/>
                                        <p:tgtEl>
                                          <p:spTgt spid="46083">
                                            <p:txEl>
                                              <p:pRg st="1" end="1"/>
                                            </p:txEl>
                                          </p:spTgt>
                                        </p:tgtEl>
                                      </p:cBhvr>
                                    </p:animEffect>
                                    <p:anim calcmode="lin" valueType="num">
                                      <p:cBhvr>
                                        <p:cTn id="19" dur="2000" fill="hold"/>
                                        <p:tgtEl>
                                          <p:spTgt spid="46083">
                                            <p:txEl>
                                              <p:pRg st="1" end="1"/>
                                            </p:txEl>
                                          </p:spTgt>
                                        </p:tgtEl>
                                        <p:attrNameLst>
                                          <p:attrName>ppt_w</p:attrName>
                                        </p:attrNameLst>
                                      </p:cBhvr>
                                      <p:tavLst>
                                        <p:tav tm="0" fmla="#ppt_w*sin(2.5*pi*$)">
                                          <p:val>
                                            <p:fltVal val="0"/>
                                          </p:val>
                                        </p:tav>
                                        <p:tav tm="100000">
                                          <p:val>
                                            <p:fltVal val="1"/>
                                          </p:val>
                                        </p:tav>
                                      </p:tavLst>
                                    </p:anim>
                                    <p:anim calcmode="lin" valueType="num">
                                      <p:cBhvr>
                                        <p:cTn id="20" dur="2000" fill="hold"/>
                                        <p:tgtEl>
                                          <p:spTgt spid="46083">
                                            <p:txEl>
                                              <p:pRg st="1" end="1"/>
                                            </p:txEl>
                                          </p:spTgt>
                                        </p:tgtEl>
                                        <p:attrNameLst>
                                          <p:attrName>ppt_h</p:attrName>
                                        </p:attrNameLst>
                                      </p:cBhvr>
                                      <p:tavLst>
                                        <p:tav tm="0">
                                          <p:val>
                                            <p:strVal val="#ppt_h"/>
                                          </p:val>
                                        </p:tav>
                                        <p:tav tm="100000">
                                          <p:val>
                                            <p:strVal val="#ppt_h"/>
                                          </p:val>
                                        </p:tav>
                                      </p:tavLst>
                                    </p:anim>
                                  </p:childTnLst>
                                </p:cTn>
                              </p:par>
                              <p:par>
                                <p:cTn id="21" presetID="45" presetClass="entr" presetSubtype="0" fill="hold" nodeType="withEffect">
                                  <p:stCondLst>
                                    <p:cond delay="0"/>
                                  </p:stCondLst>
                                  <p:childTnLst>
                                    <p:set>
                                      <p:cBhvr>
                                        <p:cTn id="22" dur="1" fill="hold">
                                          <p:stCondLst>
                                            <p:cond delay="0"/>
                                          </p:stCondLst>
                                        </p:cTn>
                                        <p:tgtEl>
                                          <p:spTgt spid="46083">
                                            <p:txEl>
                                              <p:pRg st="2" end="2"/>
                                            </p:txEl>
                                          </p:spTgt>
                                        </p:tgtEl>
                                        <p:attrNameLst>
                                          <p:attrName>style.visibility</p:attrName>
                                        </p:attrNameLst>
                                      </p:cBhvr>
                                      <p:to>
                                        <p:strVal val="visible"/>
                                      </p:to>
                                    </p:set>
                                    <p:animEffect transition="in" filter="fade">
                                      <p:cBhvr>
                                        <p:cTn id="23" dur="2000"/>
                                        <p:tgtEl>
                                          <p:spTgt spid="46083">
                                            <p:txEl>
                                              <p:pRg st="2" end="2"/>
                                            </p:txEl>
                                          </p:spTgt>
                                        </p:tgtEl>
                                      </p:cBhvr>
                                    </p:animEffect>
                                    <p:anim calcmode="lin" valueType="num">
                                      <p:cBhvr>
                                        <p:cTn id="24" dur="2000" fill="hold"/>
                                        <p:tgtEl>
                                          <p:spTgt spid="46083">
                                            <p:txEl>
                                              <p:pRg st="2" end="2"/>
                                            </p:txEl>
                                          </p:spTgt>
                                        </p:tgtEl>
                                        <p:attrNameLst>
                                          <p:attrName>ppt_w</p:attrName>
                                        </p:attrNameLst>
                                      </p:cBhvr>
                                      <p:tavLst>
                                        <p:tav tm="0" fmla="#ppt_w*sin(2.5*pi*$)">
                                          <p:val>
                                            <p:fltVal val="0"/>
                                          </p:val>
                                        </p:tav>
                                        <p:tav tm="100000">
                                          <p:val>
                                            <p:fltVal val="1"/>
                                          </p:val>
                                        </p:tav>
                                      </p:tavLst>
                                    </p:anim>
                                    <p:anim calcmode="lin" valueType="num">
                                      <p:cBhvr>
                                        <p:cTn id="25" dur="2000" fill="hold"/>
                                        <p:tgtEl>
                                          <p:spTgt spid="46083">
                                            <p:txEl>
                                              <p:pRg st="2" end="2"/>
                                            </p:txEl>
                                          </p:spTgt>
                                        </p:tgtEl>
                                        <p:attrNameLst>
                                          <p:attrName>ppt_h</p:attrName>
                                        </p:attrNameLst>
                                      </p:cBhvr>
                                      <p:tavLst>
                                        <p:tav tm="0">
                                          <p:val>
                                            <p:strVal val="#ppt_h"/>
                                          </p:val>
                                        </p:tav>
                                        <p:tav tm="100000">
                                          <p:val>
                                            <p:strVal val="#ppt_h"/>
                                          </p:val>
                                        </p:tav>
                                      </p:tavLst>
                                    </p:anim>
                                  </p:childTnLst>
                                </p:cTn>
                              </p:par>
                              <p:par>
                                <p:cTn id="26" presetID="45" presetClass="entr" presetSubtype="0" fill="hold" nodeType="withEffect">
                                  <p:stCondLst>
                                    <p:cond delay="0"/>
                                  </p:stCondLst>
                                  <p:childTnLst>
                                    <p:set>
                                      <p:cBhvr>
                                        <p:cTn id="27" dur="1" fill="hold">
                                          <p:stCondLst>
                                            <p:cond delay="0"/>
                                          </p:stCondLst>
                                        </p:cTn>
                                        <p:tgtEl>
                                          <p:spTgt spid="46083">
                                            <p:txEl>
                                              <p:pRg st="3" end="3"/>
                                            </p:txEl>
                                          </p:spTgt>
                                        </p:tgtEl>
                                        <p:attrNameLst>
                                          <p:attrName>style.visibility</p:attrName>
                                        </p:attrNameLst>
                                      </p:cBhvr>
                                      <p:to>
                                        <p:strVal val="visible"/>
                                      </p:to>
                                    </p:set>
                                    <p:animEffect transition="in" filter="fade">
                                      <p:cBhvr>
                                        <p:cTn id="28" dur="2000"/>
                                        <p:tgtEl>
                                          <p:spTgt spid="46083">
                                            <p:txEl>
                                              <p:pRg st="3" end="3"/>
                                            </p:txEl>
                                          </p:spTgt>
                                        </p:tgtEl>
                                      </p:cBhvr>
                                    </p:animEffect>
                                    <p:anim calcmode="lin" valueType="num">
                                      <p:cBhvr>
                                        <p:cTn id="29" dur="2000" fill="hold"/>
                                        <p:tgtEl>
                                          <p:spTgt spid="46083">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46083">
                                            <p:txEl>
                                              <p:pRg st="3" end="3"/>
                                            </p:txEl>
                                          </p:spTgt>
                                        </p:tgtEl>
                                        <p:attrNameLst>
                                          <p:attrName>ppt_h</p:attrName>
                                        </p:attrNameLst>
                                      </p:cBhvr>
                                      <p:tavLst>
                                        <p:tav tm="0">
                                          <p:val>
                                            <p:strVal val="#ppt_h"/>
                                          </p:val>
                                        </p:tav>
                                        <p:tav tm="100000">
                                          <p:val>
                                            <p:strVal val="#ppt_h"/>
                                          </p:val>
                                        </p:tav>
                                      </p:tavLst>
                                    </p:anim>
                                  </p:childTnLst>
                                </p:cTn>
                              </p:par>
                              <p:par>
                                <p:cTn id="31" presetID="45" presetClass="entr" presetSubtype="0" fill="hold" nodeType="withEffect">
                                  <p:stCondLst>
                                    <p:cond delay="0"/>
                                  </p:stCondLst>
                                  <p:childTnLst>
                                    <p:set>
                                      <p:cBhvr>
                                        <p:cTn id="32" dur="1" fill="hold">
                                          <p:stCondLst>
                                            <p:cond delay="0"/>
                                          </p:stCondLst>
                                        </p:cTn>
                                        <p:tgtEl>
                                          <p:spTgt spid="46083">
                                            <p:txEl>
                                              <p:pRg st="4" end="4"/>
                                            </p:txEl>
                                          </p:spTgt>
                                        </p:tgtEl>
                                        <p:attrNameLst>
                                          <p:attrName>style.visibility</p:attrName>
                                        </p:attrNameLst>
                                      </p:cBhvr>
                                      <p:to>
                                        <p:strVal val="visible"/>
                                      </p:to>
                                    </p:set>
                                    <p:animEffect transition="in" filter="fade">
                                      <p:cBhvr>
                                        <p:cTn id="33" dur="2000"/>
                                        <p:tgtEl>
                                          <p:spTgt spid="46083">
                                            <p:txEl>
                                              <p:pRg st="4" end="4"/>
                                            </p:txEl>
                                          </p:spTgt>
                                        </p:tgtEl>
                                      </p:cBhvr>
                                    </p:animEffect>
                                    <p:anim calcmode="lin" valueType="num">
                                      <p:cBhvr>
                                        <p:cTn id="34" dur="2000" fill="hold"/>
                                        <p:tgtEl>
                                          <p:spTgt spid="46083">
                                            <p:txEl>
                                              <p:pRg st="4" end="4"/>
                                            </p:txEl>
                                          </p:spTgt>
                                        </p:tgtEl>
                                        <p:attrNameLst>
                                          <p:attrName>ppt_w</p:attrName>
                                        </p:attrNameLst>
                                      </p:cBhvr>
                                      <p:tavLst>
                                        <p:tav tm="0" fmla="#ppt_w*sin(2.5*pi*$)">
                                          <p:val>
                                            <p:fltVal val="0"/>
                                          </p:val>
                                        </p:tav>
                                        <p:tav tm="100000">
                                          <p:val>
                                            <p:fltVal val="1"/>
                                          </p:val>
                                        </p:tav>
                                      </p:tavLst>
                                    </p:anim>
                                    <p:anim calcmode="lin" valueType="num">
                                      <p:cBhvr>
                                        <p:cTn id="35" dur="2000" fill="hold"/>
                                        <p:tgtEl>
                                          <p:spTgt spid="4608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mediacall" presetSubtype="0" fill="hold" nodeType="clickEffect">
                                  <p:stCondLst>
                                    <p:cond delay="0"/>
                                  </p:stCondLst>
                                  <p:childTnLst>
                                    <p:cmd type="call" cmd="playFrom(0.0)">
                                      <p:cBhvr>
                                        <p:cTn id="39"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0" fill="hold" display="0">
                  <p:stCondLst>
                    <p:cond delay="indefinite"/>
                  </p:stCondLst>
                  <p:endCondLst>
                    <p:cond evt="onStopAudio" delay="0">
                      <p:tgtEl>
                        <p:sldTgt/>
                      </p:tgtEl>
                    </p:cond>
                  </p:endCondLst>
                </p:cTn>
                <p:tgtEl>
                  <p:spTgt spid="2"/>
                </p:tgtEl>
              </p:cMediaNode>
            </p:audio>
          </p:childTnLst>
        </p:cTn>
      </p:par>
    </p:tnLst>
    <p:bldLst>
      <p:bldP spid="4198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pPr>
              <a:defRPr/>
            </a:pPr>
            <a:fld id="{784CCE6B-A2DE-4B6B-A47E-1455525B13C6}" type="slidenum">
              <a:rPr lang="en-US"/>
              <a:pPr>
                <a:defRPr/>
              </a:pPr>
              <a:t>71</a:t>
            </a:fld>
            <a:endParaRPr lang="en-US"/>
          </a:p>
        </p:txBody>
      </p:sp>
      <p:sp>
        <p:nvSpPr>
          <p:cNvPr id="43016" name="Rectangle 15"/>
          <p:cNvSpPr>
            <a:spLocks noGrp="1" noChangeArrowheads="1"/>
          </p:cNvSpPr>
          <p:nvPr>
            <p:ph type="title" idx="4294967295"/>
          </p:nvPr>
        </p:nvSpPr>
        <p:spPr>
          <a:xfrm>
            <a:off x="3048000" y="609600"/>
            <a:ext cx="6096000" cy="1143000"/>
          </a:xfrm>
        </p:spPr>
        <p:txBody>
          <a:bodyPr>
            <a:normAutofit fontScale="90000"/>
          </a:bodyPr>
          <a:lstStyle/>
          <a:p>
            <a:pPr eaLnBrk="1" fontAlgn="auto" hangingPunct="1">
              <a:spcAft>
                <a:spcPts val="0"/>
              </a:spcAft>
              <a:defRPr/>
            </a:pPr>
            <a:r>
              <a:rPr lang="en-US" dirty="0">
                <a:solidFill>
                  <a:schemeClr val="tx2">
                    <a:satMod val="130000"/>
                  </a:schemeClr>
                </a:solidFill>
              </a:rPr>
              <a:t>                 </a:t>
            </a:r>
            <a:r>
              <a:rPr lang="en-US" dirty="0">
                <a:solidFill>
                  <a:schemeClr val="accent2">
                    <a:lumMod val="60000"/>
                    <a:lumOff val="40000"/>
                  </a:schemeClr>
                </a:solidFill>
              </a:rPr>
              <a:t>Office Picnic</a:t>
            </a:r>
          </a:p>
        </p:txBody>
      </p:sp>
      <p:grpSp>
        <p:nvGrpSpPr>
          <p:cNvPr id="47108" name="Group 5"/>
          <p:cNvGrpSpPr>
            <a:grpSpLocks/>
          </p:cNvGrpSpPr>
          <p:nvPr/>
        </p:nvGrpSpPr>
        <p:grpSpPr bwMode="auto">
          <a:xfrm>
            <a:off x="-330200" y="903288"/>
            <a:ext cx="9805988" cy="4892675"/>
            <a:chOff x="-58" y="-29"/>
            <a:chExt cx="6177" cy="3082"/>
          </a:xfrm>
        </p:grpSpPr>
        <p:sp>
          <p:nvSpPr>
            <p:cNvPr id="47117"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8"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grpSp>
        <p:nvGrpSpPr>
          <p:cNvPr id="47109" name="Group 9"/>
          <p:cNvGrpSpPr>
            <a:grpSpLocks/>
          </p:cNvGrpSpPr>
          <p:nvPr/>
        </p:nvGrpSpPr>
        <p:grpSpPr bwMode="auto">
          <a:xfrm>
            <a:off x="-330200" y="903288"/>
            <a:ext cx="9805988" cy="4892675"/>
            <a:chOff x="-58" y="-29"/>
            <a:chExt cx="6177" cy="3082"/>
          </a:xfrm>
        </p:grpSpPr>
        <p:sp>
          <p:nvSpPr>
            <p:cNvPr id="47115"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6" name="Rectangle 7"/>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47110" name="Picture 8" descr="http://sa11web/home/events/2007/picnic/80.jpg"/>
          <p:cNvPicPr>
            <a:picLocks noChangeAspect="1" noChangeArrowheads="1"/>
          </p:cNvPicPr>
          <p:nvPr/>
        </p:nvPicPr>
        <p:blipFill>
          <a:blip r:embed="rId2" cstate="print"/>
          <a:srcRect/>
          <a:stretch>
            <a:fillRect/>
          </a:stretch>
        </p:blipFill>
        <p:spPr bwMode="auto">
          <a:xfrm>
            <a:off x="3886200" y="3429000"/>
            <a:ext cx="5257800" cy="3429000"/>
          </a:xfrm>
          <a:prstGeom prst="rect">
            <a:avLst/>
          </a:prstGeom>
          <a:noFill/>
          <a:ln w="9525">
            <a:noFill/>
            <a:miter lim="800000"/>
            <a:headEnd/>
            <a:tailEnd/>
          </a:ln>
        </p:spPr>
      </p:pic>
      <p:grpSp>
        <p:nvGrpSpPr>
          <p:cNvPr id="47111" name="Group 13"/>
          <p:cNvGrpSpPr>
            <a:grpSpLocks/>
          </p:cNvGrpSpPr>
          <p:nvPr/>
        </p:nvGrpSpPr>
        <p:grpSpPr bwMode="auto">
          <a:xfrm>
            <a:off x="-304800" y="914400"/>
            <a:ext cx="9805988" cy="4892675"/>
            <a:chOff x="-58" y="-29"/>
            <a:chExt cx="6177" cy="3082"/>
          </a:xfrm>
        </p:grpSpPr>
        <p:sp>
          <p:nvSpPr>
            <p:cNvPr id="47113" name="Rectangle 10"/>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4" name="Rectangle 11"/>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47112" name="Picture 12" descr="http://sa11web/home/events/2007/picnic/33.jpg"/>
          <p:cNvPicPr>
            <a:picLocks noChangeAspect="1" noChangeArrowheads="1"/>
          </p:cNvPicPr>
          <p:nvPr/>
        </p:nvPicPr>
        <p:blipFill>
          <a:blip r:embed="rId3" cstate="print"/>
          <a:srcRect/>
          <a:stretch>
            <a:fillRect/>
          </a:stretch>
        </p:blipFill>
        <p:spPr bwMode="auto">
          <a:xfrm>
            <a:off x="0" y="0"/>
            <a:ext cx="5105400" cy="3419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1000"/>
                                  </p:stCondLst>
                                  <p:childTnLst>
                                    <p:set>
                                      <p:cBhvr>
                                        <p:cTn id="6" dur="1" fill="hold">
                                          <p:stCondLst>
                                            <p:cond delay="0"/>
                                          </p:stCondLst>
                                        </p:cTn>
                                        <p:tgtEl>
                                          <p:spTgt spid="43016"/>
                                        </p:tgtEl>
                                        <p:attrNameLst>
                                          <p:attrName>style.visibility</p:attrName>
                                        </p:attrNameLst>
                                      </p:cBhvr>
                                      <p:to>
                                        <p:strVal val="visible"/>
                                      </p:to>
                                    </p:set>
                                    <p:anim calcmode="lin" valueType="num">
                                      <p:cBhvr>
                                        <p:cTn id="7" dur="1000" fill="hold"/>
                                        <p:tgtEl>
                                          <p:spTgt spid="43016"/>
                                        </p:tgtEl>
                                        <p:attrNameLst>
                                          <p:attrName>ppt_w</p:attrName>
                                        </p:attrNameLst>
                                      </p:cBhvr>
                                      <p:tavLst>
                                        <p:tav tm="0">
                                          <p:val>
                                            <p:fltVal val="0"/>
                                          </p:val>
                                        </p:tav>
                                        <p:tav tm="100000">
                                          <p:val>
                                            <p:strVal val="#ppt_w"/>
                                          </p:val>
                                        </p:tav>
                                      </p:tavLst>
                                    </p:anim>
                                    <p:anim calcmode="lin" valueType="num">
                                      <p:cBhvr>
                                        <p:cTn id="8" dur="1000" fill="hold"/>
                                        <p:tgtEl>
                                          <p:spTgt spid="43016"/>
                                        </p:tgtEl>
                                        <p:attrNameLst>
                                          <p:attrName>ppt_h</p:attrName>
                                        </p:attrNameLst>
                                      </p:cBhvr>
                                      <p:tavLst>
                                        <p:tav tm="0">
                                          <p:val>
                                            <p:fltVal val="0"/>
                                          </p:val>
                                        </p:tav>
                                        <p:tav tm="100000">
                                          <p:val>
                                            <p:strVal val="#ppt_h"/>
                                          </p:val>
                                        </p:tav>
                                      </p:tavLst>
                                    </p:anim>
                                    <p:anim calcmode="lin" valueType="num">
                                      <p:cBhvr>
                                        <p:cTn id="9" dur="1000" fill="hold"/>
                                        <p:tgtEl>
                                          <p:spTgt spid="43016"/>
                                        </p:tgtEl>
                                        <p:attrNameLst>
                                          <p:attrName>style.rotation</p:attrName>
                                        </p:attrNameLst>
                                      </p:cBhvr>
                                      <p:tavLst>
                                        <p:tav tm="0">
                                          <p:val>
                                            <p:fltVal val="90"/>
                                          </p:val>
                                        </p:tav>
                                        <p:tav tm="100000">
                                          <p:val>
                                            <p:fltVal val="0"/>
                                          </p:val>
                                        </p:tav>
                                      </p:tavLst>
                                    </p:anim>
                                    <p:animEffect transition="in" filter="fade">
                                      <p:cBhvr>
                                        <p:cTn id="10" dur="1000"/>
                                        <p:tgtEl>
                                          <p:spTgt spid="43016"/>
                                        </p:tgtEl>
                                      </p:cBhvr>
                                    </p:animEffect>
                                  </p:childTnLst>
                                </p:cTn>
                              </p:par>
                            </p:childTnLst>
                          </p:cTn>
                        </p:par>
                        <p:par>
                          <p:cTn id="11" fill="hold">
                            <p:stCondLst>
                              <p:cond delay="2000"/>
                            </p:stCondLst>
                            <p:childTnLst>
                              <p:par>
                                <p:cTn id="12" presetID="53" presetClass="entr" presetSubtype="16" fill="hold" nodeType="afterEffect">
                                  <p:stCondLst>
                                    <p:cond delay="2000"/>
                                  </p:stCondLst>
                                  <p:childTnLst>
                                    <p:set>
                                      <p:cBhvr>
                                        <p:cTn id="13" dur="1" fill="hold">
                                          <p:stCondLst>
                                            <p:cond delay="0"/>
                                          </p:stCondLst>
                                        </p:cTn>
                                        <p:tgtEl>
                                          <p:spTgt spid="47112"/>
                                        </p:tgtEl>
                                        <p:attrNameLst>
                                          <p:attrName>style.visibility</p:attrName>
                                        </p:attrNameLst>
                                      </p:cBhvr>
                                      <p:to>
                                        <p:strVal val="visible"/>
                                      </p:to>
                                    </p:set>
                                    <p:anim calcmode="lin" valueType="num">
                                      <p:cBhvr>
                                        <p:cTn id="14" dur="3000" fill="hold"/>
                                        <p:tgtEl>
                                          <p:spTgt spid="47112"/>
                                        </p:tgtEl>
                                        <p:attrNameLst>
                                          <p:attrName>ppt_w</p:attrName>
                                        </p:attrNameLst>
                                      </p:cBhvr>
                                      <p:tavLst>
                                        <p:tav tm="0">
                                          <p:val>
                                            <p:fltVal val="0"/>
                                          </p:val>
                                        </p:tav>
                                        <p:tav tm="100000">
                                          <p:val>
                                            <p:strVal val="#ppt_w"/>
                                          </p:val>
                                        </p:tav>
                                      </p:tavLst>
                                    </p:anim>
                                    <p:anim calcmode="lin" valueType="num">
                                      <p:cBhvr>
                                        <p:cTn id="15" dur="3000" fill="hold"/>
                                        <p:tgtEl>
                                          <p:spTgt spid="47112"/>
                                        </p:tgtEl>
                                        <p:attrNameLst>
                                          <p:attrName>ppt_h</p:attrName>
                                        </p:attrNameLst>
                                      </p:cBhvr>
                                      <p:tavLst>
                                        <p:tav tm="0">
                                          <p:val>
                                            <p:fltVal val="0"/>
                                          </p:val>
                                        </p:tav>
                                        <p:tav tm="100000">
                                          <p:val>
                                            <p:strVal val="#ppt_h"/>
                                          </p:val>
                                        </p:tav>
                                      </p:tavLst>
                                    </p:anim>
                                    <p:animEffect transition="in" filter="fade">
                                      <p:cBhvr>
                                        <p:cTn id="16" dur="3000"/>
                                        <p:tgtEl>
                                          <p:spTgt spid="47112"/>
                                        </p:tgtEl>
                                      </p:cBhvr>
                                    </p:animEffect>
                                  </p:childTnLst>
                                </p:cTn>
                              </p:par>
                            </p:childTnLst>
                          </p:cTn>
                        </p:par>
                        <p:par>
                          <p:cTn id="17" fill="hold">
                            <p:stCondLst>
                              <p:cond delay="7000"/>
                            </p:stCondLst>
                            <p:childTnLst>
                              <p:par>
                                <p:cTn id="18" presetID="53" presetClass="entr" presetSubtype="16" fill="hold" nodeType="afterEffect">
                                  <p:stCondLst>
                                    <p:cond delay="1500"/>
                                  </p:stCondLst>
                                  <p:childTnLst>
                                    <p:set>
                                      <p:cBhvr>
                                        <p:cTn id="19" dur="1" fill="hold">
                                          <p:stCondLst>
                                            <p:cond delay="0"/>
                                          </p:stCondLst>
                                        </p:cTn>
                                        <p:tgtEl>
                                          <p:spTgt spid="47110"/>
                                        </p:tgtEl>
                                        <p:attrNameLst>
                                          <p:attrName>style.visibility</p:attrName>
                                        </p:attrNameLst>
                                      </p:cBhvr>
                                      <p:to>
                                        <p:strVal val="visible"/>
                                      </p:to>
                                    </p:set>
                                    <p:anim calcmode="lin" valueType="num">
                                      <p:cBhvr>
                                        <p:cTn id="20" dur="3000" fill="hold"/>
                                        <p:tgtEl>
                                          <p:spTgt spid="47110"/>
                                        </p:tgtEl>
                                        <p:attrNameLst>
                                          <p:attrName>ppt_w</p:attrName>
                                        </p:attrNameLst>
                                      </p:cBhvr>
                                      <p:tavLst>
                                        <p:tav tm="0">
                                          <p:val>
                                            <p:fltVal val="0"/>
                                          </p:val>
                                        </p:tav>
                                        <p:tav tm="100000">
                                          <p:val>
                                            <p:strVal val="#ppt_w"/>
                                          </p:val>
                                        </p:tav>
                                      </p:tavLst>
                                    </p:anim>
                                    <p:anim calcmode="lin" valueType="num">
                                      <p:cBhvr>
                                        <p:cTn id="21" dur="3000" fill="hold"/>
                                        <p:tgtEl>
                                          <p:spTgt spid="47110"/>
                                        </p:tgtEl>
                                        <p:attrNameLst>
                                          <p:attrName>ppt_h</p:attrName>
                                        </p:attrNameLst>
                                      </p:cBhvr>
                                      <p:tavLst>
                                        <p:tav tm="0">
                                          <p:val>
                                            <p:fltVal val="0"/>
                                          </p:val>
                                        </p:tav>
                                        <p:tav tm="100000">
                                          <p:val>
                                            <p:strVal val="#ppt_h"/>
                                          </p:val>
                                        </p:tav>
                                      </p:tavLst>
                                    </p:anim>
                                    <p:animEffect transition="in" filter="fade">
                                      <p:cBhvr>
                                        <p:cTn id="22" dur="3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448B1DA5-BA1D-4829-B6DB-877EC4F35894}" type="slidenum">
              <a:rPr lang="en-US"/>
              <a:pPr>
                <a:defRPr/>
              </a:pPr>
              <a:t>72</a:t>
            </a:fld>
            <a:endParaRPr lang="en-US"/>
          </a:p>
        </p:txBody>
      </p:sp>
      <p:pic>
        <p:nvPicPr>
          <p:cNvPr id="48131" name="Picture 2" descr="http://sa11web/home/events/2007/picnic/16.jpg"/>
          <p:cNvPicPr>
            <a:picLocks noChangeAspect="1" noChangeArrowheads="1"/>
          </p:cNvPicPr>
          <p:nvPr/>
        </p:nvPicPr>
        <p:blipFill>
          <a:blip r:embed="rId2" cstate="print"/>
          <a:srcRect/>
          <a:stretch>
            <a:fillRect/>
          </a:stretch>
        </p:blipFill>
        <p:spPr bwMode="auto">
          <a:xfrm>
            <a:off x="0" y="0"/>
            <a:ext cx="5105400" cy="3419475"/>
          </a:xfrm>
          <a:prstGeom prst="rect">
            <a:avLst/>
          </a:prstGeom>
          <a:noFill/>
          <a:ln w="9525">
            <a:noFill/>
            <a:miter lim="800000"/>
            <a:headEnd/>
            <a:tailEnd/>
          </a:ln>
        </p:spPr>
      </p:pic>
      <p:grpSp>
        <p:nvGrpSpPr>
          <p:cNvPr id="48132" name="Group 6"/>
          <p:cNvGrpSpPr>
            <a:grpSpLocks/>
          </p:cNvGrpSpPr>
          <p:nvPr/>
        </p:nvGrpSpPr>
        <p:grpSpPr bwMode="auto">
          <a:xfrm>
            <a:off x="-330200" y="903288"/>
            <a:ext cx="9805988" cy="4892675"/>
            <a:chOff x="-58" y="-29"/>
            <a:chExt cx="6177" cy="3082"/>
          </a:xfrm>
        </p:grpSpPr>
        <p:sp>
          <p:nvSpPr>
            <p:cNvPr id="48134" name="Rectangle 3"/>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8135" name="Rectangle 4"/>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48133" name="Picture 5" descr="http://sa11web/home/events/2007/picnic/19.jpg"/>
          <p:cNvPicPr>
            <a:picLocks noChangeAspect="1" noChangeArrowheads="1"/>
          </p:cNvPicPr>
          <p:nvPr/>
        </p:nvPicPr>
        <p:blipFill>
          <a:blip r:embed="rId3" cstate="print"/>
          <a:srcRect/>
          <a:stretch>
            <a:fillRect/>
          </a:stretch>
        </p:blipFill>
        <p:spPr bwMode="auto">
          <a:xfrm>
            <a:off x="3771900" y="3284538"/>
            <a:ext cx="5334000" cy="35734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48133"/>
                                        </p:tgtEl>
                                        <p:attrNameLst>
                                          <p:attrName>style.visibility</p:attrName>
                                        </p:attrNameLst>
                                      </p:cBhvr>
                                      <p:to>
                                        <p:strVal val="visible"/>
                                      </p:to>
                                    </p:set>
                                    <p:anim calcmode="lin" valueType="num">
                                      <p:cBhvr>
                                        <p:cTn id="7" dur="500" fill="hold"/>
                                        <p:tgtEl>
                                          <p:spTgt spid="48133"/>
                                        </p:tgtEl>
                                        <p:attrNameLst>
                                          <p:attrName>ppt_w</p:attrName>
                                        </p:attrNameLst>
                                      </p:cBhvr>
                                      <p:tavLst>
                                        <p:tav tm="0">
                                          <p:val>
                                            <p:fltVal val="0"/>
                                          </p:val>
                                        </p:tav>
                                        <p:tav tm="100000">
                                          <p:val>
                                            <p:strVal val="#ppt_w"/>
                                          </p:val>
                                        </p:tav>
                                      </p:tavLst>
                                    </p:anim>
                                    <p:anim calcmode="lin" valueType="num">
                                      <p:cBhvr>
                                        <p:cTn id="8" dur="500" fill="hold"/>
                                        <p:tgtEl>
                                          <p:spTgt spid="48133"/>
                                        </p:tgtEl>
                                        <p:attrNameLst>
                                          <p:attrName>ppt_h</p:attrName>
                                        </p:attrNameLst>
                                      </p:cBhvr>
                                      <p:tavLst>
                                        <p:tav tm="0">
                                          <p:val>
                                            <p:fltVal val="0"/>
                                          </p:val>
                                        </p:tav>
                                        <p:tav tm="100000">
                                          <p:val>
                                            <p:strVal val="#ppt_h"/>
                                          </p:val>
                                        </p:tav>
                                      </p:tavLst>
                                    </p:anim>
                                    <p:animEffect transition="in" filter="fade">
                                      <p:cBhvr>
                                        <p:cTn id="9" dur="500"/>
                                        <p:tgtEl>
                                          <p:spTgt spid="48133"/>
                                        </p:tgtEl>
                                      </p:cBhvr>
                                    </p:animEffect>
                                  </p:childTnLst>
                                </p:cTn>
                              </p:par>
                            </p:childTnLst>
                          </p:cTn>
                        </p:par>
                        <p:par>
                          <p:cTn id="10" fill="hold">
                            <p:stCondLst>
                              <p:cond delay="1500"/>
                            </p:stCondLst>
                            <p:childTnLst>
                              <p:par>
                                <p:cTn id="11" presetID="53" presetClass="entr" presetSubtype="16" fill="hold" nodeType="afterEffect">
                                  <p:stCondLst>
                                    <p:cond delay="500"/>
                                  </p:stCondLst>
                                  <p:childTnLst>
                                    <p:set>
                                      <p:cBhvr>
                                        <p:cTn id="12" dur="1" fill="hold">
                                          <p:stCondLst>
                                            <p:cond delay="0"/>
                                          </p:stCondLst>
                                        </p:cTn>
                                        <p:tgtEl>
                                          <p:spTgt spid="48132"/>
                                        </p:tgtEl>
                                        <p:attrNameLst>
                                          <p:attrName>style.visibility</p:attrName>
                                        </p:attrNameLst>
                                      </p:cBhvr>
                                      <p:to>
                                        <p:strVal val="visible"/>
                                      </p:to>
                                    </p:set>
                                    <p:anim calcmode="lin" valueType="num">
                                      <p:cBhvr>
                                        <p:cTn id="13" dur="2000" fill="hold"/>
                                        <p:tgtEl>
                                          <p:spTgt spid="48132"/>
                                        </p:tgtEl>
                                        <p:attrNameLst>
                                          <p:attrName>ppt_w</p:attrName>
                                        </p:attrNameLst>
                                      </p:cBhvr>
                                      <p:tavLst>
                                        <p:tav tm="0">
                                          <p:val>
                                            <p:fltVal val="0"/>
                                          </p:val>
                                        </p:tav>
                                        <p:tav tm="100000">
                                          <p:val>
                                            <p:strVal val="#ppt_w"/>
                                          </p:val>
                                        </p:tav>
                                      </p:tavLst>
                                    </p:anim>
                                    <p:anim calcmode="lin" valueType="num">
                                      <p:cBhvr>
                                        <p:cTn id="14" dur="2000" fill="hold"/>
                                        <p:tgtEl>
                                          <p:spTgt spid="48132"/>
                                        </p:tgtEl>
                                        <p:attrNameLst>
                                          <p:attrName>ppt_h</p:attrName>
                                        </p:attrNameLst>
                                      </p:cBhvr>
                                      <p:tavLst>
                                        <p:tav tm="0">
                                          <p:val>
                                            <p:fltVal val="0"/>
                                          </p:val>
                                        </p:tav>
                                        <p:tav tm="100000">
                                          <p:val>
                                            <p:strVal val="#ppt_h"/>
                                          </p:val>
                                        </p:tav>
                                      </p:tavLst>
                                    </p:anim>
                                    <p:animEffect transition="in" filter="fade">
                                      <p:cBhvr>
                                        <p:cTn id="15" dur="20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3"/>
          <p:cNvSpPr>
            <a:spLocks noGrp="1"/>
          </p:cNvSpPr>
          <p:nvPr>
            <p:ph type="sldNum" sz="quarter" idx="12"/>
          </p:nvPr>
        </p:nvSpPr>
        <p:spPr/>
        <p:txBody>
          <a:bodyPr/>
          <a:lstStyle/>
          <a:p>
            <a:pPr>
              <a:defRPr/>
            </a:pPr>
            <a:fld id="{A623B34D-AF01-4B0F-85BA-A9859991D886}" type="slidenum">
              <a:rPr lang="en-US"/>
              <a:pPr>
                <a:defRPr/>
              </a:pPr>
              <a:t>73</a:t>
            </a:fld>
            <a:endParaRPr lang="en-US"/>
          </a:p>
        </p:txBody>
      </p:sp>
      <p:grpSp>
        <p:nvGrpSpPr>
          <p:cNvPr id="49155" name="Group 7"/>
          <p:cNvGrpSpPr>
            <a:grpSpLocks/>
          </p:cNvGrpSpPr>
          <p:nvPr/>
        </p:nvGrpSpPr>
        <p:grpSpPr bwMode="auto">
          <a:xfrm>
            <a:off x="0" y="3352800"/>
            <a:ext cx="4343400" cy="3271838"/>
            <a:chOff x="-8" y="-8"/>
            <a:chExt cx="4348" cy="2061"/>
          </a:xfrm>
        </p:grpSpPr>
        <p:grpSp>
          <p:nvGrpSpPr>
            <p:cNvPr id="49170" name="Group 5"/>
            <p:cNvGrpSpPr>
              <a:grpSpLocks/>
            </p:cNvGrpSpPr>
            <p:nvPr/>
          </p:nvGrpSpPr>
          <p:grpSpPr bwMode="auto">
            <a:xfrm>
              <a:off x="0" y="0"/>
              <a:ext cx="4332" cy="2045"/>
              <a:chOff x="0" y="0"/>
              <a:chExt cx="4332" cy="2045"/>
            </a:xfrm>
          </p:grpSpPr>
          <p:sp>
            <p:nvSpPr>
              <p:cNvPr id="49172" name="Rectangle 2"/>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p>
            </p:txBody>
          </p:sp>
          <p:sp>
            <p:nvSpPr>
              <p:cNvPr id="49173" name="Rectangle 4"/>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71" name="Rectangle 6"/>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56" name="Picture 3" descr="http://sa11web/home/events/2003/picnic/img_4402.jpg"/>
          <p:cNvPicPr>
            <a:picLocks noChangeAspect="1" noChangeArrowheads="1"/>
          </p:cNvPicPr>
          <p:nvPr/>
        </p:nvPicPr>
        <p:blipFill>
          <a:blip r:embed="rId3" cstate="print"/>
          <a:srcRect/>
          <a:stretch>
            <a:fillRect/>
          </a:stretch>
        </p:blipFill>
        <p:spPr bwMode="auto">
          <a:xfrm>
            <a:off x="0" y="0"/>
            <a:ext cx="4389438" cy="3292475"/>
          </a:xfrm>
          <a:prstGeom prst="rect">
            <a:avLst/>
          </a:prstGeom>
          <a:noFill/>
          <a:ln w="9525">
            <a:noFill/>
            <a:miter lim="800000"/>
            <a:headEnd/>
            <a:tailEnd/>
          </a:ln>
        </p:spPr>
      </p:pic>
      <p:grpSp>
        <p:nvGrpSpPr>
          <p:cNvPr id="49157" name="Group 13"/>
          <p:cNvGrpSpPr>
            <a:grpSpLocks/>
          </p:cNvGrpSpPr>
          <p:nvPr/>
        </p:nvGrpSpPr>
        <p:grpSpPr bwMode="auto">
          <a:xfrm>
            <a:off x="4419600" y="3352800"/>
            <a:ext cx="4724400" cy="3505200"/>
            <a:chOff x="-8" y="-8"/>
            <a:chExt cx="4348" cy="2061"/>
          </a:xfrm>
        </p:grpSpPr>
        <p:grpSp>
          <p:nvGrpSpPr>
            <p:cNvPr id="49166" name="Group 11"/>
            <p:cNvGrpSpPr>
              <a:grpSpLocks/>
            </p:cNvGrpSpPr>
            <p:nvPr/>
          </p:nvGrpSpPr>
          <p:grpSpPr bwMode="auto">
            <a:xfrm>
              <a:off x="0" y="0"/>
              <a:ext cx="4332" cy="2045"/>
              <a:chOff x="0" y="0"/>
              <a:chExt cx="4332" cy="2045"/>
            </a:xfrm>
          </p:grpSpPr>
          <p:sp>
            <p:nvSpPr>
              <p:cNvPr id="49168" name="Rectangle 8"/>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r>
                  <a:rPr lang="en-US">
                    <a:latin typeface="Arial" pitchFamily="34" charset="0"/>
                    <a:hlinkMouseOver r:id="rId2"/>
                  </a:rPr>
                  <a:t> </a:t>
                </a:r>
                <a:r>
                  <a:rPr lang="en-US">
                    <a:latin typeface="Arial" pitchFamily="34" charset="0"/>
                  </a:rPr>
                  <a:t>                                                                                                 </a:t>
                </a:r>
              </a:p>
            </p:txBody>
          </p:sp>
          <p:sp>
            <p:nvSpPr>
              <p:cNvPr id="49169" name="Rectangle 10"/>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67" name="Rectangle 12"/>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58" name="Picture 9" descr="http://sa11web/home/events/2003/picnic/img_4390.jpg"/>
          <p:cNvPicPr>
            <a:picLocks noChangeAspect="1" noChangeArrowheads="1"/>
          </p:cNvPicPr>
          <p:nvPr/>
        </p:nvPicPr>
        <p:blipFill>
          <a:blip r:embed="rId4" cstate="print"/>
          <a:srcRect/>
          <a:stretch>
            <a:fillRect/>
          </a:stretch>
        </p:blipFill>
        <p:spPr bwMode="auto">
          <a:xfrm>
            <a:off x="0" y="3352800"/>
            <a:ext cx="4389438" cy="3505200"/>
          </a:xfrm>
          <a:prstGeom prst="rect">
            <a:avLst/>
          </a:prstGeom>
          <a:noFill/>
          <a:ln w="9525">
            <a:noFill/>
            <a:miter lim="800000"/>
            <a:headEnd/>
            <a:tailEnd/>
          </a:ln>
        </p:spPr>
      </p:pic>
      <p:grpSp>
        <p:nvGrpSpPr>
          <p:cNvPr id="49159" name="Group 19"/>
          <p:cNvGrpSpPr>
            <a:grpSpLocks/>
          </p:cNvGrpSpPr>
          <p:nvPr/>
        </p:nvGrpSpPr>
        <p:grpSpPr bwMode="auto">
          <a:xfrm>
            <a:off x="4953000" y="0"/>
            <a:ext cx="4191000" cy="3200400"/>
            <a:chOff x="-8" y="-8"/>
            <a:chExt cx="4348" cy="2061"/>
          </a:xfrm>
        </p:grpSpPr>
        <p:grpSp>
          <p:nvGrpSpPr>
            <p:cNvPr id="49162" name="Group 17"/>
            <p:cNvGrpSpPr>
              <a:grpSpLocks/>
            </p:cNvGrpSpPr>
            <p:nvPr/>
          </p:nvGrpSpPr>
          <p:grpSpPr bwMode="auto">
            <a:xfrm>
              <a:off x="0" y="0"/>
              <a:ext cx="4332" cy="2045"/>
              <a:chOff x="0" y="0"/>
              <a:chExt cx="4332" cy="2045"/>
            </a:xfrm>
          </p:grpSpPr>
          <p:sp>
            <p:nvSpPr>
              <p:cNvPr id="49164" name="Rectangle 14"/>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p>
            </p:txBody>
          </p:sp>
          <p:sp>
            <p:nvSpPr>
              <p:cNvPr id="49165" name="Rectangle 16"/>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63" name="Rectangle 18"/>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60" name="Picture 15" descr="http://sa11web/home/events/2003/picnic/img_4411.jpg"/>
          <p:cNvPicPr>
            <a:picLocks noChangeAspect="1" noChangeArrowheads="1"/>
          </p:cNvPicPr>
          <p:nvPr/>
        </p:nvPicPr>
        <p:blipFill>
          <a:blip r:embed="rId5" cstate="print"/>
          <a:srcRect/>
          <a:stretch>
            <a:fillRect/>
          </a:stretch>
        </p:blipFill>
        <p:spPr bwMode="auto">
          <a:xfrm>
            <a:off x="4495800" y="3371850"/>
            <a:ext cx="4648200" cy="3486150"/>
          </a:xfrm>
          <a:prstGeom prst="rect">
            <a:avLst/>
          </a:prstGeom>
          <a:noFill/>
          <a:ln w="9525">
            <a:noFill/>
            <a:miter lim="800000"/>
            <a:headEnd/>
            <a:tailEnd/>
          </a:ln>
        </p:spPr>
      </p:pic>
      <p:pic>
        <p:nvPicPr>
          <p:cNvPr id="49161" name="Picture 21" descr="http://sa11web/home/events/2003/picnic/img_4414.jpg"/>
          <p:cNvPicPr>
            <a:picLocks noChangeAspect="1" noChangeArrowheads="1"/>
          </p:cNvPicPr>
          <p:nvPr/>
        </p:nvPicPr>
        <p:blipFill>
          <a:blip r:embed="rId6" cstate="print"/>
          <a:srcRect/>
          <a:stretch>
            <a:fillRect/>
          </a:stretch>
        </p:blipFill>
        <p:spPr bwMode="auto">
          <a:xfrm>
            <a:off x="4419600" y="0"/>
            <a:ext cx="4724400" cy="3292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500"/>
                                  </p:stCondLst>
                                  <p:childTnLst>
                                    <p:set>
                                      <p:cBhvr>
                                        <p:cTn id="6" dur="1" fill="hold">
                                          <p:stCondLst>
                                            <p:cond delay="0"/>
                                          </p:stCondLst>
                                        </p:cTn>
                                        <p:tgtEl>
                                          <p:spTgt spid="49161"/>
                                        </p:tgtEl>
                                        <p:attrNameLst>
                                          <p:attrName>style.visibility</p:attrName>
                                        </p:attrNameLst>
                                      </p:cBhvr>
                                      <p:to>
                                        <p:strVal val="visible"/>
                                      </p:to>
                                    </p:set>
                                    <p:anim calcmode="lin" valueType="num">
                                      <p:cBhvr>
                                        <p:cTn id="7" dur="2000" fill="hold"/>
                                        <p:tgtEl>
                                          <p:spTgt spid="49161"/>
                                        </p:tgtEl>
                                        <p:attrNameLst>
                                          <p:attrName>ppt_w</p:attrName>
                                        </p:attrNameLst>
                                      </p:cBhvr>
                                      <p:tavLst>
                                        <p:tav tm="0">
                                          <p:val>
                                            <p:fltVal val="0"/>
                                          </p:val>
                                        </p:tav>
                                        <p:tav tm="100000">
                                          <p:val>
                                            <p:strVal val="#ppt_w"/>
                                          </p:val>
                                        </p:tav>
                                      </p:tavLst>
                                    </p:anim>
                                    <p:anim calcmode="lin" valueType="num">
                                      <p:cBhvr>
                                        <p:cTn id="8" dur="2000" fill="hold"/>
                                        <p:tgtEl>
                                          <p:spTgt spid="49161"/>
                                        </p:tgtEl>
                                        <p:attrNameLst>
                                          <p:attrName>ppt_h</p:attrName>
                                        </p:attrNameLst>
                                      </p:cBhvr>
                                      <p:tavLst>
                                        <p:tav tm="0">
                                          <p:val>
                                            <p:fltVal val="0"/>
                                          </p:val>
                                        </p:tav>
                                        <p:tav tm="100000">
                                          <p:val>
                                            <p:strVal val="#ppt_h"/>
                                          </p:val>
                                        </p:tav>
                                      </p:tavLst>
                                    </p:anim>
                                    <p:anim calcmode="lin" valueType="num">
                                      <p:cBhvr>
                                        <p:cTn id="9" dur="2000" fill="hold"/>
                                        <p:tgtEl>
                                          <p:spTgt spid="49161"/>
                                        </p:tgtEl>
                                        <p:attrNameLst>
                                          <p:attrName>style.rotation</p:attrName>
                                        </p:attrNameLst>
                                      </p:cBhvr>
                                      <p:tavLst>
                                        <p:tav tm="0">
                                          <p:val>
                                            <p:fltVal val="90"/>
                                          </p:val>
                                        </p:tav>
                                        <p:tav tm="100000">
                                          <p:val>
                                            <p:fltVal val="0"/>
                                          </p:val>
                                        </p:tav>
                                      </p:tavLst>
                                    </p:anim>
                                    <p:animEffect transition="in" filter="fade">
                                      <p:cBhvr>
                                        <p:cTn id="10" dur="2000"/>
                                        <p:tgtEl>
                                          <p:spTgt spid="49161"/>
                                        </p:tgtEl>
                                      </p:cBhvr>
                                    </p:animEffect>
                                  </p:childTnLst>
                                </p:cTn>
                              </p:par>
                            </p:childTnLst>
                          </p:cTn>
                        </p:par>
                        <p:par>
                          <p:cTn id="11" fill="hold">
                            <p:stCondLst>
                              <p:cond delay="2500"/>
                            </p:stCondLst>
                            <p:childTnLst>
                              <p:par>
                                <p:cTn id="12" presetID="53" presetClass="entr" presetSubtype="16" fill="hold" nodeType="afterEffect">
                                  <p:stCondLst>
                                    <p:cond delay="1500"/>
                                  </p:stCondLst>
                                  <p:childTnLst>
                                    <p:set>
                                      <p:cBhvr>
                                        <p:cTn id="13" dur="1" fill="hold">
                                          <p:stCondLst>
                                            <p:cond delay="0"/>
                                          </p:stCondLst>
                                        </p:cTn>
                                        <p:tgtEl>
                                          <p:spTgt spid="49156"/>
                                        </p:tgtEl>
                                        <p:attrNameLst>
                                          <p:attrName>style.visibility</p:attrName>
                                        </p:attrNameLst>
                                      </p:cBhvr>
                                      <p:to>
                                        <p:strVal val="visible"/>
                                      </p:to>
                                    </p:set>
                                    <p:anim calcmode="lin" valueType="num">
                                      <p:cBhvr>
                                        <p:cTn id="14" dur="2000" fill="hold"/>
                                        <p:tgtEl>
                                          <p:spTgt spid="49156"/>
                                        </p:tgtEl>
                                        <p:attrNameLst>
                                          <p:attrName>ppt_w</p:attrName>
                                        </p:attrNameLst>
                                      </p:cBhvr>
                                      <p:tavLst>
                                        <p:tav tm="0">
                                          <p:val>
                                            <p:fltVal val="0"/>
                                          </p:val>
                                        </p:tav>
                                        <p:tav tm="100000">
                                          <p:val>
                                            <p:strVal val="#ppt_w"/>
                                          </p:val>
                                        </p:tav>
                                      </p:tavLst>
                                    </p:anim>
                                    <p:anim calcmode="lin" valueType="num">
                                      <p:cBhvr>
                                        <p:cTn id="15" dur="2000" fill="hold"/>
                                        <p:tgtEl>
                                          <p:spTgt spid="49156"/>
                                        </p:tgtEl>
                                        <p:attrNameLst>
                                          <p:attrName>ppt_h</p:attrName>
                                        </p:attrNameLst>
                                      </p:cBhvr>
                                      <p:tavLst>
                                        <p:tav tm="0">
                                          <p:val>
                                            <p:fltVal val="0"/>
                                          </p:val>
                                        </p:tav>
                                        <p:tav tm="100000">
                                          <p:val>
                                            <p:strVal val="#ppt_h"/>
                                          </p:val>
                                        </p:tav>
                                      </p:tavLst>
                                    </p:anim>
                                    <p:animEffect transition="in" filter="fade">
                                      <p:cBhvr>
                                        <p:cTn id="16" dur="2000"/>
                                        <p:tgtEl>
                                          <p:spTgt spid="49156"/>
                                        </p:tgtEl>
                                      </p:cBhvr>
                                    </p:animEffect>
                                  </p:childTnLst>
                                </p:cTn>
                              </p:par>
                            </p:childTnLst>
                          </p:cTn>
                        </p:par>
                        <p:par>
                          <p:cTn id="17" fill="hold">
                            <p:stCondLst>
                              <p:cond delay="6000"/>
                            </p:stCondLst>
                            <p:childTnLst>
                              <p:par>
                                <p:cTn id="18" presetID="53" presetClass="entr" presetSubtype="16" fill="hold" nodeType="afterEffect">
                                  <p:stCondLst>
                                    <p:cond delay="1500"/>
                                  </p:stCondLst>
                                  <p:childTnLst>
                                    <p:set>
                                      <p:cBhvr>
                                        <p:cTn id="19" dur="1" fill="hold">
                                          <p:stCondLst>
                                            <p:cond delay="0"/>
                                          </p:stCondLst>
                                        </p:cTn>
                                        <p:tgtEl>
                                          <p:spTgt spid="49158"/>
                                        </p:tgtEl>
                                        <p:attrNameLst>
                                          <p:attrName>style.visibility</p:attrName>
                                        </p:attrNameLst>
                                      </p:cBhvr>
                                      <p:to>
                                        <p:strVal val="visible"/>
                                      </p:to>
                                    </p:set>
                                    <p:anim calcmode="lin" valueType="num">
                                      <p:cBhvr>
                                        <p:cTn id="20" dur="3000" fill="hold"/>
                                        <p:tgtEl>
                                          <p:spTgt spid="49158"/>
                                        </p:tgtEl>
                                        <p:attrNameLst>
                                          <p:attrName>ppt_w</p:attrName>
                                        </p:attrNameLst>
                                      </p:cBhvr>
                                      <p:tavLst>
                                        <p:tav tm="0">
                                          <p:val>
                                            <p:fltVal val="0"/>
                                          </p:val>
                                        </p:tav>
                                        <p:tav tm="100000">
                                          <p:val>
                                            <p:strVal val="#ppt_w"/>
                                          </p:val>
                                        </p:tav>
                                      </p:tavLst>
                                    </p:anim>
                                    <p:anim calcmode="lin" valueType="num">
                                      <p:cBhvr>
                                        <p:cTn id="21" dur="3000" fill="hold"/>
                                        <p:tgtEl>
                                          <p:spTgt spid="49158"/>
                                        </p:tgtEl>
                                        <p:attrNameLst>
                                          <p:attrName>ppt_h</p:attrName>
                                        </p:attrNameLst>
                                      </p:cBhvr>
                                      <p:tavLst>
                                        <p:tav tm="0">
                                          <p:val>
                                            <p:fltVal val="0"/>
                                          </p:val>
                                        </p:tav>
                                        <p:tav tm="100000">
                                          <p:val>
                                            <p:strVal val="#ppt_h"/>
                                          </p:val>
                                        </p:tav>
                                      </p:tavLst>
                                    </p:anim>
                                    <p:animEffect transition="in" filter="fade">
                                      <p:cBhvr>
                                        <p:cTn id="22" dur="3000"/>
                                        <p:tgtEl>
                                          <p:spTgt spid="49158"/>
                                        </p:tgtEl>
                                      </p:cBhvr>
                                    </p:animEffect>
                                  </p:childTnLst>
                                </p:cTn>
                              </p:par>
                            </p:childTnLst>
                          </p:cTn>
                        </p:par>
                        <p:par>
                          <p:cTn id="23" fill="hold">
                            <p:stCondLst>
                              <p:cond delay="10500"/>
                            </p:stCondLst>
                            <p:childTnLst>
                              <p:par>
                                <p:cTn id="24" presetID="53" presetClass="entr" presetSubtype="16" fill="hold" nodeType="afterEffect">
                                  <p:stCondLst>
                                    <p:cond delay="2000"/>
                                  </p:stCondLst>
                                  <p:childTnLst>
                                    <p:set>
                                      <p:cBhvr>
                                        <p:cTn id="25" dur="1" fill="hold">
                                          <p:stCondLst>
                                            <p:cond delay="0"/>
                                          </p:stCondLst>
                                        </p:cTn>
                                        <p:tgtEl>
                                          <p:spTgt spid="49160"/>
                                        </p:tgtEl>
                                        <p:attrNameLst>
                                          <p:attrName>style.visibility</p:attrName>
                                        </p:attrNameLst>
                                      </p:cBhvr>
                                      <p:to>
                                        <p:strVal val="visible"/>
                                      </p:to>
                                    </p:set>
                                    <p:anim calcmode="lin" valueType="num">
                                      <p:cBhvr>
                                        <p:cTn id="26" dur="2000" fill="hold"/>
                                        <p:tgtEl>
                                          <p:spTgt spid="49160"/>
                                        </p:tgtEl>
                                        <p:attrNameLst>
                                          <p:attrName>ppt_w</p:attrName>
                                        </p:attrNameLst>
                                      </p:cBhvr>
                                      <p:tavLst>
                                        <p:tav tm="0">
                                          <p:val>
                                            <p:fltVal val="0"/>
                                          </p:val>
                                        </p:tav>
                                        <p:tav tm="100000">
                                          <p:val>
                                            <p:strVal val="#ppt_w"/>
                                          </p:val>
                                        </p:tav>
                                      </p:tavLst>
                                    </p:anim>
                                    <p:anim calcmode="lin" valueType="num">
                                      <p:cBhvr>
                                        <p:cTn id="27" dur="2000" fill="hold"/>
                                        <p:tgtEl>
                                          <p:spTgt spid="49160"/>
                                        </p:tgtEl>
                                        <p:attrNameLst>
                                          <p:attrName>ppt_h</p:attrName>
                                        </p:attrNameLst>
                                      </p:cBhvr>
                                      <p:tavLst>
                                        <p:tav tm="0">
                                          <p:val>
                                            <p:fltVal val="0"/>
                                          </p:val>
                                        </p:tav>
                                        <p:tav tm="100000">
                                          <p:val>
                                            <p:strVal val="#ppt_h"/>
                                          </p:val>
                                        </p:tav>
                                      </p:tavLst>
                                    </p:anim>
                                    <p:animEffect transition="in" filter="fade">
                                      <p:cBhvr>
                                        <p:cTn id="28" dur="2000"/>
                                        <p:tgtEl>
                                          <p:spTgt spid="49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pPr>
              <a:defRPr/>
            </a:pPr>
            <a:fld id="{B97018B7-32E1-460B-BEA3-92686AF8A856}" type="slidenum">
              <a:rPr lang="en-US"/>
              <a:pPr>
                <a:defRPr/>
              </a:pPr>
              <a:t>74</a:t>
            </a:fld>
            <a:endParaRPr lang="en-US"/>
          </a:p>
        </p:txBody>
      </p:sp>
      <p:grpSp>
        <p:nvGrpSpPr>
          <p:cNvPr id="50179" name="Group 5"/>
          <p:cNvGrpSpPr>
            <a:grpSpLocks/>
          </p:cNvGrpSpPr>
          <p:nvPr/>
        </p:nvGrpSpPr>
        <p:grpSpPr bwMode="auto">
          <a:xfrm>
            <a:off x="0" y="3276600"/>
            <a:ext cx="6862763" cy="3749675"/>
            <a:chOff x="-84" y="-29"/>
            <a:chExt cx="6203" cy="3082"/>
          </a:xfrm>
        </p:grpSpPr>
        <p:sp>
          <p:nvSpPr>
            <p:cNvPr id="50193" name="Rectangle 2"/>
            <p:cNvSpPr>
              <a:spLocks noChangeArrowheads="1"/>
            </p:cNvSpPr>
            <p:nvPr/>
          </p:nvSpPr>
          <p:spPr bwMode="auto">
            <a:xfrm>
              <a:off x="-84" y="-29"/>
              <a:ext cx="167" cy="226"/>
            </a:xfrm>
            <a:prstGeom prst="rect">
              <a:avLst/>
            </a:prstGeom>
            <a:noFill/>
            <a:ln w="9525">
              <a:noFill/>
              <a:miter lim="800000"/>
              <a:headEnd/>
              <a:tailEnd/>
            </a:ln>
          </p:spPr>
          <p:txBody>
            <a:bodyPr>
              <a:spAutoFit/>
            </a:bodyPr>
            <a:lstStyle/>
            <a:p>
              <a:endParaRPr lang="en-US"/>
            </a:p>
          </p:txBody>
        </p:sp>
        <p:sp>
          <p:nvSpPr>
            <p:cNvPr id="50194"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p>
          </p:txBody>
        </p:sp>
      </p:grpSp>
      <p:pic>
        <p:nvPicPr>
          <p:cNvPr id="50180" name="Picture 4" descr="http://sa11web/home/events/2007/talent_show/52.jpg"/>
          <p:cNvPicPr>
            <a:picLocks noChangeAspect="1" noChangeArrowheads="1"/>
          </p:cNvPicPr>
          <p:nvPr/>
        </p:nvPicPr>
        <p:blipFill>
          <a:blip r:embed="rId2" cstate="print"/>
          <a:srcRect/>
          <a:stretch>
            <a:fillRect/>
          </a:stretch>
        </p:blipFill>
        <p:spPr bwMode="auto">
          <a:xfrm>
            <a:off x="0" y="0"/>
            <a:ext cx="4876800" cy="3267075"/>
          </a:xfrm>
          <a:prstGeom prst="rect">
            <a:avLst/>
          </a:prstGeom>
          <a:noFill/>
          <a:ln w="9525">
            <a:noFill/>
            <a:miter lim="800000"/>
            <a:headEnd/>
            <a:tailEnd/>
          </a:ln>
        </p:spPr>
      </p:pic>
      <p:grpSp>
        <p:nvGrpSpPr>
          <p:cNvPr id="50181" name="Group 9"/>
          <p:cNvGrpSpPr>
            <a:grpSpLocks/>
          </p:cNvGrpSpPr>
          <p:nvPr/>
        </p:nvGrpSpPr>
        <p:grpSpPr bwMode="auto">
          <a:xfrm>
            <a:off x="-304800" y="914400"/>
            <a:ext cx="9805988" cy="4892675"/>
            <a:chOff x="-58" y="-29"/>
            <a:chExt cx="6177" cy="3082"/>
          </a:xfrm>
        </p:grpSpPr>
        <p:sp>
          <p:nvSpPr>
            <p:cNvPr id="50191"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92" name="Rectangle 7"/>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0182" name="Picture 8" descr="http://sa11web/home/events/2007/talent_show/82.jpg"/>
          <p:cNvPicPr>
            <a:picLocks noChangeAspect="1" noChangeArrowheads="1"/>
          </p:cNvPicPr>
          <p:nvPr/>
        </p:nvPicPr>
        <p:blipFill>
          <a:blip r:embed="rId3" cstate="print"/>
          <a:srcRect/>
          <a:stretch>
            <a:fillRect/>
          </a:stretch>
        </p:blipFill>
        <p:spPr bwMode="auto">
          <a:xfrm>
            <a:off x="0" y="3276600"/>
            <a:ext cx="4800600" cy="3581400"/>
          </a:xfrm>
          <a:prstGeom prst="rect">
            <a:avLst/>
          </a:prstGeom>
          <a:noFill/>
          <a:ln w="9525">
            <a:noFill/>
            <a:miter lim="800000"/>
            <a:headEnd/>
            <a:tailEnd/>
          </a:ln>
        </p:spPr>
      </p:pic>
      <p:grpSp>
        <p:nvGrpSpPr>
          <p:cNvPr id="50183" name="Group 13"/>
          <p:cNvGrpSpPr>
            <a:grpSpLocks/>
          </p:cNvGrpSpPr>
          <p:nvPr/>
        </p:nvGrpSpPr>
        <p:grpSpPr bwMode="auto">
          <a:xfrm>
            <a:off x="-330200" y="903288"/>
            <a:ext cx="9805988" cy="4892675"/>
            <a:chOff x="-58" y="-29"/>
            <a:chExt cx="6177" cy="3082"/>
          </a:xfrm>
        </p:grpSpPr>
        <p:sp>
          <p:nvSpPr>
            <p:cNvPr id="50189" name="Rectangle 10"/>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90" name="Rectangle 11"/>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0184" name="Picture 12" descr="http://sa11web/home/events/2007/talent_show/76.jpg"/>
          <p:cNvPicPr>
            <a:picLocks noChangeAspect="1" noChangeArrowheads="1"/>
          </p:cNvPicPr>
          <p:nvPr/>
        </p:nvPicPr>
        <p:blipFill>
          <a:blip r:embed="rId4" cstate="print"/>
          <a:srcRect/>
          <a:stretch>
            <a:fillRect/>
          </a:stretch>
        </p:blipFill>
        <p:spPr bwMode="auto">
          <a:xfrm>
            <a:off x="4800600" y="3297238"/>
            <a:ext cx="4343400" cy="3560762"/>
          </a:xfrm>
          <a:prstGeom prst="rect">
            <a:avLst/>
          </a:prstGeom>
          <a:noFill/>
          <a:ln w="9525">
            <a:noFill/>
            <a:miter lim="800000"/>
            <a:headEnd/>
            <a:tailEnd/>
          </a:ln>
        </p:spPr>
      </p:pic>
      <p:grpSp>
        <p:nvGrpSpPr>
          <p:cNvPr id="50185" name="Group 17"/>
          <p:cNvGrpSpPr>
            <a:grpSpLocks/>
          </p:cNvGrpSpPr>
          <p:nvPr/>
        </p:nvGrpSpPr>
        <p:grpSpPr bwMode="auto">
          <a:xfrm>
            <a:off x="-330200" y="903288"/>
            <a:ext cx="9805988" cy="4892675"/>
            <a:chOff x="-58" y="-29"/>
            <a:chExt cx="6177" cy="3082"/>
          </a:xfrm>
        </p:grpSpPr>
        <p:sp>
          <p:nvSpPr>
            <p:cNvPr id="50187" name="Rectangle 14"/>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88" name="Rectangle 15"/>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50186" name="Picture 16" descr="http://sa11web/home/events/2007/talent_show/1.jpg"/>
          <p:cNvPicPr>
            <a:picLocks noChangeAspect="1" noChangeArrowheads="1"/>
          </p:cNvPicPr>
          <p:nvPr/>
        </p:nvPicPr>
        <p:blipFill>
          <a:blip r:embed="rId5" cstate="print"/>
          <a:srcRect/>
          <a:stretch>
            <a:fillRect/>
          </a:stretch>
        </p:blipFill>
        <p:spPr bwMode="auto">
          <a:xfrm>
            <a:off x="4876800" y="0"/>
            <a:ext cx="4267200" cy="3276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0185"/>
                                        </p:tgtEl>
                                        <p:attrNameLst>
                                          <p:attrName>style.visibility</p:attrName>
                                        </p:attrNameLst>
                                      </p:cBhvr>
                                      <p:to>
                                        <p:strVal val="visible"/>
                                      </p:to>
                                    </p:set>
                                    <p:anim calcmode="lin" valueType="num">
                                      <p:cBhvr>
                                        <p:cTn id="7" dur="3000" fill="hold"/>
                                        <p:tgtEl>
                                          <p:spTgt spid="50185"/>
                                        </p:tgtEl>
                                        <p:attrNameLst>
                                          <p:attrName>ppt_w</p:attrName>
                                        </p:attrNameLst>
                                      </p:cBhvr>
                                      <p:tavLst>
                                        <p:tav tm="0">
                                          <p:val>
                                            <p:fltVal val="0"/>
                                          </p:val>
                                        </p:tav>
                                        <p:tav tm="100000">
                                          <p:val>
                                            <p:strVal val="#ppt_w"/>
                                          </p:val>
                                        </p:tav>
                                      </p:tavLst>
                                    </p:anim>
                                    <p:anim calcmode="lin" valueType="num">
                                      <p:cBhvr>
                                        <p:cTn id="8" dur="3000" fill="hold"/>
                                        <p:tgtEl>
                                          <p:spTgt spid="50185"/>
                                        </p:tgtEl>
                                        <p:attrNameLst>
                                          <p:attrName>ppt_h</p:attrName>
                                        </p:attrNameLst>
                                      </p:cBhvr>
                                      <p:tavLst>
                                        <p:tav tm="0">
                                          <p:val>
                                            <p:fltVal val="0"/>
                                          </p:val>
                                        </p:tav>
                                        <p:tav tm="100000">
                                          <p:val>
                                            <p:strVal val="#ppt_h"/>
                                          </p:val>
                                        </p:tav>
                                      </p:tavLst>
                                    </p:anim>
                                    <p:animEffect transition="in" filter="fade">
                                      <p:cBhvr>
                                        <p:cTn id="9" dur="3000"/>
                                        <p:tgtEl>
                                          <p:spTgt spid="50185"/>
                                        </p:tgtEl>
                                      </p:cBhvr>
                                    </p:animEffect>
                                  </p:childTnLst>
                                </p:cTn>
                              </p:par>
                            </p:childTnLst>
                          </p:cTn>
                        </p:par>
                        <p:par>
                          <p:cTn id="10" fill="hold">
                            <p:stCondLst>
                              <p:cond delay="4000"/>
                            </p:stCondLst>
                            <p:childTnLst>
                              <p:par>
                                <p:cTn id="11" presetID="53" presetClass="entr" presetSubtype="16" fill="hold" nodeType="afterEffect">
                                  <p:stCondLst>
                                    <p:cond delay="0"/>
                                  </p:stCondLst>
                                  <p:childTnLst>
                                    <p:set>
                                      <p:cBhvr>
                                        <p:cTn id="12" dur="1" fill="hold">
                                          <p:stCondLst>
                                            <p:cond delay="0"/>
                                          </p:stCondLst>
                                        </p:cTn>
                                        <p:tgtEl>
                                          <p:spTgt spid="50180"/>
                                        </p:tgtEl>
                                        <p:attrNameLst>
                                          <p:attrName>style.visibility</p:attrName>
                                        </p:attrNameLst>
                                      </p:cBhvr>
                                      <p:to>
                                        <p:strVal val="visible"/>
                                      </p:to>
                                    </p:set>
                                    <p:anim calcmode="lin" valueType="num">
                                      <p:cBhvr>
                                        <p:cTn id="13" dur="2000" fill="hold"/>
                                        <p:tgtEl>
                                          <p:spTgt spid="50180"/>
                                        </p:tgtEl>
                                        <p:attrNameLst>
                                          <p:attrName>ppt_w</p:attrName>
                                        </p:attrNameLst>
                                      </p:cBhvr>
                                      <p:tavLst>
                                        <p:tav tm="0">
                                          <p:val>
                                            <p:fltVal val="0"/>
                                          </p:val>
                                        </p:tav>
                                        <p:tav tm="100000">
                                          <p:val>
                                            <p:strVal val="#ppt_w"/>
                                          </p:val>
                                        </p:tav>
                                      </p:tavLst>
                                    </p:anim>
                                    <p:anim calcmode="lin" valueType="num">
                                      <p:cBhvr>
                                        <p:cTn id="14" dur="2000" fill="hold"/>
                                        <p:tgtEl>
                                          <p:spTgt spid="50180"/>
                                        </p:tgtEl>
                                        <p:attrNameLst>
                                          <p:attrName>ppt_h</p:attrName>
                                        </p:attrNameLst>
                                      </p:cBhvr>
                                      <p:tavLst>
                                        <p:tav tm="0">
                                          <p:val>
                                            <p:fltVal val="0"/>
                                          </p:val>
                                        </p:tav>
                                        <p:tav tm="100000">
                                          <p:val>
                                            <p:strVal val="#ppt_h"/>
                                          </p:val>
                                        </p:tav>
                                      </p:tavLst>
                                    </p:anim>
                                    <p:animEffect transition="in" filter="fade">
                                      <p:cBhvr>
                                        <p:cTn id="15" dur="2000"/>
                                        <p:tgtEl>
                                          <p:spTgt spid="50180"/>
                                        </p:tgtEl>
                                      </p:cBhvr>
                                    </p:animEffect>
                                  </p:childTnLst>
                                </p:cTn>
                              </p:par>
                            </p:childTnLst>
                          </p:cTn>
                        </p:par>
                        <p:par>
                          <p:cTn id="16" fill="hold">
                            <p:stCondLst>
                              <p:cond delay="6000"/>
                            </p:stCondLst>
                            <p:childTnLst>
                              <p:par>
                                <p:cTn id="17" presetID="53" presetClass="entr" presetSubtype="16" fill="hold" nodeType="afterEffect">
                                  <p:stCondLst>
                                    <p:cond delay="0"/>
                                  </p:stCondLst>
                                  <p:childTnLst>
                                    <p:set>
                                      <p:cBhvr>
                                        <p:cTn id="18" dur="1" fill="hold">
                                          <p:stCondLst>
                                            <p:cond delay="0"/>
                                          </p:stCondLst>
                                        </p:cTn>
                                        <p:tgtEl>
                                          <p:spTgt spid="50186"/>
                                        </p:tgtEl>
                                        <p:attrNameLst>
                                          <p:attrName>style.visibility</p:attrName>
                                        </p:attrNameLst>
                                      </p:cBhvr>
                                      <p:to>
                                        <p:strVal val="visible"/>
                                      </p:to>
                                    </p:set>
                                    <p:anim calcmode="lin" valueType="num">
                                      <p:cBhvr>
                                        <p:cTn id="19" dur="2000" fill="hold"/>
                                        <p:tgtEl>
                                          <p:spTgt spid="50186"/>
                                        </p:tgtEl>
                                        <p:attrNameLst>
                                          <p:attrName>ppt_w</p:attrName>
                                        </p:attrNameLst>
                                      </p:cBhvr>
                                      <p:tavLst>
                                        <p:tav tm="0">
                                          <p:val>
                                            <p:fltVal val="0"/>
                                          </p:val>
                                        </p:tav>
                                        <p:tav tm="100000">
                                          <p:val>
                                            <p:strVal val="#ppt_w"/>
                                          </p:val>
                                        </p:tav>
                                      </p:tavLst>
                                    </p:anim>
                                    <p:anim calcmode="lin" valueType="num">
                                      <p:cBhvr>
                                        <p:cTn id="20" dur="2000" fill="hold"/>
                                        <p:tgtEl>
                                          <p:spTgt spid="50186"/>
                                        </p:tgtEl>
                                        <p:attrNameLst>
                                          <p:attrName>ppt_h</p:attrName>
                                        </p:attrNameLst>
                                      </p:cBhvr>
                                      <p:tavLst>
                                        <p:tav tm="0">
                                          <p:val>
                                            <p:fltVal val="0"/>
                                          </p:val>
                                        </p:tav>
                                        <p:tav tm="100000">
                                          <p:val>
                                            <p:strVal val="#ppt_h"/>
                                          </p:val>
                                        </p:tav>
                                      </p:tavLst>
                                    </p:anim>
                                    <p:animEffect transition="in" filter="fade">
                                      <p:cBhvr>
                                        <p:cTn id="21" dur="2000"/>
                                        <p:tgtEl>
                                          <p:spTgt spid="50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pPr>
              <a:defRPr/>
            </a:pPr>
            <a:fld id="{E6560058-A32A-4D8B-80FA-5692CEFF80D5}" type="slidenum">
              <a:rPr lang="en-US"/>
              <a:pPr>
                <a:defRPr/>
              </a:pPr>
              <a:t>75</a:t>
            </a:fld>
            <a:endParaRPr lang="en-US"/>
          </a:p>
        </p:txBody>
      </p:sp>
      <p:grpSp>
        <p:nvGrpSpPr>
          <p:cNvPr id="51203" name="Group 7"/>
          <p:cNvGrpSpPr>
            <a:grpSpLocks/>
          </p:cNvGrpSpPr>
          <p:nvPr/>
        </p:nvGrpSpPr>
        <p:grpSpPr bwMode="auto">
          <a:xfrm>
            <a:off x="-4763" y="660400"/>
            <a:ext cx="9153526" cy="5359400"/>
            <a:chOff x="-3" y="-3"/>
            <a:chExt cx="5766" cy="3376"/>
          </a:xfrm>
        </p:grpSpPr>
        <p:grpSp>
          <p:nvGrpSpPr>
            <p:cNvPr id="51205" name="Group 5"/>
            <p:cNvGrpSpPr>
              <a:grpSpLocks/>
            </p:cNvGrpSpPr>
            <p:nvPr/>
          </p:nvGrpSpPr>
          <p:grpSpPr bwMode="auto">
            <a:xfrm>
              <a:off x="0" y="0"/>
              <a:ext cx="5760" cy="3370"/>
              <a:chOff x="0" y="0"/>
              <a:chExt cx="5760" cy="3370"/>
            </a:xfrm>
          </p:grpSpPr>
          <p:sp>
            <p:nvSpPr>
              <p:cNvPr id="51207" name="Rectangle 2"/>
              <p:cNvSpPr>
                <a:spLocks noChangeArrowheads="1"/>
              </p:cNvSpPr>
              <p:nvPr/>
            </p:nvSpPr>
            <p:spPr bwMode="auto">
              <a:xfrm>
                <a:off x="0" y="0"/>
                <a:ext cx="5760" cy="3370"/>
              </a:xfrm>
              <a:prstGeom prst="rect">
                <a:avLst/>
              </a:prstGeom>
              <a:noFill/>
              <a:ln w="9525">
                <a:noFill/>
                <a:miter lim="800000"/>
                <a:headEnd/>
                <a:tailEnd/>
              </a:ln>
            </p:spPr>
            <p:txBody>
              <a:bodyPr anchor="ctr"/>
              <a:lstStyle/>
              <a:p>
                <a:r>
                  <a:rPr lang="en-US">
                    <a:latin typeface="Arial" pitchFamily="34" charset="0"/>
                    <a:hlinkMouseOver r:id="rId2"/>
                  </a:rPr>
                  <a:t>  </a:t>
                </a:r>
                <a:r>
                  <a:rPr lang="en-US" sz="34500">
                    <a:latin typeface="Arial" pitchFamily="34" charset="0"/>
                  </a:rPr>
                  <a:t> </a:t>
                </a:r>
                <a:r>
                  <a:rPr lang="en-US">
                    <a:latin typeface="Arial" pitchFamily="34" charset="0"/>
                  </a:rPr>
                  <a:t>                                                                                                                                                                         </a:t>
                </a:r>
              </a:p>
            </p:txBody>
          </p:sp>
          <p:sp>
            <p:nvSpPr>
              <p:cNvPr id="51208" name="Rectangle 4"/>
              <p:cNvSpPr>
                <a:spLocks noChangeArrowheads="1"/>
              </p:cNvSpPr>
              <p:nvPr/>
            </p:nvSpPr>
            <p:spPr bwMode="auto">
              <a:xfrm>
                <a:off x="0" y="0"/>
                <a:ext cx="5760" cy="3370"/>
              </a:xfrm>
              <a:prstGeom prst="rect">
                <a:avLst/>
              </a:prstGeom>
              <a:noFill/>
              <a:ln w="7">
                <a:solidFill>
                  <a:srgbClr val="A0A0A0"/>
                </a:solidFill>
                <a:miter lim="800000"/>
                <a:headEnd/>
                <a:tailEnd/>
              </a:ln>
            </p:spPr>
            <p:txBody>
              <a:bodyPr/>
              <a:lstStyle/>
              <a:p>
                <a:endParaRPr lang="en-US"/>
              </a:p>
            </p:txBody>
          </p:sp>
        </p:grpSp>
        <p:sp>
          <p:nvSpPr>
            <p:cNvPr id="51206" name="Rectangle 6"/>
            <p:cNvSpPr>
              <a:spLocks noChangeArrowheads="1"/>
            </p:cNvSpPr>
            <p:nvPr/>
          </p:nvSpPr>
          <p:spPr bwMode="auto">
            <a:xfrm>
              <a:off x="-3" y="-3"/>
              <a:ext cx="5766" cy="3376"/>
            </a:xfrm>
            <a:prstGeom prst="rect">
              <a:avLst/>
            </a:prstGeom>
            <a:noFill/>
            <a:ln w="9525">
              <a:solidFill>
                <a:srgbClr val="A0A0A0"/>
              </a:solidFill>
              <a:miter lim="800000"/>
              <a:headEnd/>
              <a:tailEnd/>
            </a:ln>
          </p:spPr>
          <p:txBody>
            <a:bodyPr/>
            <a:lstStyle/>
            <a:p>
              <a:endParaRPr lang="en-US"/>
            </a:p>
          </p:txBody>
        </p:sp>
      </p:grpSp>
      <p:pic>
        <p:nvPicPr>
          <p:cNvPr id="51204" name="Picture 3" descr="http://sa11web/home/events/2005/holiday_party/01.jpg"/>
          <p:cNvPicPr>
            <a:picLocks noChangeAspect="1" noChangeArrowheads="1"/>
          </p:cNvPicPr>
          <p:nvPr/>
        </p:nvPicPr>
        <p:blipFill>
          <a:blip r:embed="rId3" cstate="print"/>
          <a:srcRect/>
          <a:stretch>
            <a:fillRect/>
          </a:stretch>
        </p:blipFill>
        <p:spPr bwMode="auto">
          <a:xfrm>
            <a:off x="304800" y="533400"/>
            <a:ext cx="7315200" cy="5486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1500"/>
                                  </p:stCondLst>
                                  <p:childTnLst>
                                    <p:set>
                                      <p:cBhvr>
                                        <p:cTn id="6" dur="1" fill="hold">
                                          <p:stCondLst>
                                            <p:cond delay="0"/>
                                          </p:stCondLst>
                                        </p:cTn>
                                        <p:tgtEl>
                                          <p:spTgt spid="51204"/>
                                        </p:tgtEl>
                                        <p:attrNameLst>
                                          <p:attrName>style.visibility</p:attrName>
                                        </p:attrNameLst>
                                      </p:cBhvr>
                                      <p:to>
                                        <p:strVal val="visible"/>
                                      </p:to>
                                    </p:set>
                                    <p:animEffect transition="in" filter="fade">
                                      <p:cBhvr>
                                        <p:cTn id="7" dur="3000"/>
                                        <p:tgtEl>
                                          <p:spTgt spid="51204"/>
                                        </p:tgtEl>
                                      </p:cBhvr>
                                    </p:animEffect>
                                    <p:anim calcmode="lin" valueType="num">
                                      <p:cBhvr>
                                        <p:cTn id="8" dur="3000" fill="hold"/>
                                        <p:tgtEl>
                                          <p:spTgt spid="51204"/>
                                        </p:tgtEl>
                                        <p:attrNameLst>
                                          <p:attrName>ppt_w</p:attrName>
                                        </p:attrNameLst>
                                      </p:cBhvr>
                                      <p:tavLst>
                                        <p:tav tm="0" fmla="#ppt_w*sin(2.5*pi*$)">
                                          <p:val>
                                            <p:fltVal val="0"/>
                                          </p:val>
                                        </p:tav>
                                        <p:tav tm="100000">
                                          <p:val>
                                            <p:fltVal val="1"/>
                                          </p:val>
                                        </p:tav>
                                      </p:tavLst>
                                    </p:anim>
                                    <p:anim calcmode="lin" valueType="num">
                                      <p:cBhvr>
                                        <p:cTn id="9" dur="3000" fill="hold"/>
                                        <p:tgtEl>
                                          <p:spTgt spid="5120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3FACB29C-0668-4366-8331-464669862273}" type="slidenum">
              <a:rPr lang="en-US"/>
              <a:pPr>
                <a:defRPr/>
              </a:pPr>
              <a:t>76</a:t>
            </a:fld>
            <a:endParaRPr lang="en-US"/>
          </a:p>
        </p:txBody>
      </p:sp>
      <p:sp>
        <p:nvSpPr>
          <p:cNvPr id="48133" name="Rectangle 6"/>
          <p:cNvSpPr>
            <a:spLocks noGrp="1" noChangeArrowheads="1"/>
          </p:cNvSpPr>
          <p:nvPr>
            <p:ph type="title" idx="4294967295"/>
          </p:nvPr>
        </p:nvSpPr>
        <p:spPr>
          <a:xfrm>
            <a:off x="3581400" y="609600"/>
            <a:ext cx="5562600" cy="1143000"/>
          </a:xfrm>
        </p:spPr>
        <p:txBody>
          <a:bodyPr/>
          <a:lstStyle/>
          <a:p>
            <a:pPr eaLnBrk="1" fontAlgn="auto" hangingPunct="1">
              <a:spcAft>
                <a:spcPts val="0"/>
              </a:spcAft>
              <a:defRPr/>
            </a:pPr>
            <a:r>
              <a:rPr lang="en-US" dirty="0">
                <a:solidFill>
                  <a:schemeClr val="tx2">
                    <a:satMod val="130000"/>
                  </a:schemeClr>
                </a:solidFill>
              </a:rPr>
              <a:t> </a:t>
            </a:r>
            <a:r>
              <a:rPr lang="en-US" dirty="0">
                <a:solidFill>
                  <a:schemeClr val="accent2">
                    <a:lumMod val="60000"/>
                    <a:lumOff val="40000"/>
                  </a:schemeClr>
                </a:solidFill>
              </a:rPr>
              <a:t>Corporate Run</a:t>
            </a:r>
          </a:p>
        </p:txBody>
      </p:sp>
      <p:grpSp>
        <p:nvGrpSpPr>
          <p:cNvPr id="52228" name="Group 5"/>
          <p:cNvGrpSpPr>
            <a:grpSpLocks/>
          </p:cNvGrpSpPr>
          <p:nvPr/>
        </p:nvGrpSpPr>
        <p:grpSpPr bwMode="auto">
          <a:xfrm>
            <a:off x="-533401" y="1196975"/>
            <a:ext cx="9907588" cy="4302125"/>
            <a:chOff x="-111" y="3577"/>
            <a:chExt cx="6241" cy="2710"/>
          </a:xfrm>
        </p:grpSpPr>
        <p:sp>
          <p:nvSpPr>
            <p:cNvPr id="52230" name="Rectangle 2"/>
            <p:cNvSpPr>
              <a:spLocks noChangeArrowheads="1"/>
            </p:cNvSpPr>
            <p:nvPr/>
          </p:nvSpPr>
          <p:spPr bwMode="auto">
            <a:xfrm>
              <a:off x="0" y="3577"/>
              <a:ext cx="4129" cy="173"/>
            </a:xfrm>
            <a:prstGeom prst="rect">
              <a:avLst/>
            </a:prstGeom>
            <a:noFill/>
            <a:ln w="9525">
              <a:noFill/>
              <a:miter lim="800000"/>
              <a:headEnd/>
              <a:tailEnd/>
            </a:ln>
          </p:spPr>
          <p:txBody>
            <a:bodyPr>
              <a:spAutoFit/>
            </a:bodyPr>
            <a:lstStyle/>
            <a:p>
              <a:endParaRPr lang="en-US"/>
            </a:p>
          </p:txBody>
        </p:sp>
        <p:sp>
          <p:nvSpPr>
            <p:cNvPr id="52231" name="Rectangle 3"/>
            <p:cNvSpPr>
              <a:spLocks noChangeArrowheads="1"/>
            </p:cNvSpPr>
            <p:nvPr/>
          </p:nvSpPr>
          <p:spPr bwMode="auto">
            <a:xfrm>
              <a:off x="-111" y="3606"/>
              <a:ext cx="6241" cy="2681"/>
            </a:xfrm>
            <a:prstGeom prst="rect">
              <a:avLst/>
            </a:prstGeom>
            <a:noFill/>
            <a:ln w="9525">
              <a:noFill/>
              <a:miter lim="800000"/>
              <a:headEnd/>
              <a:tailEnd/>
            </a:ln>
          </p:spPr>
          <p:txBody>
            <a:bodyPr lIns="-71415" tIns="-71415" rIns="0" bIns="0"/>
            <a:lstStyle/>
            <a:p>
              <a:r>
                <a:rPr lang="en-US" sz="700" dirty="0"/>
                <a:t>  </a:t>
              </a:r>
              <a:r>
                <a:rPr lang="en-US" sz="28400" dirty="0"/>
                <a:t> </a:t>
              </a:r>
              <a:r>
                <a:rPr lang="en-US" sz="700" dirty="0"/>
                <a:t>                                                                                                                                                                                                                                                                                                              </a:t>
              </a:r>
            </a:p>
          </p:txBody>
        </p:sp>
      </p:grpSp>
      <p:pic>
        <p:nvPicPr>
          <p:cNvPr id="52229" name="Picture 4" descr="http://sa11web/mysao/events/2008/corprun08/31.jpg"/>
          <p:cNvPicPr>
            <a:picLocks noChangeAspect="1" noChangeArrowheads="1"/>
          </p:cNvPicPr>
          <p:nvPr/>
        </p:nvPicPr>
        <p:blipFill>
          <a:blip r:embed="rId2" cstate="print"/>
          <a:srcRect/>
          <a:stretch>
            <a:fillRect/>
          </a:stretch>
        </p:blipFill>
        <p:spPr bwMode="auto">
          <a:xfrm>
            <a:off x="1371600" y="1828800"/>
            <a:ext cx="6743700" cy="4514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500"/>
                                  </p:stCondLst>
                                  <p:childTnLst>
                                    <p:set>
                                      <p:cBhvr>
                                        <p:cTn id="6" dur="1" fill="hold">
                                          <p:stCondLst>
                                            <p:cond delay="0"/>
                                          </p:stCondLst>
                                        </p:cTn>
                                        <p:tgtEl>
                                          <p:spTgt spid="52229"/>
                                        </p:tgtEl>
                                        <p:attrNameLst>
                                          <p:attrName>style.visibility</p:attrName>
                                        </p:attrNameLst>
                                      </p:cBhvr>
                                      <p:to>
                                        <p:strVal val="visible"/>
                                      </p:to>
                                    </p:set>
                                    <p:anim calcmode="lin" valueType="num">
                                      <p:cBhvr>
                                        <p:cTn id="7" dur="2000" fill="hold"/>
                                        <p:tgtEl>
                                          <p:spTgt spid="52229"/>
                                        </p:tgtEl>
                                        <p:attrNameLst>
                                          <p:attrName>ppt_w</p:attrName>
                                        </p:attrNameLst>
                                      </p:cBhvr>
                                      <p:tavLst>
                                        <p:tav tm="0">
                                          <p:val>
                                            <p:fltVal val="0"/>
                                          </p:val>
                                        </p:tav>
                                        <p:tav tm="100000">
                                          <p:val>
                                            <p:strVal val="#ppt_w"/>
                                          </p:val>
                                        </p:tav>
                                      </p:tavLst>
                                    </p:anim>
                                    <p:anim calcmode="lin" valueType="num">
                                      <p:cBhvr>
                                        <p:cTn id="8" dur="2000" fill="hold"/>
                                        <p:tgtEl>
                                          <p:spTgt spid="52229"/>
                                        </p:tgtEl>
                                        <p:attrNameLst>
                                          <p:attrName>ppt_h</p:attrName>
                                        </p:attrNameLst>
                                      </p:cBhvr>
                                      <p:tavLst>
                                        <p:tav tm="0">
                                          <p:val>
                                            <p:fltVal val="0"/>
                                          </p:val>
                                        </p:tav>
                                        <p:tav tm="100000">
                                          <p:val>
                                            <p:strVal val="#ppt_h"/>
                                          </p:val>
                                        </p:tav>
                                      </p:tavLst>
                                    </p:anim>
                                    <p:animEffect transition="in" filter="fade">
                                      <p:cBhvr>
                                        <p:cTn id="9" dur="20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B2C2929C-3674-4AC3-8AF6-0AB37171C649}" type="slidenum">
              <a:rPr lang="en-US"/>
              <a:pPr>
                <a:defRPr/>
              </a:pPr>
              <a:t>77</a:t>
            </a:fld>
            <a:endParaRPr lang="en-US"/>
          </a:p>
        </p:txBody>
      </p:sp>
      <p:grpSp>
        <p:nvGrpSpPr>
          <p:cNvPr id="53251" name="Group 5"/>
          <p:cNvGrpSpPr>
            <a:grpSpLocks/>
          </p:cNvGrpSpPr>
          <p:nvPr/>
        </p:nvGrpSpPr>
        <p:grpSpPr bwMode="auto">
          <a:xfrm>
            <a:off x="-357188" y="1196975"/>
            <a:ext cx="9907588" cy="4302125"/>
            <a:chOff x="0" y="3577"/>
            <a:chExt cx="6241" cy="2710"/>
          </a:xfrm>
        </p:grpSpPr>
        <p:sp>
          <p:nvSpPr>
            <p:cNvPr id="53253" name="Rectangle 2"/>
            <p:cNvSpPr>
              <a:spLocks noChangeArrowheads="1"/>
            </p:cNvSpPr>
            <p:nvPr/>
          </p:nvSpPr>
          <p:spPr bwMode="auto">
            <a:xfrm>
              <a:off x="0" y="3577"/>
              <a:ext cx="4129" cy="173"/>
            </a:xfrm>
            <a:prstGeom prst="rect">
              <a:avLst/>
            </a:prstGeom>
            <a:noFill/>
            <a:ln w="9525">
              <a:noFill/>
              <a:miter lim="800000"/>
              <a:headEnd/>
              <a:tailEnd/>
            </a:ln>
          </p:spPr>
          <p:txBody>
            <a:bodyPr>
              <a:spAutoFit/>
            </a:bodyPr>
            <a:lstStyle/>
            <a:p>
              <a:endParaRPr lang="en-US"/>
            </a:p>
          </p:txBody>
        </p:sp>
        <p:sp>
          <p:nvSpPr>
            <p:cNvPr id="53254" name="Rectangle 3"/>
            <p:cNvSpPr>
              <a:spLocks noChangeArrowheads="1"/>
            </p:cNvSpPr>
            <p:nvPr/>
          </p:nvSpPr>
          <p:spPr bwMode="auto">
            <a:xfrm>
              <a:off x="0" y="3606"/>
              <a:ext cx="6241" cy="2681"/>
            </a:xfrm>
            <a:prstGeom prst="rect">
              <a:avLst/>
            </a:prstGeom>
            <a:noFill/>
            <a:ln w="9525">
              <a:noFill/>
              <a:miter lim="800000"/>
              <a:headEnd/>
              <a:tailEnd/>
            </a:ln>
          </p:spPr>
          <p:txBody>
            <a:bodyPr lIns="-71415" tIns="-71415" rIns="0" bIns="0"/>
            <a:lstStyle/>
            <a:p>
              <a:r>
                <a:rPr lang="en-US" sz="700"/>
                <a:t>  </a:t>
              </a:r>
              <a:r>
                <a:rPr lang="en-US" sz="28400"/>
                <a:t> </a:t>
              </a:r>
              <a:r>
                <a:rPr lang="en-US" sz="700"/>
                <a:t>                                                                                                                                                                                                                                                                                                              </a:t>
              </a:r>
            </a:p>
          </p:txBody>
        </p:sp>
      </p:grpSp>
      <p:pic>
        <p:nvPicPr>
          <p:cNvPr id="53252" name="Picture 4" descr="http://sa11web/mysao/events/2008/corprun08/80.jpg"/>
          <p:cNvPicPr>
            <a:picLocks noChangeAspect="1" noChangeArrowheads="1"/>
          </p:cNvPicPr>
          <p:nvPr/>
        </p:nvPicPr>
        <p:blipFill>
          <a:blip r:embed="rId2" cstate="print"/>
          <a:srcRect/>
          <a:stretch>
            <a:fillRect/>
          </a:stretch>
        </p:blipFill>
        <p:spPr bwMode="auto">
          <a:xfrm>
            <a:off x="1371600" y="1295400"/>
            <a:ext cx="6743700" cy="4514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500"/>
                                  </p:stCondLst>
                                  <p:childTnLst>
                                    <p:set>
                                      <p:cBhvr>
                                        <p:cTn id="6" dur="1" fill="hold">
                                          <p:stCondLst>
                                            <p:cond delay="0"/>
                                          </p:stCondLst>
                                        </p:cTn>
                                        <p:tgtEl>
                                          <p:spTgt spid="53252"/>
                                        </p:tgtEl>
                                        <p:attrNameLst>
                                          <p:attrName>style.visibility</p:attrName>
                                        </p:attrNameLst>
                                      </p:cBhvr>
                                      <p:to>
                                        <p:strVal val="visible"/>
                                      </p:to>
                                    </p:set>
                                    <p:anim calcmode="lin" valueType="num">
                                      <p:cBhvr>
                                        <p:cTn id="7" dur="2000" fill="hold"/>
                                        <p:tgtEl>
                                          <p:spTgt spid="53252"/>
                                        </p:tgtEl>
                                        <p:attrNameLst>
                                          <p:attrName>ppt_w</p:attrName>
                                        </p:attrNameLst>
                                      </p:cBhvr>
                                      <p:tavLst>
                                        <p:tav tm="0">
                                          <p:val>
                                            <p:fltVal val="0"/>
                                          </p:val>
                                        </p:tav>
                                        <p:tav tm="100000">
                                          <p:val>
                                            <p:strVal val="#ppt_w"/>
                                          </p:val>
                                        </p:tav>
                                      </p:tavLst>
                                    </p:anim>
                                    <p:anim calcmode="lin" valueType="num">
                                      <p:cBhvr>
                                        <p:cTn id="8" dur="2000" fill="hold"/>
                                        <p:tgtEl>
                                          <p:spTgt spid="53252"/>
                                        </p:tgtEl>
                                        <p:attrNameLst>
                                          <p:attrName>ppt_h</p:attrName>
                                        </p:attrNameLst>
                                      </p:cBhvr>
                                      <p:tavLst>
                                        <p:tav tm="0">
                                          <p:val>
                                            <p:fltVal val="0"/>
                                          </p:val>
                                        </p:tav>
                                        <p:tav tm="100000">
                                          <p:val>
                                            <p:strVal val="#ppt_h"/>
                                          </p:val>
                                        </p:tav>
                                      </p:tavLst>
                                    </p:anim>
                                    <p:animEffect transition="in" filter="fade">
                                      <p:cBhvr>
                                        <p:cTn id="9" dur="20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B3275A26-6E78-4E3F-92ED-04AE2A013E97}" type="slidenum">
              <a:rPr lang="en-US"/>
              <a:pPr>
                <a:defRPr/>
              </a:pPr>
              <a:t>78</a:t>
            </a:fld>
            <a:endParaRPr lang="en-US"/>
          </a:p>
        </p:txBody>
      </p:sp>
      <p:sp>
        <p:nvSpPr>
          <p:cNvPr id="50181" name="Rectangle 6"/>
          <p:cNvSpPr>
            <a:spLocks noGrp="1" noChangeArrowheads="1"/>
          </p:cNvSpPr>
          <p:nvPr>
            <p:ph type="title" idx="4294967295"/>
          </p:nvPr>
        </p:nvSpPr>
        <p:spPr>
          <a:xfrm>
            <a:off x="2133600" y="228600"/>
            <a:ext cx="7010400" cy="1219200"/>
          </a:xfrm>
        </p:spPr>
        <p:txBody>
          <a:bodyPr>
            <a:normAutofit fontScale="90000"/>
          </a:bodyPr>
          <a:lstStyle/>
          <a:p>
            <a:pPr eaLnBrk="1" fontAlgn="auto" hangingPunct="1">
              <a:spcAft>
                <a:spcPts val="0"/>
              </a:spcAft>
              <a:defRPr/>
            </a:pPr>
            <a:r>
              <a:rPr lang="en-US" dirty="0">
                <a:solidFill>
                  <a:schemeClr val="tx2">
                    <a:satMod val="130000"/>
                  </a:schemeClr>
                </a:solidFill>
              </a:rPr>
              <a:t> </a:t>
            </a:r>
            <a:r>
              <a:rPr lang="en-US" b="1" dirty="0">
                <a:solidFill>
                  <a:schemeClr val="accent2">
                    <a:lumMod val="60000"/>
                    <a:lumOff val="40000"/>
                  </a:schemeClr>
                </a:solidFill>
              </a:rPr>
              <a:t>Hispanic Heritage   			Month</a:t>
            </a:r>
          </a:p>
        </p:txBody>
      </p:sp>
      <p:grpSp>
        <p:nvGrpSpPr>
          <p:cNvPr id="54276" name="Group 5"/>
          <p:cNvGrpSpPr>
            <a:grpSpLocks/>
          </p:cNvGrpSpPr>
          <p:nvPr/>
        </p:nvGrpSpPr>
        <p:grpSpPr bwMode="auto">
          <a:xfrm>
            <a:off x="-330200" y="903288"/>
            <a:ext cx="9805988" cy="4892675"/>
            <a:chOff x="-58" y="-29"/>
            <a:chExt cx="6177" cy="3082"/>
          </a:xfrm>
        </p:grpSpPr>
        <p:sp>
          <p:nvSpPr>
            <p:cNvPr id="54278"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4279"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r>
                <a:rPr lang="en-US" dirty="0">
                  <a:solidFill>
                    <a:schemeClr val="accent2">
                      <a:lumMod val="60000"/>
                      <a:lumOff val="40000"/>
                    </a:schemeClr>
                  </a:solidFill>
                </a:rPr>
                <a:t>                                                 </a:t>
              </a:r>
              <a:r>
                <a:rPr lang="en-US" dirty="0"/>
                <a:t>                                                                                                 </a:t>
              </a:r>
            </a:p>
          </p:txBody>
        </p:sp>
      </p:grpSp>
      <p:pic>
        <p:nvPicPr>
          <p:cNvPr id="54277" name="Picture 4" descr="http://sa11web/home/events/2007/hispanic_h_07/41.jpg"/>
          <p:cNvPicPr>
            <a:picLocks noChangeAspect="1" noChangeArrowheads="1"/>
          </p:cNvPicPr>
          <p:nvPr/>
        </p:nvPicPr>
        <p:blipFill>
          <a:blip r:embed="rId2" cstate="print"/>
          <a:srcRect/>
          <a:stretch>
            <a:fillRect/>
          </a:stretch>
        </p:blipFill>
        <p:spPr bwMode="auto">
          <a:xfrm>
            <a:off x="863600" y="1540669"/>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50181"/>
                                        </p:tgtEl>
                                        <p:attrNameLst>
                                          <p:attrName>style.visibility</p:attrName>
                                        </p:attrNameLst>
                                      </p:cBhvr>
                                      <p:to>
                                        <p:strVal val="visible"/>
                                      </p:to>
                                    </p:set>
                                  </p:childTnLst>
                                </p:cTn>
                              </p:par>
                            </p:childTnLst>
                          </p:cTn>
                        </p:par>
                        <p:par>
                          <p:cTn id="7" fill="hold">
                            <p:stCondLst>
                              <p:cond delay="1000"/>
                            </p:stCondLst>
                            <p:childTnLst>
                              <p:par>
                                <p:cTn id="8" presetID="53" presetClass="entr" presetSubtype="16" fill="hold" nodeType="afterEffect">
                                  <p:stCondLst>
                                    <p:cond delay="1500"/>
                                  </p:stCondLst>
                                  <p:childTnLst>
                                    <p:set>
                                      <p:cBhvr>
                                        <p:cTn id="9" dur="1" fill="hold">
                                          <p:stCondLst>
                                            <p:cond delay="0"/>
                                          </p:stCondLst>
                                        </p:cTn>
                                        <p:tgtEl>
                                          <p:spTgt spid="54277"/>
                                        </p:tgtEl>
                                        <p:attrNameLst>
                                          <p:attrName>style.visibility</p:attrName>
                                        </p:attrNameLst>
                                      </p:cBhvr>
                                      <p:to>
                                        <p:strVal val="visible"/>
                                      </p:to>
                                    </p:set>
                                    <p:anim calcmode="lin" valueType="num">
                                      <p:cBhvr>
                                        <p:cTn id="10" dur="2000" fill="hold"/>
                                        <p:tgtEl>
                                          <p:spTgt spid="54277"/>
                                        </p:tgtEl>
                                        <p:attrNameLst>
                                          <p:attrName>ppt_w</p:attrName>
                                        </p:attrNameLst>
                                      </p:cBhvr>
                                      <p:tavLst>
                                        <p:tav tm="0">
                                          <p:val>
                                            <p:fltVal val="0"/>
                                          </p:val>
                                        </p:tav>
                                        <p:tav tm="100000">
                                          <p:val>
                                            <p:strVal val="#ppt_w"/>
                                          </p:val>
                                        </p:tav>
                                      </p:tavLst>
                                    </p:anim>
                                    <p:anim calcmode="lin" valueType="num">
                                      <p:cBhvr>
                                        <p:cTn id="11" dur="2000" fill="hold"/>
                                        <p:tgtEl>
                                          <p:spTgt spid="54277"/>
                                        </p:tgtEl>
                                        <p:attrNameLst>
                                          <p:attrName>ppt_h</p:attrName>
                                        </p:attrNameLst>
                                      </p:cBhvr>
                                      <p:tavLst>
                                        <p:tav tm="0">
                                          <p:val>
                                            <p:fltVal val="0"/>
                                          </p:val>
                                        </p:tav>
                                        <p:tav tm="100000">
                                          <p:val>
                                            <p:strVal val="#ppt_h"/>
                                          </p:val>
                                        </p:tav>
                                      </p:tavLst>
                                    </p:anim>
                                    <p:animEffect transition="in" filter="fade">
                                      <p:cBhvr>
                                        <p:cTn id="12" dur="20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D6FCEE87-7D4A-4DCB-BF33-AAFFCF91137C}" type="slidenum">
              <a:rPr lang="en-US"/>
              <a:pPr>
                <a:defRPr/>
              </a:pPr>
              <a:t>79</a:t>
            </a:fld>
            <a:endParaRPr lang="en-US"/>
          </a:p>
        </p:txBody>
      </p:sp>
      <p:grpSp>
        <p:nvGrpSpPr>
          <p:cNvPr id="55299" name="Group 5"/>
          <p:cNvGrpSpPr>
            <a:grpSpLocks/>
          </p:cNvGrpSpPr>
          <p:nvPr/>
        </p:nvGrpSpPr>
        <p:grpSpPr bwMode="auto">
          <a:xfrm>
            <a:off x="-330200" y="903288"/>
            <a:ext cx="9805988" cy="4892675"/>
            <a:chOff x="-58" y="-29"/>
            <a:chExt cx="6177" cy="3082"/>
          </a:xfrm>
        </p:grpSpPr>
        <p:sp>
          <p:nvSpPr>
            <p:cNvPr id="55301"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5302"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5300" name="Picture 4" descr="http://sa11web/home/events/2007/hispanic_h_07/24.jpg"/>
          <p:cNvPicPr>
            <a:picLocks noChangeAspect="1" noChangeArrowheads="1"/>
          </p:cNvPicPr>
          <p:nvPr/>
        </p:nvPicPr>
        <p:blipFill>
          <a:blip r:embed="rId2" cstate="print"/>
          <a:srcRect/>
          <a:stretch>
            <a:fillRect/>
          </a:stretch>
        </p:blipFill>
        <p:spPr bwMode="auto">
          <a:xfrm>
            <a:off x="990600" y="9144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5300"/>
                                        </p:tgtEl>
                                        <p:attrNameLst>
                                          <p:attrName>style.visibility</p:attrName>
                                        </p:attrNameLst>
                                      </p:cBhvr>
                                      <p:to>
                                        <p:strVal val="visible"/>
                                      </p:to>
                                    </p:set>
                                    <p:anim calcmode="lin" valueType="num">
                                      <p:cBhvr>
                                        <p:cTn id="7" dur="2000" fill="hold"/>
                                        <p:tgtEl>
                                          <p:spTgt spid="55300"/>
                                        </p:tgtEl>
                                        <p:attrNameLst>
                                          <p:attrName>ppt_w</p:attrName>
                                        </p:attrNameLst>
                                      </p:cBhvr>
                                      <p:tavLst>
                                        <p:tav tm="0">
                                          <p:val>
                                            <p:fltVal val="0"/>
                                          </p:val>
                                        </p:tav>
                                        <p:tav tm="100000">
                                          <p:val>
                                            <p:strVal val="#ppt_w"/>
                                          </p:val>
                                        </p:tav>
                                      </p:tavLst>
                                    </p:anim>
                                    <p:anim calcmode="lin" valueType="num">
                                      <p:cBhvr>
                                        <p:cTn id="8" dur="2000" fill="hold"/>
                                        <p:tgtEl>
                                          <p:spTgt spid="55300"/>
                                        </p:tgtEl>
                                        <p:attrNameLst>
                                          <p:attrName>ppt_h</p:attrName>
                                        </p:attrNameLst>
                                      </p:cBhvr>
                                      <p:tavLst>
                                        <p:tav tm="0">
                                          <p:val>
                                            <p:fltVal val="0"/>
                                          </p:val>
                                        </p:tav>
                                        <p:tav tm="100000">
                                          <p:val>
                                            <p:strVal val="#ppt_h"/>
                                          </p:val>
                                        </p:tav>
                                      </p:tavLst>
                                    </p:anim>
                                    <p:animEffect transition="in" filter="fade">
                                      <p:cBhvr>
                                        <p:cTn id="9" dur="20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E46EEE-6938-453F-95C3-27325AE5B7A8}"/>
              </a:ext>
            </a:extLst>
          </p:cNvPr>
          <p:cNvSpPr>
            <a:spLocks noGrp="1"/>
          </p:cNvSpPr>
          <p:nvPr>
            <p:ph sz="half" idx="1"/>
          </p:nvPr>
        </p:nvSpPr>
        <p:spPr/>
        <p:txBody>
          <a:bodyPr>
            <a:normAutofit fontScale="85000" lnSpcReduction="10000"/>
          </a:bodyPr>
          <a:lstStyle/>
          <a:p>
            <a:r>
              <a:rPr lang="en-US" dirty="0">
                <a:hlinkClick r:id="rId2"/>
              </a:rPr>
              <a:t>https://www.google.com/url?sa=t&amp;rct=j&amp;q=&amp;esrc=s&amp;source=web&amp;cd=2&amp;cad=rja&amp;uact=8&amp;ved=2ahUKEwiE95D7zsndAhUQd6wKHfvvCNYQwqsBMAF6BAgAEAc&amp;url=https%3A%2F%2Fwww.youtube.com%2Fwatch%3Fv%3Dnwsu8QmkAX8&amp;usg=AOvVaw0T6pBdFwrmXoLSyB5sz5aV</a:t>
            </a:r>
            <a:endParaRPr lang="en-US" dirty="0"/>
          </a:p>
          <a:p>
            <a:endParaRPr lang="en-US" dirty="0"/>
          </a:p>
        </p:txBody>
      </p:sp>
      <p:sp>
        <p:nvSpPr>
          <p:cNvPr id="3" name="Content Placeholder 2">
            <a:extLst>
              <a:ext uri="{FF2B5EF4-FFF2-40B4-BE49-F238E27FC236}">
                <a16:creationId xmlns:a16="http://schemas.microsoft.com/office/drawing/2014/main" id="{B7BEA01C-35B6-46C5-BB3F-AFB331540E23}"/>
              </a:ext>
            </a:extLst>
          </p:cNvPr>
          <p:cNvSpPr>
            <a:spLocks noGrp="1"/>
          </p:cNvSpPr>
          <p:nvPr>
            <p:ph sz="half" idx="2"/>
          </p:nvPr>
        </p:nvSpPr>
        <p:spPr/>
        <p:txBody>
          <a:bodyPr/>
          <a:lstStyle/>
          <a:p>
            <a:r>
              <a:rPr lang="en-US" dirty="0">
                <a:hlinkClick r:id="rId3"/>
              </a:rPr>
              <a:t>https://www.local10.com/news/local/miami/miami-police-officer-caught-on-camera-kicking-teenage-girl-in-head</a:t>
            </a:r>
            <a:r>
              <a:rPr lang="en-US" dirty="0"/>
              <a:t> </a:t>
            </a:r>
          </a:p>
        </p:txBody>
      </p:sp>
      <p:sp>
        <p:nvSpPr>
          <p:cNvPr id="4" name="Slide Number Placeholder 3">
            <a:extLst>
              <a:ext uri="{FF2B5EF4-FFF2-40B4-BE49-F238E27FC236}">
                <a16:creationId xmlns:a16="http://schemas.microsoft.com/office/drawing/2014/main" id="{8923593F-C57D-45F4-8529-D2593164E1C6}"/>
              </a:ext>
            </a:extLst>
          </p:cNvPr>
          <p:cNvSpPr>
            <a:spLocks noGrp="1"/>
          </p:cNvSpPr>
          <p:nvPr>
            <p:ph type="sldNum" sz="quarter" idx="12"/>
          </p:nvPr>
        </p:nvSpPr>
        <p:spPr/>
        <p:txBody>
          <a:bodyPr/>
          <a:lstStyle/>
          <a:p>
            <a:pPr>
              <a:defRPr/>
            </a:pPr>
            <a:fld id="{70DA1716-2AF9-4D47-9159-E4603AC2C79E}" type="slidenum">
              <a:rPr lang="en-US" smtClean="0"/>
              <a:pPr>
                <a:defRPr/>
              </a:pPr>
              <a:t>8</a:t>
            </a:fld>
            <a:endParaRPr lang="en-US"/>
          </a:p>
        </p:txBody>
      </p:sp>
      <p:sp>
        <p:nvSpPr>
          <p:cNvPr id="5" name="Title 4">
            <a:extLst>
              <a:ext uri="{FF2B5EF4-FFF2-40B4-BE49-F238E27FC236}">
                <a16:creationId xmlns:a16="http://schemas.microsoft.com/office/drawing/2014/main" id="{9EEB94B0-8BEE-44CB-B8E9-265C817AE18F}"/>
              </a:ext>
            </a:extLst>
          </p:cNvPr>
          <p:cNvSpPr>
            <a:spLocks noGrp="1"/>
          </p:cNvSpPr>
          <p:nvPr>
            <p:ph type="title"/>
          </p:nvPr>
        </p:nvSpPr>
        <p:spPr/>
        <p:txBody>
          <a:bodyPr/>
          <a:lstStyle/>
          <a:p>
            <a:r>
              <a:rPr lang="en-US" dirty="0"/>
              <a:t>Even as County Court ASAs . . .</a:t>
            </a:r>
          </a:p>
        </p:txBody>
      </p:sp>
    </p:spTree>
    <p:extLst>
      <p:ext uri="{BB962C8B-B14F-4D97-AF65-F5344CB8AC3E}">
        <p14:creationId xmlns:p14="http://schemas.microsoft.com/office/powerpoint/2010/main" val="21029407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pPr>
              <a:defRPr/>
            </a:pPr>
            <a:fld id="{B3446DE9-48E4-4F1D-A24D-2A8931D3F983}" type="slidenum">
              <a:rPr lang="en-US"/>
              <a:pPr>
                <a:defRPr/>
              </a:pPr>
              <a:t>80</a:t>
            </a:fld>
            <a:endParaRPr lang="en-US"/>
          </a:p>
        </p:txBody>
      </p:sp>
      <p:sp>
        <p:nvSpPr>
          <p:cNvPr id="52228" name="Rectangle 6"/>
          <p:cNvSpPr>
            <a:spLocks noGrp="1" noChangeArrowheads="1"/>
          </p:cNvSpPr>
          <p:nvPr>
            <p:ph type="title" idx="4294967295"/>
          </p:nvPr>
        </p:nvSpPr>
        <p:spPr>
          <a:xfrm>
            <a:off x="3048000" y="152400"/>
            <a:ext cx="6096000" cy="1143000"/>
          </a:xfrm>
        </p:spPr>
        <p:txBody>
          <a:bodyPr>
            <a:normAutofit fontScale="90000"/>
          </a:bodyPr>
          <a:lstStyle/>
          <a:p>
            <a:pPr eaLnBrk="1" fontAlgn="auto" hangingPunct="1">
              <a:spcAft>
                <a:spcPts val="0"/>
              </a:spcAft>
              <a:defRPr/>
            </a:pPr>
            <a:r>
              <a:rPr lang="en-US" dirty="0">
                <a:solidFill>
                  <a:schemeClr val="accent2">
                    <a:lumMod val="60000"/>
                    <a:lumOff val="40000"/>
                  </a:schemeClr>
                </a:solidFill>
              </a:rPr>
              <a:t>15</a:t>
            </a:r>
            <a:r>
              <a:rPr lang="en-US" baseline="30000" dirty="0">
                <a:solidFill>
                  <a:schemeClr val="accent2">
                    <a:lumMod val="60000"/>
                    <a:lumOff val="40000"/>
                  </a:schemeClr>
                </a:solidFill>
              </a:rPr>
              <a:t>th</a:t>
            </a:r>
            <a:r>
              <a:rPr lang="en-US" dirty="0">
                <a:solidFill>
                  <a:schemeClr val="accent2">
                    <a:lumMod val="60000"/>
                    <a:lumOff val="40000"/>
                  </a:schemeClr>
                </a:solidFill>
              </a:rPr>
              <a:t> Annual Angel Tree 		Party</a:t>
            </a:r>
          </a:p>
        </p:txBody>
      </p:sp>
      <p:grpSp>
        <p:nvGrpSpPr>
          <p:cNvPr id="56324" name="Group 5"/>
          <p:cNvGrpSpPr>
            <a:grpSpLocks/>
          </p:cNvGrpSpPr>
          <p:nvPr/>
        </p:nvGrpSpPr>
        <p:grpSpPr bwMode="auto">
          <a:xfrm>
            <a:off x="0" y="1676400"/>
            <a:ext cx="9013825" cy="4541838"/>
            <a:chOff x="-58" y="-29"/>
            <a:chExt cx="5678" cy="2861"/>
          </a:xfrm>
        </p:grpSpPr>
        <p:sp>
          <p:nvSpPr>
            <p:cNvPr id="56329"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6330" name="Rectangle 3"/>
            <p:cNvSpPr>
              <a:spLocks noChangeArrowheads="1"/>
            </p:cNvSpPr>
            <p:nvPr/>
          </p:nvSpPr>
          <p:spPr bwMode="auto">
            <a:xfrm>
              <a:off x="0" y="0"/>
              <a:ext cx="5620" cy="2832"/>
            </a:xfrm>
            <a:prstGeom prst="rect">
              <a:avLst/>
            </a:prstGeom>
            <a:noFill/>
            <a:ln w="9525">
              <a:noFill/>
              <a:miter lim="800000"/>
              <a:headEnd/>
              <a:tailEnd/>
            </a:ln>
          </p:spPr>
          <p:txBody>
            <a:bodyPr/>
            <a:lstStyle/>
            <a:p>
              <a:r>
                <a:rPr lang="en-US"/>
                <a:t>  </a:t>
              </a:r>
              <a:r>
                <a:rPr lang="en-US" sz="28900"/>
                <a:t> </a:t>
              </a:r>
              <a:r>
                <a:rPr lang="en-US"/>
                <a:t>                                                                                                                                                                                   </a:t>
              </a:r>
            </a:p>
          </p:txBody>
        </p:sp>
      </p:grpSp>
      <p:grpSp>
        <p:nvGrpSpPr>
          <p:cNvPr id="56325" name="Group 10"/>
          <p:cNvGrpSpPr>
            <a:grpSpLocks/>
          </p:cNvGrpSpPr>
          <p:nvPr/>
        </p:nvGrpSpPr>
        <p:grpSpPr bwMode="auto">
          <a:xfrm>
            <a:off x="65088" y="1085850"/>
            <a:ext cx="9013825" cy="4541838"/>
            <a:chOff x="-58" y="-29"/>
            <a:chExt cx="5678" cy="2861"/>
          </a:xfrm>
        </p:grpSpPr>
        <p:sp>
          <p:nvSpPr>
            <p:cNvPr id="56327" name="Rectangle 7"/>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6328" name="Rectangle 8"/>
            <p:cNvSpPr>
              <a:spLocks noChangeArrowheads="1"/>
            </p:cNvSpPr>
            <p:nvPr/>
          </p:nvSpPr>
          <p:spPr bwMode="auto">
            <a:xfrm>
              <a:off x="0" y="0"/>
              <a:ext cx="5620" cy="2832"/>
            </a:xfrm>
            <a:prstGeom prst="rect">
              <a:avLst/>
            </a:prstGeom>
            <a:noFill/>
            <a:ln w="9525">
              <a:noFill/>
              <a:miter lim="800000"/>
              <a:headEnd/>
              <a:tailEnd/>
            </a:ln>
          </p:spPr>
          <p:txBody>
            <a:bodyPr/>
            <a:lstStyle/>
            <a:p>
              <a:r>
                <a:rPr lang="en-US"/>
                <a:t>  </a:t>
              </a:r>
              <a:r>
                <a:rPr lang="en-US" sz="28900"/>
                <a:t> </a:t>
              </a:r>
              <a:r>
                <a:rPr lang="en-US"/>
                <a:t>                                                                                                                                                                                   </a:t>
              </a:r>
            </a:p>
          </p:txBody>
        </p:sp>
      </p:grpSp>
      <p:pic>
        <p:nvPicPr>
          <p:cNvPr id="56326" name="Picture 9" descr="http://sa11web/home/events/2007/angel_tree/1.jpg"/>
          <p:cNvPicPr>
            <a:picLocks noChangeAspect="1" noChangeArrowheads="1"/>
          </p:cNvPicPr>
          <p:nvPr/>
        </p:nvPicPr>
        <p:blipFill>
          <a:blip r:embed="rId2" cstate="print"/>
          <a:srcRect/>
          <a:stretch>
            <a:fillRect/>
          </a:stretch>
        </p:blipFill>
        <p:spPr bwMode="auto">
          <a:xfrm>
            <a:off x="990600" y="1752600"/>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1500"/>
                                  </p:stCondLst>
                                  <p:childTnLst>
                                    <p:set>
                                      <p:cBhvr>
                                        <p:cTn id="6" dur="1" fill="hold">
                                          <p:stCondLst>
                                            <p:cond delay="0"/>
                                          </p:stCondLst>
                                        </p:cTn>
                                        <p:tgtEl>
                                          <p:spTgt spid="52228"/>
                                        </p:tgtEl>
                                        <p:attrNameLst>
                                          <p:attrName>style.visibility</p:attrName>
                                        </p:attrNameLst>
                                      </p:cBhvr>
                                      <p:to>
                                        <p:strVal val="visible"/>
                                      </p:to>
                                    </p:set>
                                    <p:animEffect transition="in" filter="fade">
                                      <p:cBhvr>
                                        <p:cTn id="7" dur="2000"/>
                                        <p:tgtEl>
                                          <p:spTgt spid="52228"/>
                                        </p:tgtEl>
                                      </p:cBhvr>
                                    </p:animEffect>
                                    <p:anim calcmode="lin" valueType="num">
                                      <p:cBhvr>
                                        <p:cTn id="8" dur="2000" fill="hold"/>
                                        <p:tgtEl>
                                          <p:spTgt spid="52228"/>
                                        </p:tgtEl>
                                        <p:attrNameLst>
                                          <p:attrName>ppt_w</p:attrName>
                                        </p:attrNameLst>
                                      </p:cBhvr>
                                      <p:tavLst>
                                        <p:tav tm="0" fmla="#ppt_w*sin(2.5*pi*$)">
                                          <p:val>
                                            <p:fltVal val="0"/>
                                          </p:val>
                                        </p:tav>
                                        <p:tav tm="100000">
                                          <p:val>
                                            <p:fltVal val="1"/>
                                          </p:val>
                                        </p:tav>
                                      </p:tavLst>
                                    </p:anim>
                                    <p:anim calcmode="lin" valueType="num">
                                      <p:cBhvr>
                                        <p:cTn id="9" dur="2000" fill="hold"/>
                                        <p:tgtEl>
                                          <p:spTgt spid="52228"/>
                                        </p:tgtEl>
                                        <p:attrNameLst>
                                          <p:attrName>ppt_h</p:attrName>
                                        </p:attrNameLst>
                                      </p:cBhvr>
                                      <p:tavLst>
                                        <p:tav tm="0">
                                          <p:val>
                                            <p:strVal val="#ppt_h"/>
                                          </p:val>
                                        </p:tav>
                                        <p:tav tm="100000">
                                          <p:val>
                                            <p:strVal val="#ppt_h"/>
                                          </p:val>
                                        </p:tav>
                                      </p:tavLst>
                                    </p:anim>
                                  </p:childTnLst>
                                </p:cTn>
                              </p:par>
                            </p:childTnLst>
                          </p:cTn>
                        </p:par>
                        <p:par>
                          <p:cTn id="10" fill="hold">
                            <p:stCondLst>
                              <p:cond delay="3500"/>
                            </p:stCondLst>
                            <p:childTnLst>
                              <p:par>
                                <p:cTn id="11" presetID="53" presetClass="entr" presetSubtype="16" fill="hold" nodeType="afterEffect">
                                  <p:stCondLst>
                                    <p:cond delay="1000"/>
                                  </p:stCondLst>
                                  <p:childTnLst>
                                    <p:set>
                                      <p:cBhvr>
                                        <p:cTn id="12" dur="1" fill="hold">
                                          <p:stCondLst>
                                            <p:cond delay="0"/>
                                          </p:stCondLst>
                                        </p:cTn>
                                        <p:tgtEl>
                                          <p:spTgt spid="56326"/>
                                        </p:tgtEl>
                                        <p:attrNameLst>
                                          <p:attrName>style.visibility</p:attrName>
                                        </p:attrNameLst>
                                      </p:cBhvr>
                                      <p:to>
                                        <p:strVal val="visible"/>
                                      </p:to>
                                    </p:set>
                                    <p:anim calcmode="lin" valueType="num">
                                      <p:cBhvr>
                                        <p:cTn id="13" dur="2000" fill="hold"/>
                                        <p:tgtEl>
                                          <p:spTgt spid="56326"/>
                                        </p:tgtEl>
                                        <p:attrNameLst>
                                          <p:attrName>ppt_w</p:attrName>
                                        </p:attrNameLst>
                                      </p:cBhvr>
                                      <p:tavLst>
                                        <p:tav tm="0">
                                          <p:val>
                                            <p:fltVal val="0"/>
                                          </p:val>
                                        </p:tav>
                                        <p:tav tm="100000">
                                          <p:val>
                                            <p:strVal val="#ppt_w"/>
                                          </p:val>
                                        </p:tav>
                                      </p:tavLst>
                                    </p:anim>
                                    <p:anim calcmode="lin" valueType="num">
                                      <p:cBhvr>
                                        <p:cTn id="14" dur="2000" fill="hold"/>
                                        <p:tgtEl>
                                          <p:spTgt spid="56326"/>
                                        </p:tgtEl>
                                        <p:attrNameLst>
                                          <p:attrName>ppt_h</p:attrName>
                                        </p:attrNameLst>
                                      </p:cBhvr>
                                      <p:tavLst>
                                        <p:tav tm="0">
                                          <p:val>
                                            <p:fltVal val="0"/>
                                          </p:val>
                                        </p:tav>
                                        <p:tav tm="100000">
                                          <p:val>
                                            <p:strVal val="#ppt_h"/>
                                          </p:val>
                                        </p:tav>
                                      </p:tavLst>
                                    </p:anim>
                                    <p:animEffect transition="in" filter="fade">
                                      <p:cBhvr>
                                        <p:cTn id="15" dur="2000"/>
                                        <p:tgtEl>
                                          <p:spTgt spid="56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A91B332C-3B35-4DDE-B16D-B5F28C3F32A1}" type="slidenum">
              <a:rPr lang="en-US"/>
              <a:pPr>
                <a:defRPr/>
              </a:pPr>
              <a:t>81</a:t>
            </a:fld>
            <a:endParaRPr lang="en-US"/>
          </a:p>
        </p:txBody>
      </p:sp>
      <p:pic>
        <p:nvPicPr>
          <p:cNvPr id="57347" name="Picture 2" descr="http://sa11web/home/events/2007/angel_tree/5.jpg"/>
          <p:cNvPicPr>
            <a:picLocks noChangeAspect="1" noChangeArrowheads="1"/>
          </p:cNvPicPr>
          <p:nvPr/>
        </p:nvPicPr>
        <p:blipFill>
          <a:blip r:embed="rId2" cstate="print"/>
          <a:srcRect/>
          <a:stretch>
            <a:fillRect/>
          </a:stretch>
        </p:blipFill>
        <p:spPr bwMode="auto">
          <a:xfrm>
            <a:off x="1371600" y="1878012"/>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347"/>
                                        </p:tgtEl>
                                        <p:attrNameLst>
                                          <p:attrName>style.visibility</p:attrName>
                                        </p:attrNameLst>
                                      </p:cBhvr>
                                      <p:to>
                                        <p:strVal val="visible"/>
                                      </p:to>
                                    </p:set>
                                    <p:anim calcmode="lin" valueType="num">
                                      <p:cBhvr>
                                        <p:cTn id="7" dur="500" fill="hold"/>
                                        <p:tgtEl>
                                          <p:spTgt spid="57347"/>
                                        </p:tgtEl>
                                        <p:attrNameLst>
                                          <p:attrName>ppt_w</p:attrName>
                                        </p:attrNameLst>
                                      </p:cBhvr>
                                      <p:tavLst>
                                        <p:tav tm="0">
                                          <p:val>
                                            <p:fltVal val="0"/>
                                          </p:val>
                                        </p:tav>
                                        <p:tav tm="100000">
                                          <p:val>
                                            <p:strVal val="#ppt_w"/>
                                          </p:val>
                                        </p:tav>
                                      </p:tavLst>
                                    </p:anim>
                                    <p:anim calcmode="lin" valueType="num">
                                      <p:cBhvr>
                                        <p:cTn id="8" dur="500" fill="hold"/>
                                        <p:tgtEl>
                                          <p:spTgt spid="57347"/>
                                        </p:tgtEl>
                                        <p:attrNameLst>
                                          <p:attrName>ppt_h</p:attrName>
                                        </p:attrNameLst>
                                      </p:cBhvr>
                                      <p:tavLst>
                                        <p:tav tm="0">
                                          <p:val>
                                            <p:fltVal val="0"/>
                                          </p:val>
                                        </p:tav>
                                        <p:tav tm="100000">
                                          <p:val>
                                            <p:strVal val="#ppt_h"/>
                                          </p:val>
                                        </p:tav>
                                      </p:tavLst>
                                    </p:anim>
                                    <p:animEffect transition="in" filter="fade">
                                      <p:cBhvr>
                                        <p:cTn id="9"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E53F411C-6582-4F0F-8CDD-74241ACB69A4}" type="slidenum">
              <a:rPr lang="en-US"/>
              <a:pPr>
                <a:defRPr/>
              </a:pPr>
              <a:t>82</a:t>
            </a:fld>
            <a:endParaRPr lang="en-US"/>
          </a:p>
        </p:txBody>
      </p:sp>
      <p:sp>
        <p:nvSpPr>
          <p:cNvPr id="54277" name="Rectangle 10"/>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dirty="0">
                <a:solidFill>
                  <a:schemeClr val="accent2">
                    <a:lumMod val="60000"/>
                    <a:lumOff val="40000"/>
                  </a:schemeClr>
                </a:solidFill>
              </a:rPr>
              <a:t>Black History Month</a:t>
            </a:r>
          </a:p>
        </p:txBody>
      </p:sp>
      <p:grpSp>
        <p:nvGrpSpPr>
          <p:cNvPr id="58372" name="Group 9"/>
          <p:cNvGrpSpPr>
            <a:grpSpLocks/>
          </p:cNvGrpSpPr>
          <p:nvPr/>
        </p:nvGrpSpPr>
        <p:grpSpPr bwMode="auto">
          <a:xfrm>
            <a:off x="65088" y="1085850"/>
            <a:ext cx="9013825" cy="4541838"/>
            <a:chOff x="-58" y="-29"/>
            <a:chExt cx="5678" cy="2861"/>
          </a:xfrm>
        </p:grpSpPr>
        <p:sp>
          <p:nvSpPr>
            <p:cNvPr id="58374"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8375" name="Rectangle 7"/>
            <p:cNvSpPr>
              <a:spLocks noChangeArrowheads="1"/>
            </p:cNvSpPr>
            <p:nvPr/>
          </p:nvSpPr>
          <p:spPr bwMode="auto">
            <a:xfrm>
              <a:off x="0" y="0"/>
              <a:ext cx="5620" cy="2832"/>
            </a:xfrm>
            <a:prstGeom prst="rect">
              <a:avLst/>
            </a:prstGeom>
            <a:noFill/>
            <a:ln w="9525">
              <a:noFill/>
              <a:miter lim="800000"/>
              <a:headEnd/>
              <a:tailEnd/>
            </a:ln>
          </p:spPr>
          <p:txBody>
            <a:bodyPr/>
            <a:lstStyle/>
            <a:p>
              <a:r>
                <a:rPr lang="en-US" dirty="0"/>
                <a:t>  </a:t>
              </a:r>
              <a:r>
                <a:rPr lang="en-US" sz="28900" dirty="0"/>
                <a:t> </a:t>
              </a:r>
              <a:r>
                <a:rPr lang="en-US" dirty="0"/>
                <a:t>                                                                                                                                                                                   </a:t>
              </a:r>
            </a:p>
          </p:txBody>
        </p:sp>
      </p:grpSp>
      <p:pic>
        <p:nvPicPr>
          <p:cNvPr id="58373" name="Picture 8" descr="http://sa11web/home/events/2007/black_history/11.jpg"/>
          <p:cNvPicPr>
            <a:picLocks noChangeAspect="1" noChangeArrowheads="1"/>
          </p:cNvPicPr>
          <p:nvPr/>
        </p:nvPicPr>
        <p:blipFill>
          <a:blip r:embed="rId2" cstate="print"/>
          <a:srcRect/>
          <a:stretch>
            <a:fillRect/>
          </a:stretch>
        </p:blipFill>
        <p:spPr bwMode="auto">
          <a:xfrm>
            <a:off x="1752600" y="1727200"/>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Effect transition="in" filter="fade">
                                      <p:cBhvr>
                                        <p:cTn id="7" dur="2000"/>
                                        <p:tgtEl>
                                          <p:spTgt spid="54277"/>
                                        </p:tgtEl>
                                      </p:cBhvr>
                                    </p:animEffect>
                                    <p:anim calcmode="lin" valueType="num">
                                      <p:cBhvr>
                                        <p:cTn id="8" dur="2000" fill="hold"/>
                                        <p:tgtEl>
                                          <p:spTgt spid="54277"/>
                                        </p:tgtEl>
                                        <p:attrNameLst>
                                          <p:attrName>ppt_w</p:attrName>
                                        </p:attrNameLst>
                                      </p:cBhvr>
                                      <p:tavLst>
                                        <p:tav tm="0" fmla="#ppt_w*sin(2.5*pi*$)">
                                          <p:val>
                                            <p:fltVal val="0"/>
                                          </p:val>
                                        </p:tav>
                                        <p:tav tm="100000">
                                          <p:val>
                                            <p:fltVal val="1"/>
                                          </p:val>
                                        </p:tav>
                                      </p:tavLst>
                                    </p:anim>
                                    <p:anim calcmode="lin" valueType="num">
                                      <p:cBhvr>
                                        <p:cTn id="9" dur="2000" fill="hold"/>
                                        <p:tgtEl>
                                          <p:spTgt spid="5427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DAA27B3F-80CF-444F-B575-CFDF97731691}" type="slidenum">
              <a:rPr lang="en-US"/>
              <a:pPr>
                <a:defRPr/>
              </a:pPr>
              <a:t>83</a:t>
            </a:fld>
            <a:endParaRPr lang="en-US"/>
          </a:p>
        </p:txBody>
      </p:sp>
      <p:sp>
        <p:nvSpPr>
          <p:cNvPr id="55301" name="Rectangle 6"/>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a:solidFill>
                  <a:schemeClr val="tx2">
                    <a:satMod val="130000"/>
                  </a:schemeClr>
                </a:solidFill>
              </a:rPr>
              <a:t>Fashion Show</a:t>
            </a:r>
          </a:p>
        </p:txBody>
      </p:sp>
      <p:grpSp>
        <p:nvGrpSpPr>
          <p:cNvPr id="59396" name="Group 5"/>
          <p:cNvGrpSpPr>
            <a:grpSpLocks/>
          </p:cNvGrpSpPr>
          <p:nvPr/>
        </p:nvGrpSpPr>
        <p:grpSpPr bwMode="auto">
          <a:xfrm>
            <a:off x="-330200" y="903288"/>
            <a:ext cx="9805988" cy="4892675"/>
            <a:chOff x="-58" y="-29"/>
            <a:chExt cx="6177" cy="3082"/>
          </a:xfrm>
        </p:grpSpPr>
        <p:sp>
          <p:nvSpPr>
            <p:cNvPr id="59398"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9399"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r>
                <a:rPr lang="en-US" dirty="0">
                  <a:solidFill>
                    <a:schemeClr val="accent2">
                      <a:lumMod val="60000"/>
                      <a:lumOff val="40000"/>
                    </a:schemeClr>
                  </a:solidFill>
                </a:rPr>
                <a:t>                                                                                </a:t>
              </a:r>
              <a:r>
                <a:rPr lang="en-US" dirty="0"/>
                <a:t>                                                       </a:t>
              </a:r>
            </a:p>
          </p:txBody>
        </p:sp>
      </p:grpSp>
      <p:pic>
        <p:nvPicPr>
          <p:cNvPr id="59397" name="Picture 4" descr="http://sa11web/home/events/2008/bhn_fashionshow/54.jpg"/>
          <p:cNvPicPr>
            <a:picLocks noChangeAspect="1" noChangeArrowheads="1"/>
          </p:cNvPicPr>
          <p:nvPr/>
        </p:nvPicPr>
        <p:blipFill>
          <a:blip r:embed="rId2" cstate="print"/>
          <a:srcRect/>
          <a:stretch>
            <a:fillRect/>
          </a:stretch>
        </p:blipFill>
        <p:spPr bwMode="auto">
          <a:xfrm>
            <a:off x="914400" y="15240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9397"/>
                                        </p:tgtEl>
                                        <p:attrNameLst>
                                          <p:attrName>style.visibility</p:attrName>
                                        </p:attrNameLst>
                                      </p:cBhvr>
                                      <p:to>
                                        <p:strVal val="visible"/>
                                      </p:to>
                                    </p:set>
                                    <p:anim calcmode="lin" valueType="num">
                                      <p:cBhvr>
                                        <p:cTn id="7" dur="2000" fill="hold"/>
                                        <p:tgtEl>
                                          <p:spTgt spid="59397"/>
                                        </p:tgtEl>
                                        <p:attrNameLst>
                                          <p:attrName>ppt_w</p:attrName>
                                        </p:attrNameLst>
                                      </p:cBhvr>
                                      <p:tavLst>
                                        <p:tav tm="0">
                                          <p:val>
                                            <p:fltVal val="0"/>
                                          </p:val>
                                        </p:tav>
                                        <p:tav tm="100000">
                                          <p:val>
                                            <p:strVal val="#ppt_w"/>
                                          </p:val>
                                        </p:tav>
                                      </p:tavLst>
                                    </p:anim>
                                    <p:anim calcmode="lin" valueType="num">
                                      <p:cBhvr>
                                        <p:cTn id="8" dur="2000" fill="hold"/>
                                        <p:tgtEl>
                                          <p:spTgt spid="59397"/>
                                        </p:tgtEl>
                                        <p:attrNameLst>
                                          <p:attrName>ppt_h</p:attrName>
                                        </p:attrNameLst>
                                      </p:cBhvr>
                                      <p:tavLst>
                                        <p:tav tm="0">
                                          <p:val>
                                            <p:fltVal val="0"/>
                                          </p:val>
                                        </p:tav>
                                        <p:tav tm="100000">
                                          <p:val>
                                            <p:strVal val="#ppt_h"/>
                                          </p:val>
                                        </p:tav>
                                      </p:tavLst>
                                    </p:anim>
                                    <p:animEffect transition="in" filter="fade">
                                      <p:cBhvr>
                                        <p:cTn id="9" dur="2000"/>
                                        <p:tgtEl>
                                          <p:spTgt spid="59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52AD4109-9934-4B68-A1BB-D7AEE195350D}" type="slidenum">
              <a:rPr lang="en-US"/>
              <a:pPr>
                <a:defRPr/>
              </a:pPr>
              <a:t>84</a:t>
            </a:fld>
            <a:endParaRPr lang="en-US"/>
          </a:p>
        </p:txBody>
      </p:sp>
      <p:grpSp>
        <p:nvGrpSpPr>
          <p:cNvPr id="60419" name="Group 5"/>
          <p:cNvGrpSpPr>
            <a:grpSpLocks/>
          </p:cNvGrpSpPr>
          <p:nvPr/>
        </p:nvGrpSpPr>
        <p:grpSpPr bwMode="auto">
          <a:xfrm>
            <a:off x="-330200" y="903288"/>
            <a:ext cx="9805988" cy="4892675"/>
            <a:chOff x="-58" y="-29"/>
            <a:chExt cx="6177" cy="3082"/>
          </a:xfrm>
        </p:grpSpPr>
        <p:sp>
          <p:nvSpPr>
            <p:cNvPr id="60421"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60422"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60420" name="Picture 4" descr="http://sa11web/home/events/2008/bhn_fashionshow/97.jpg"/>
          <p:cNvPicPr>
            <a:picLocks noChangeAspect="1" noChangeArrowheads="1"/>
          </p:cNvPicPr>
          <p:nvPr/>
        </p:nvPicPr>
        <p:blipFill>
          <a:blip r:embed="rId2" cstate="print"/>
          <a:srcRect/>
          <a:stretch>
            <a:fillRect/>
          </a:stretch>
        </p:blipFill>
        <p:spPr bwMode="auto">
          <a:xfrm>
            <a:off x="990600" y="11430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60420"/>
                                        </p:tgtEl>
                                        <p:attrNameLst>
                                          <p:attrName>style.visibility</p:attrName>
                                        </p:attrNameLst>
                                      </p:cBhvr>
                                      <p:to>
                                        <p:strVal val="visible"/>
                                      </p:to>
                                    </p:set>
                                    <p:anim calcmode="lin" valueType="num">
                                      <p:cBhvr>
                                        <p:cTn id="7" dur="2000" fill="hold"/>
                                        <p:tgtEl>
                                          <p:spTgt spid="60420"/>
                                        </p:tgtEl>
                                        <p:attrNameLst>
                                          <p:attrName>ppt_w</p:attrName>
                                        </p:attrNameLst>
                                      </p:cBhvr>
                                      <p:tavLst>
                                        <p:tav tm="0">
                                          <p:val>
                                            <p:fltVal val="0"/>
                                          </p:val>
                                        </p:tav>
                                        <p:tav tm="100000">
                                          <p:val>
                                            <p:strVal val="#ppt_w"/>
                                          </p:val>
                                        </p:tav>
                                      </p:tavLst>
                                    </p:anim>
                                    <p:anim calcmode="lin" valueType="num">
                                      <p:cBhvr>
                                        <p:cTn id="8" dur="2000" fill="hold"/>
                                        <p:tgtEl>
                                          <p:spTgt spid="60420"/>
                                        </p:tgtEl>
                                        <p:attrNameLst>
                                          <p:attrName>ppt_h</p:attrName>
                                        </p:attrNameLst>
                                      </p:cBhvr>
                                      <p:tavLst>
                                        <p:tav tm="0">
                                          <p:val>
                                            <p:fltVal val="0"/>
                                          </p:val>
                                        </p:tav>
                                        <p:tav tm="100000">
                                          <p:val>
                                            <p:strVal val="#ppt_h"/>
                                          </p:val>
                                        </p:tav>
                                      </p:tavLst>
                                    </p:anim>
                                    <p:animEffect transition="in" filter="fade">
                                      <p:cBhvr>
                                        <p:cTn id="9" dur="20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0DFA4C-B52A-4C8B-B82D-37923ED9EF9D}"/>
              </a:ext>
            </a:extLst>
          </p:cNvPr>
          <p:cNvSpPr>
            <a:spLocks noGrp="1"/>
          </p:cNvSpPr>
          <p:nvPr>
            <p:ph type="sldNum" sz="quarter" idx="12"/>
          </p:nvPr>
        </p:nvSpPr>
        <p:spPr/>
        <p:txBody>
          <a:bodyPr/>
          <a:lstStyle/>
          <a:p>
            <a:pPr>
              <a:defRPr/>
            </a:pPr>
            <a:fld id="{AE6BE5E4-037E-4D97-9687-EEFD5B33123B}" type="slidenum">
              <a:rPr lang="en-US" smtClean="0"/>
              <a:pPr>
                <a:defRPr/>
              </a:pPr>
              <a:t>85</a:t>
            </a:fld>
            <a:endParaRPr lang="en-US"/>
          </a:p>
        </p:txBody>
      </p:sp>
      <p:sp>
        <p:nvSpPr>
          <p:cNvPr id="3" name="Title 2">
            <a:extLst>
              <a:ext uri="{FF2B5EF4-FFF2-40B4-BE49-F238E27FC236}">
                <a16:creationId xmlns:a16="http://schemas.microsoft.com/office/drawing/2014/main" id="{131C3991-B5E5-420D-8402-90F68681AB5E}"/>
              </a:ext>
            </a:extLst>
          </p:cNvPr>
          <p:cNvSpPr>
            <a:spLocks noGrp="1"/>
          </p:cNvSpPr>
          <p:nvPr>
            <p:ph type="title"/>
          </p:nvPr>
        </p:nvSpPr>
        <p:spPr>
          <a:xfrm>
            <a:off x="685800" y="274638"/>
            <a:ext cx="8001000" cy="4754562"/>
          </a:xfrm>
        </p:spPr>
        <p:txBody>
          <a:bodyPr>
            <a:noAutofit/>
          </a:bodyPr>
          <a:lstStyle/>
          <a:p>
            <a:r>
              <a:rPr lang="en-US" sz="6600" dirty="0">
                <a:solidFill>
                  <a:srgbClr val="FF0000"/>
                </a:solidFill>
              </a:rPr>
              <a:t>HOLIDAY</a:t>
            </a:r>
            <a:br>
              <a:rPr lang="en-US" sz="6600" dirty="0"/>
            </a:br>
            <a:r>
              <a:rPr lang="en-US" sz="6600" dirty="0">
                <a:solidFill>
                  <a:srgbClr val="92D050"/>
                </a:solidFill>
              </a:rPr>
              <a:t>PARTY 2018!</a:t>
            </a:r>
            <a:r>
              <a:rPr lang="en-US" sz="6600" dirty="0">
                <a:solidFill>
                  <a:srgbClr val="FF0000"/>
                </a:solidFill>
              </a:rPr>
              <a:t>!</a:t>
            </a:r>
            <a:r>
              <a:rPr lang="en-US" sz="6600" dirty="0">
                <a:solidFill>
                  <a:srgbClr val="92D050"/>
                </a:solidFill>
              </a:rPr>
              <a:t>!</a:t>
            </a:r>
          </a:p>
        </p:txBody>
      </p:sp>
    </p:spTree>
    <p:extLst>
      <p:ext uri="{BB962C8B-B14F-4D97-AF65-F5344CB8AC3E}">
        <p14:creationId xmlns:p14="http://schemas.microsoft.com/office/powerpoint/2010/main" val="264783518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6E2223-254C-490F-AE86-6A23232402C5}"/>
              </a:ext>
            </a:extLst>
          </p:cNvPr>
          <p:cNvSpPr>
            <a:spLocks noGrp="1"/>
          </p:cNvSpPr>
          <p:nvPr>
            <p:ph type="sldNum" sz="quarter" idx="12"/>
          </p:nvPr>
        </p:nvSpPr>
        <p:spPr/>
        <p:txBody>
          <a:bodyPr/>
          <a:lstStyle/>
          <a:p>
            <a:pPr>
              <a:defRPr/>
            </a:pPr>
            <a:fld id="{AE6BE5E4-037E-4D97-9687-EEFD5B33123B}" type="slidenum">
              <a:rPr lang="en-US" smtClean="0"/>
              <a:pPr>
                <a:defRPr/>
              </a:pPr>
              <a:t>86</a:t>
            </a:fld>
            <a:endParaRPr lang="en-US"/>
          </a:p>
        </p:txBody>
      </p:sp>
      <p:pic>
        <p:nvPicPr>
          <p:cNvPr id="4" name="Picture 3">
            <a:extLst>
              <a:ext uri="{FF2B5EF4-FFF2-40B4-BE49-F238E27FC236}">
                <a16:creationId xmlns:a16="http://schemas.microsoft.com/office/drawing/2014/main" id="{5CA53D4A-C5C7-4940-8BC9-1B823C5492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Tree>
    <p:extLst>
      <p:ext uri="{BB962C8B-B14F-4D97-AF65-F5344CB8AC3E}">
        <p14:creationId xmlns:p14="http://schemas.microsoft.com/office/powerpoint/2010/main" val="33003657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73" name="Rectangle 9"/>
          <p:cNvSpPr>
            <a:spLocks noGrp="1" noChangeArrowheads="1"/>
          </p:cNvSpPr>
          <p:nvPr>
            <p:ph idx="1"/>
          </p:nvPr>
        </p:nvSpPr>
        <p:spPr>
          <a:xfrm>
            <a:off x="838200" y="1676400"/>
            <a:ext cx="7696200" cy="4419600"/>
          </a:xfrm>
        </p:spPr>
        <p:txBody>
          <a:bodyPr/>
          <a:lstStyle/>
          <a:p>
            <a:pPr eaLnBrk="1" hangingPunct="1"/>
            <a:r>
              <a:rPr lang="en-US" sz="2400" dirty="0">
                <a:solidFill>
                  <a:schemeClr val="accent2">
                    <a:lumMod val="75000"/>
                  </a:schemeClr>
                </a:solidFill>
              </a:rPr>
              <a:t>THERE IS NOTHING MORE CRITICAL TO THE PUBLIC TRUST AND THE INTEGRITY OF THE CRIMINAL JUSTICE SYSTEM THAN A PROSECUTOR’S ABILITY TO OBJECTIVELY AND OPENLY WEIGH INFORMATION THAT SPEAKS TO A PERSON’S GUILT OR INNOCENCE.  PROSECUTORS HAVE NO MORE IMPORTANT RESPONSIBILITY THAN TO FOLLOW THE FACTS AND LAW WHEREVER THEY LEAD, REGARDLESS OF POPULAR PASSIONS OR POLITICAL CONSEQUENCE.</a:t>
            </a:r>
          </a:p>
        </p:txBody>
      </p:sp>
      <p:sp>
        <p:nvSpPr>
          <p:cNvPr id="4" name="Slide Number Placeholder 5"/>
          <p:cNvSpPr>
            <a:spLocks noGrp="1"/>
          </p:cNvSpPr>
          <p:nvPr>
            <p:ph type="sldNum" sz="quarter" idx="12"/>
          </p:nvPr>
        </p:nvSpPr>
        <p:spPr/>
        <p:txBody>
          <a:bodyPr/>
          <a:lstStyle/>
          <a:p>
            <a:pPr>
              <a:defRPr/>
            </a:pPr>
            <a:fld id="{7908ADAB-694C-4D48-877A-999B2B2F9299}" type="slidenum">
              <a:rPr lang="en-US"/>
              <a:pPr>
                <a:defRPr/>
              </a:pPr>
              <a:t>87</a:t>
            </a:fld>
            <a:endParaRPr lang="en-US"/>
          </a:p>
        </p:txBody>
      </p:sp>
      <p:sp>
        <p:nvSpPr>
          <p:cNvPr id="11272" name="Rectangle 8"/>
          <p:cNvSpPr>
            <a:spLocks noGrp="1" noChangeArrowheads="1"/>
          </p:cNvSpPr>
          <p:nvPr>
            <p:ph type="title"/>
          </p:nvPr>
        </p:nvSpPr>
        <p:spPr>
          <a:xfrm>
            <a:off x="1524000" y="304800"/>
            <a:ext cx="6096000" cy="1143000"/>
          </a:xfrm>
        </p:spPr>
        <p:txBody>
          <a:bodyPr/>
          <a:lstStyle/>
          <a:p>
            <a:pPr algn="ctr" eaLnBrk="1" fontAlgn="auto" hangingPunct="1">
              <a:spcAft>
                <a:spcPts val="0"/>
              </a:spcAft>
              <a:defRPr/>
            </a:pPr>
            <a:r>
              <a:rPr lang="en-US" dirty="0">
                <a:solidFill>
                  <a:schemeClr val="accent2">
                    <a:lumMod val="60000"/>
                    <a:lumOff val="40000"/>
                  </a:schemeClr>
                </a:solidFill>
              </a:rPr>
              <a:t>Our Charge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72"/>
                                        </p:tgtEl>
                                        <p:attrNameLst>
                                          <p:attrName>style.visibility</p:attrName>
                                        </p:attrNameLst>
                                      </p:cBhvr>
                                      <p:to>
                                        <p:strVal val="visible"/>
                                      </p:to>
                                    </p:set>
                                    <p:anim calcmode="lin" valueType="num">
                                      <p:cBhvr additive="base">
                                        <p:cTn id="7" dur="500" fill="hold"/>
                                        <p:tgtEl>
                                          <p:spTgt spid="11272"/>
                                        </p:tgtEl>
                                        <p:attrNameLst>
                                          <p:attrName>ppt_x</p:attrName>
                                        </p:attrNameLst>
                                      </p:cBhvr>
                                      <p:tavLst>
                                        <p:tav tm="0">
                                          <p:val>
                                            <p:strVal val="0-#ppt_w/2"/>
                                          </p:val>
                                        </p:tav>
                                        <p:tav tm="100000">
                                          <p:val>
                                            <p:strVal val="#ppt_x"/>
                                          </p:val>
                                        </p:tav>
                                      </p:tavLst>
                                    </p:anim>
                                    <p:anim calcmode="lin" valueType="num">
                                      <p:cBhvr additive="base">
                                        <p:cTn id="8" dur="500" fill="hold"/>
                                        <p:tgtEl>
                                          <p:spTgt spid="112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1500"/>
                                  </p:stCondLst>
                                  <p:iterate type="wd">
                                    <p:tmPct val="100000"/>
                                  </p:iterate>
                                  <p:childTnLst>
                                    <p:set>
                                      <p:cBhvr>
                                        <p:cTn id="11" dur="1" fill="hold">
                                          <p:stCondLst>
                                            <p:cond delay="0"/>
                                          </p:stCondLst>
                                        </p:cTn>
                                        <p:tgtEl>
                                          <p:spTgt spid="11273">
                                            <p:txEl>
                                              <p:pRg st="0" end="0"/>
                                            </p:txEl>
                                          </p:spTgt>
                                        </p:tgtEl>
                                        <p:attrNameLst>
                                          <p:attrName>style.visibility</p:attrName>
                                        </p:attrNameLst>
                                      </p:cBhvr>
                                      <p:to>
                                        <p:strVal val="visible"/>
                                      </p:to>
                                    </p:set>
                                    <p:anim calcmode="lin" valueType="num">
                                      <p:cBhvr additive="base">
                                        <p:cTn id="12" dur="300" fill="hold"/>
                                        <p:tgtEl>
                                          <p:spTgt spid="11273">
                                            <p:txEl>
                                              <p:pRg st="0" end="0"/>
                                            </p:txEl>
                                          </p:spTgt>
                                        </p:tgtEl>
                                        <p:attrNameLst>
                                          <p:attrName>ppt_x</p:attrName>
                                        </p:attrNameLst>
                                      </p:cBhvr>
                                      <p:tavLst>
                                        <p:tav tm="0">
                                          <p:val>
                                            <p:strVal val="1+#ppt_w/2"/>
                                          </p:val>
                                        </p:tav>
                                        <p:tav tm="100000">
                                          <p:val>
                                            <p:strVal val="#ppt_x"/>
                                          </p:val>
                                        </p:tav>
                                      </p:tavLst>
                                    </p:anim>
                                    <p:anim calcmode="lin" valueType="num">
                                      <p:cBhvr additive="base">
                                        <p:cTn id="13" dur="300" fill="hold"/>
                                        <p:tgtEl>
                                          <p:spTgt spid="1127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build="p" autoUpdateAnimBg="0"/>
      <p:bldP spid="1127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150044-322A-41B5-9967-1F5D4252F188}"/>
              </a:ext>
            </a:extLst>
          </p:cNvPr>
          <p:cNvSpPr>
            <a:spLocks noGrp="1"/>
          </p:cNvSpPr>
          <p:nvPr>
            <p:ph type="sldNum" sz="quarter" idx="12"/>
          </p:nvPr>
        </p:nvSpPr>
        <p:spPr/>
        <p:txBody>
          <a:bodyPr/>
          <a:lstStyle/>
          <a:p>
            <a:pPr>
              <a:defRPr/>
            </a:pPr>
            <a:fld id="{FA759BEA-A312-413F-ACBA-D4349F2B5804}" type="slidenum">
              <a:rPr lang="en-US" smtClean="0"/>
              <a:pPr>
                <a:defRPr/>
              </a:pPr>
              <a:t>9</a:t>
            </a:fld>
            <a:endParaRPr lang="en-US"/>
          </a:p>
        </p:txBody>
      </p:sp>
      <p:sp>
        <p:nvSpPr>
          <p:cNvPr id="3" name="Title 2">
            <a:extLst>
              <a:ext uri="{FF2B5EF4-FFF2-40B4-BE49-F238E27FC236}">
                <a16:creationId xmlns:a16="http://schemas.microsoft.com/office/drawing/2014/main" id="{2499739B-CF3A-4DCB-B26C-F7A1E2C69CB6}"/>
              </a:ext>
            </a:extLst>
          </p:cNvPr>
          <p:cNvSpPr>
            <a:spLocks noGrp="1"/>
          </p:cNvSpPr>
          <p:nvPr>
            <p:ph type="title"/>
          </p:nvPr>
        </p:nvSpPr>
        <p:spPr/>
        <p:txBody>
          <a:bodyPr>
            <a:normAutofit/>
          </a:bodyPr>
          <a:lstStyle/>
          <a:p>
            <a:r>
              <a:rPr lang="en-US" dirty="0"/>
              <a:t>WHAT DO YOU DO . . .?</a:t>
            </a:r>
          </a:p>
        </p:txBody>
      </p:sp>
      <p:sp>
        <p:nvSpPr>
          <p:cNvPr id="4" name="Rectangle 3">
            <a:extLst>
              <a:ext uri="{FF2B5EF4-FFF2-40B4-BE49-F238E27FC236}">
                <a16:creationId xmlns:a16="http://schemas.microsoft.com/office/drawing/2014/main" id="{345B1382-E9BD-4E1A-AA20-77DC6DABA2A0}"/>
              </a:ext>
            </a:extLst>
          </p:cNvPr>
          <p:cNvSpPr/>
          <p:nvPr/>
        </p:nvSpPr>
        <p:spPr>
          <a:xfrm>
            <a:off x="2286000" y="3105835"/>
            <a:ext cx="4572000" cy="646331"/>
          </a:xfrm>
          <a:prstGeom prst="rect">
            <a:avLst/>
          </a:prstGeom>
        </p:spPr>
        <p:txBody>
          <a:bodyPr>
            <a:spAutoFit/>
          </a:bodyPr>
          <a:lstStyle/>
          <a:p>
            <a:r>
              <a:rPr lang="en-US" dirty="0">
                <a:hlinkClick r:id="rId2"/>
              </a:rPr>
              <a:t>https://www.facebook.com/ATLBlackStar/videos/miami-police-officers-kick-surrendering-black-man-in-the-head-and-pummel-him-aft/2069053006546320/</a:t>
            </a:r>
            <a:r>
              <a:rPr lang="en-US" dirty="0"/>
              <a:t> </a:t>
            </a:r>
          </a:p>
        </p:txBody>
      </p:sp>
    </p:spTree>
    <p:extLst>
      <p:ext uri="{BB962C8B-B14F-4D97-AF65-F5344CB8AC3E}">
        <p14:creationId xmlns:p14="http://schemas.microsoft.com/office/powerpoint/2010/main" val="126825440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3749</TotalTime>
  <Words>3250</Words>
  <Application>Microsoft Office PowerPoint</Application>
  <PresentationFormat>On-screen Show (4:3)</PresentationFormat>
  <Paragraphs>412</Paragraphs>
  <Slides>87</Slides>
  <Notes>4</Notes>
  <HiddenSlides>0</HiddenSlides>
  <MMClips>1</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87</vt:i4>
      </vt:variant>
    </vt:vector>
  </HeadingPairs>
  <TitlesOfParts>
    <vt:vector size="101" baseType="lpstr">
      <vt:lpstr>Arial Unicode MS</vt:lpstr>
      <vt:lpstr>Arial</vt:lpstr>
      <vt:lpstr>Bookman Old Style</vt:lpstr>
      <vt:lpstr>Calibri</vt:lpstr>
      <vt:lpstr>Lucida Sans Unicode</vt:lpstr>
      <vt:lpstr>Modern No. 20</vt:lpstr>
      <vt:lpstr>Tahoma</vt:lpstr>
      <vt:lpstr>Times New Roman</vt:lpstr>
      <vt:lpstr>Verdana</vt:lpstr>
      <vt:lpstr>Wingdings</vt:lpstr>
      <vt:lpstr>Wingdings 2</vt:lpstr>
      <vt:lpstr>Wingdings 3</vt:lpstr>
      <vt:lpstr>Concourse</vt:lpstr>
      <vt:lpstr>Photo Editor Photo</vt:lpstr>
      <vt:lpstr>          Ethics, Professionalism and  Office Policies   Don L. Horn   Chief Assistant State Attorney for Administration </vt:lpstr>
      <vt:lpstr>Introduction &amp; Welcome</vt:lpstr>
      <vt:lpstr>What is justice?  </vt:lpstr>
      <vt:lpstr>PowerPoint Presentation</vt:lpstr>
      <vt:lpstr>Robert Rosier</vt:lpstr>
      <vt:lpstr>High Profile Cases and   Media Inquiries</vt:lpstr>
      <vt:lpstr>What We Will Cover Today?</vt:lpstr>
      <vt:lpstr>Even as County Court ASAs . . .</vt:lpstr>
      <vt:lpstr>WHAT DO YOU DO . . .?</vt:lpstr>
      <vt:lpstr>I. RULES GOVERNING CLIs</vt:lpstr>
      <vt:lpstr>  RULE 11-1.9 CONTINUATION OF PRACTICE PROGRAM AFTER COMPLETION OF LAW SCHOOL PROGRAM OR GRADUATION  </vt:lpstr>
      <vt:lpstr>Termination of Certification</vt:lpstr>
      <vt:lpstr> RULE 11-1.6 OTHER ACTIVITIES </vt:lpstr>
      <vt:lpstr> II. Ethics and Professionalism</vt:lpstr>
      <vt:lpstr>                            AUGUST                                   2019</vt:lpstr>
      <vt:lpstr>Oath of Office    </vt:lpstr>
      <vt:lpstr>Code of Professional Responsibility  </vt:lpstr>
      <vt:lpstr>4 RULES OF PROFESSIONAL CONDUCT 4-3 ADVOCATE  RULE 4-3.8 SPECIAL RESPONSIBILITIES OF A PROSECUTOR</vt:lpstr>
      <vt:lpstr>Comment to Rule 4</vt:lpstr>
      <vt:lpstr>PowerPoint Presentation</vt:lpstr>
      <vt:lpstr>III. Office Expectations</vt:lpstr>
      <vt:lpstr>     Conduct In the Office</vt:lpstr>
      <vt:lpstr>  </vt:lpstr>
      <vt:lpstr> Ethics &amp; Professionalism are expected at all times!! </vt:lpstr>
      <vt:lpstr>Ethics &amp; Professionalism are expected in the Courtroom</vt:lpstr>
      <vt:lpstr>PowerPoint Presentation</vt:lpstr>
      <vt:lpstr> October 9, 2012 Ex-Defendant Sues Prosecutor After Rape Charge Is Dropped By ALAN FEUER </vt:lpstr>
      <vt:lpstr>October 9, 2012 Ex-Defendant Sues Prosecutor After Rape Charge Is Dropped By ALAN FEUER</vt:lpstr>
      <vt:lpstr> Courtroom demeanor – appearance to public  No sitting on table, eating, reading newspaper Appearance – Business attire always Interactions with defense counsel, court personnel, officers,  witnesses, victims, next of kin, etc. – Be professional No physical/no verbal sparring – THOU SHALL NOT . . . </vt:lpstr>
      <vt:lpstr>Ethics &amp; Professionalism are expected In The Office</vt:lpstr>
      <vt:lpstr>Hiring/Recruitment </vt:lpstr>
      <vt:lpstr>IT’S A NEW DAY!</vt:lpstr>
      <vt:lpstr>WHAT HAS CHANGED!!!</vt:lpstr>
      <vt:lpstr>INCIDENT REPORTS</vt:lpstr>
      <vt:lpstr>Disciplinary Actions</vt:lpstr>
      <vt:lpstr>IV. Ethics &amp; Professionalism are Expected in your Conduct Outside Of The Office </vt:lpstr>
      <vt:lpstr>PowerPoint Presentation</vt:lpstr>
      <vt:lpstr>PowerPoint Presentation</vt:lpstr>
      <vt:lpstr>PowerPoint Presentation</vt:lpstr>
      <vt:lpstr>Oops . . . .</vt:lpstr>
      <vt:lpstr>Ooops Again . . . .</vt:lpstr>
      <vt:lpstr>Oooops continued . . .</vt:lpstr>
      <vt:lpstr>Ooops Again . . .</vt:lpstr>
      <vt:lpstr>The Jury is Out</vt:lpstr>
      <vt:lpstr>Oooooops yet again . . . .</vt:lpstr>
      <vt:lpstr>The Public’s Perception</vt:lpstr>
      <vt:lpstr>  If you are going to live in a hi-rise condo, be careful of your activities before you try to sit on the ledge of the outside balcony.      </vt:lpstr>
      <vt:lpstr>PowerPoint Presentation</vt:lpstr>
      <vt:lpstr>PowerPoint Presentation</vt:lpstr>
      <vt:lpstr>PowerPoint Presentation</vt:lpstr>
      <vt:lpstr>PowerPoint Presentation</vt:lpstr>
      <vt:lpstr>PowerPoint Presentation</vt:lpstr>
      <vt:lpstr>DON’T LET YOUR BADGE GET YOU BOUNCED!!</vt:lpstr>
      <vt:lpstr>Miami-Dade County Badge-flash at strip club gets freeloader prosecutor canned Posted on Thursday, 02.21.13</vt:lpstr>
      <vt:lpstr>PowerPoint Presentation</vt:lpstr>
      <vt:lpstr>BEWARE OF SOCIAL MEDIA! YOU NEVER KNOW WHERE THE TWEET, POST, TEXT, SEXT OR INSTAGRAM SHOT MIGHT END UP.</vt:lpstr>
      <vt:lpstr>PowerPoint Presentation</vt:lpstr>
      <vt:lpstr>PowerPoint Presentation</vt:lpstr>
      <vt:lpstr>Your “My Space” is My Space</vt:lpstr>
      <vt:lpstr>Facebook Photo Of Leopard-Print Underwear Leads To Mistrial In Miami Murder Case  </vt:lpstr>
      <vt:lpstr>PowerPoint Presentation</vt:lpstr>
      <vt:lpstr>DO YOU TWEET?? DO YOU TWERK?? DO YOU TEXT?? TEXTING IS GOOD. SEXTING IS BAD.</vt:lpstr>
      <vt:lpstr>Anthony Weiner dodges talk of sexting scandal, shifts focus to ideas, opponents </vt:lpstr>
      <vt:lpstr>   Staffer for Miami mayoral candidate Suarez trashes constituents on Twitter       </vt:lpstr>
      <vt:lpstr>PowerPoint Presentation</vt:lpstr>
      <vt:lpstr>Disciplinary Process</vt:lpstr>
      <vt:lpstr>V. Closing Remarks</vt:lpstr>
      <vt:lpstr>Open Door Policy</vt:lpstr>
      <vt:lpstr>If there are problems going on in the office, you have 2 choices!!</vt:lpstr>
      <vt:lpstr>OR, YOU CAN CHOOSE TO</vt:lpstr>
      <vt:lpstr>                 Office Picnic</vt:lpstr>
      <vt:lpstr>PowerPoint Presentation</vt:lpstr>
      <vt:lpstr>PowerPoint Presentation</vt:lpstr>
      <vt:lpstr>PowerPoint Presentation</vt:lpstr>
      <vt:lpstr>PowerPoint Presentation</vt:lpstr>
      <vt:lpstr> Corporate Run</vt:lpstr>
      <vt:lpstr>PowerPoint Presentation</vt:lpstr>
      <vt:lpstr> Hispanic Heritage      Month</vt:lpstr>
      <vt:lpstr>PowerPoint Presentation</vt:lpstr>
      <vt:lpstr>15th Annual Angel Tree   Party</vt:lpstr>
      <vt:lpstr>PowerPoint Presentation</vt:lpstr>
      <vt:lpstr>Black History Month</vt:lpstr>
      <vt:lpstr>Fashion Show</vt:lpstr>
      <vt:lpstr>PowerPoint Presentation</vt:lpstr>
      <vt:lpstr>HOLIDAY PARTY 2018!!!</vt:lpstr>
      <vt:lpstr>PowerPoint Presentation</vt:lpstr>
      <vt:lpstr>Our Charge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Trevor Wanless</dc:creator>
  <cp:lastModifiedBy>Don L. Horn</cp:lastModifiedBy>
  <cp:revision>285</cp:revision>
  <cp:lastPrinted>2015-03-17T16:44:47Z</cp:lastPrinted>
  <dcterms:created xsi:type="dcterms:W3CDTF">1601-01-01T00:00:00Z</dcterms:created>
  <dcterms:modified xsi:type="dcterms:W3CDTF">2021-01-11T18:27:59Z</dcterms:modified>
</cp:coreProperties>
</file>